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19" Type="http://schemas.openxmlformats.org/officeDocument/2006/relationships/font" Target="fonts/RobotoMedium-boldItalic.fntdata"/><Relationship Id="rId18" Type="http://schemas.openxmlformats.org/officeDocument/2006/relationships/font" Target="fonts/Robot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2fb771f13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2fb771f13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4142af3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4142af3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363b849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363b849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363b84991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363b84991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363b84991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363b84991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363b84991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363b84991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Alerts across slack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Shipment from Del -&gt; Blr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Across routes -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Del WH-&gt;HUB SHORT - 6h -&gt;10 h delayed by 4 hrs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 HUB - 12 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BLR - 2 days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SORTER - 12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LAST HUB -16h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363b84991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363b84991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Factors -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&gt;90 % on time delivery - weight - 4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0% damaged or lost - weight - 5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100 % status updates of delivery - weight - 2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no of orders fulfilled/number of orders placed for delivery - weight - 3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High performance score - (4*x+5*y+2*z+3*w)/(x+y+w+z)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363b8499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363b8499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363b84991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363b84991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363b84991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363b84991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3" cy="51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21975" y="1852225"/>
            <a:ext cx="738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Byte Busters</a:t>
            </a:r>
            <a:endParaRPr b="1" sz="36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 - 2023</a:t>
            </a:r>
            <a:endParaRPr sz="24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198575" y="3120675"/>
            <a:ext cx="2588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Supratick</a:t>
            </a:r>
            <a:r>
              <a:rPr lang="en" sz="17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Das</a:t>
            </a:r>
            <a:endParaRPr sz="17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Udhav Mohta</a:t>
            </a:r>
            <a:endParaRPr sz="17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Krishna Bharadwaj</a:t>
            </a:r>
            <a:endParaRPr sz="17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Aman Kumar</a:t>
            </a:r>
            <a:endParaRPr sz="17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Nitesh Rai</a:t>
            </a:r>
            <a:endParaRPr sz="17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Kinkar Maity</a:t>
            </a:r>
            <a:endParaRPr sz="17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Vikas Sinwar</a:t>
            </a:r>
            <a:endParaRPr sz="17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3" cy="51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721975" y="1852225"/>
            <a:ext cx="738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Q&amp;A</a:t>
            </a:r>
            <a:endParaRPr b="1" sz="30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3" cy="51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46550" y="598575"/>
            <a:ext cx="79878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Problem - Addressing the Lack of Shipment Visibility and Load Balancing in Courier Services  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46550" y="2087925"/>
            <a:ext cx="2565600" cy="26019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Insufficient visibility -&gt; Improper communication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141700" y="2087925"/>
            <a:ext cx="2565600" cy="2601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Suboptimal allocation -&gt; Impacted SLAs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953225" y="2087925"/>
            <a:ext cx="2565600" cy="26019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Over reliance on some shippers -&gt; non strategic allocation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17225" y="2134500"/>
            <a:ext cx="374700" cy="374700"/>
          </a:xfrm>
          <a:prstGeom prst="ellipse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212713" y="2134500"/>
            <a:ext cx="374700" cy="374700"/>
          </a:xfrm>
          <a:prstGeom prst="ellipse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008200" y="2134500"/>
            <a:ext cx="374700" cy="374700"/>
          </a:xfrm>
          <a:prstGeom prst="ellipse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3" cy="51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602150" y="98400"/>
            <a:ext cx="738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Research and Analysis</a:t>
            </a:r>
            <a:endParaRPr sz="24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88550" y="1023175"/>
            <a:ext cx="77520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performed primary, secondary and stakeholder market research.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Based on interviews with the champions and analysis of our own, we had the following insights which guided our solutioning -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Much of the problem - improving visibility of the courier supply chain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How would you achieve an improved visibility?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What is the existing status quo?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Focus on what the seller finds attractive as a good courier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Making the product as generic as possible to expand for enterprise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As part of the solutioning we will be mainly tackling the following use cases 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47800" y="2240325"/>
            <a:ext cx="1931700" cy="19569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Identifying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potential delays in courier shipment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95825" y="2128200"/>
            <a:ext cx="374700" cy="374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438788" y="2128200"/>
            <a:ext cx="374700" cy="374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648200" y="2128200"/>
            <a:ext cx="374700" cy="374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438800" y="2233725"/>
            <a:ext cx="1931700" cy="1956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Alerting mechanism in case of delays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648200" y="2233725"/>
            <a:ext cx="1931700" cy="19569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Evaluating high performing courier partners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822475" y="2240325"/>
            <a:ext cx="1931700" cy="1956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Suggesting most suitable courier partners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822475" y="2128200"/>
            <a:ext cx="374700" cy="374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056750" y="173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Identifying and alerting potential delays - A pre facto approach 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430925" y="2093250"/>
            <a:ext cx="8327777" cy="1384575"/>
            <a:chOff x="430925" y="1407450"/>
            <a:chExt cx="8327777" cy="1384575"/>
          </a:xfrm>
        </p:grpSpPr>
        <p:sp>
          <p:nvSpPr>
            <p:cNvPr id="95" name="Google Shape;95;p17"/>
            <p:cNvSpPr txBox="1"/>
            <p:nvPr/>
          </p:nvSpPr>
          <p:spPr>
            <a:xfrm>
              <a:off x="430925" y="2162325"/>
              <a:ext cx="22842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08563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Estimate time between scans</a:t>
              </a:r>
              <a:endParaRPr sz="2700">
                <a:solidFill>
                  <a:srgbClr val="08563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2914403" y="1407450"/>
              <a:ext cx="58443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package in transit will be scanned multiple times at various hubs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 : For a delivery we can find average time taken between each scan based on historical data  and create benchmarks across different courier lanes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2493950" y="2630075"/>
            <a:ext cx="6275175" cy="1101600"/>
            <a:chOff x="2914371" y="1944275"/>
            <a:chExt cx="5854800" cy="1101600"/>
          </a:xfrm>
        </p:grpSpPr>
        <p:sp>
          <p:nvSpPr>
            <p:cNvPr id="98" name="Google Shape;98;p17"/>
            <p:cNvSpPr txBox="1"/>
            <p:nvPr/>
          </p:nvSpPr>
          <p:spPr>
            <a:xfrm>
              <a:off x="3522297" y="1944275"/>
              <a:ext cx="2391300" cy="11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0B713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Actual Time v/s Estimated Time </a:t>
              </a:r>
              <a:endParaRPr sz="2700">
                <a:solidFill>
                  <a:srgbClr val="0B713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2914371" y="2414100"/>
              <a:ext cx="58548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2914406" y="2848125"/>
            <a:ext cx="5812019" cy="1463450"/>
            <a:chOff x="2914406" y="2162325"/>
            <a:chExt cx="5812019" cy="1463450"/>
          </a:xfrm>
        </p:grpSpPr>
        <p:sp>
          <p:nvSpPr>
            <p:cNvPr id="101" name="Google Shape;101;p17"/>
            <p:cNvSpPr txBox="1"/>
            <p:nvPr/>
          </p:nvSpPr>
          <p:spPr>
            <a:xfrm>
              <a:off x="6029725" y="2162325"/>
              <a:ext cx="2696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0B774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Alert in case of discrepancy</a:t>
              </a:r>
              <a:endParaRPr sz="2700">
                <a:solidFill>
                  <a:srgbClr val="0B774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2914406" y="3295175"/>
              <a:ext cx="581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AutoNum type="arabicPeriod"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 will send alerts to Shiprocket and also alert seller of a potential delay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3" name="Google Shape;103;p17"/>
          <p:cNvSpPr/>
          <p:nvPr/>
        </p:nvSpPr>
        <p:spPr>
          <a:xfrm rot="5400673">
            <a:off x="2304450" y="3137225"/>
            <a:ext cx="1533300" cy="160500"/>
          </a:xfrm>
          <a:prstGeom prst="triangl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7"/>
          <p:cNvSpPr/>
          <p:nvPr/>
        </p:nvSpPr>
        <p:spPr>
          <a:xfrm rot="5400721">
            <a:off x="5234150" y="3156275"/>
            <a:ext cx="1430400" cy="160500"/>
          </a:xfrm>
          <a:prstGeom prst="triangl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4168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Evaluating and suggesting a courier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62575" y="1353175"/>
            <a:ext cx="1345800" cy="74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time delivery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2093675" y="1353175"/>
            <a:ext cx="1345800" cy="74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damaged or lost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3847500" y="1353175"/>
            <a:ext cx="1345800" cy="74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</a:t>
            </a:r>
            <a:r>
              <a:rPr lang="en"/>
              <a:t> status updates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1712325" y="1475450"/>
            <a:ext cx="225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464925" y="1475450"/>
            <a:ext cx="225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7775" y="2746900"/>
            <a:ext cx="2488800" cy="7020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</a:t>
            </a:r>
            <a:r>
              <a:rPr lang="en"/>
              <a:t>there are alerts on any couriers?</a:t>
            </a:r>
            <a:endParaRPr/>
          </a:p>
        </p:txBody>
      </p:sp>
      <p:cxnSp>
        <p:nvCxnSpPr>
          <p:cNvPr id="116" name="Google Shape;116;p18"/>
          <p:cNvCxnSpPr/>
          <p:nvPr/>
        </p:nvCxnSpPr>
        <p:spPr>
          <a:xfrm>
            <a:off x="110625" y="2433475"/>
            <a:ext cx="9031500" cy="327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7" name="Google Shape;117;p18"/>
          <p:cNvSpPr/>
          <p:nvPr/>
        </p:nvSpPr>
        <p:spPr>
          <a:xfrm>
            <a:off x="57775" y="4351650"/>
            <a:ext cx="2488800" cy="7020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there are an x number of alerts on a particular courier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944625" y="2746900"/>
            <a:ext cx="2359800" cy="702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couriers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057325" y="2746900"/>
            <a:ext cx="2359800" cy="702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and suggest high performing couriers 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>
            <a:off x="2622775" y="3097900"/>
            <a:ext cx="1536300" cy="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>
            <a:stCxn id="115" idx="2"/>
            <a:endCxn id="117" idx="0"/>
          </p:cNvCxnSpPr>
          <p:nvPr/>
        </p:nvCxnSpPr>
        <p:spPr>
          <a:xfrm>
            <a:off x="1126675" y="3448900"/>
            <a:ext cx="0" cy="90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3013575" y="2691575"/>
            <a:ext cx="462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288725" y="3692000"/>
            <a:ext cx="462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Yes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394175" y="4360050"/>
            <a:ext cx="2359800" cy="702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</a:t>
            </a:r>
            <a:r>
              <a:rPr lang="en"/>
              <a:t>evaluate</a:t>
            </a:r>
            <a:r>
              <a:rPr lang="en"/>
              <a:t> this courier 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658050" y="4360050"/>
            <a:ext cx="2595600" cy="702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Evaluate and suggest rest of the couriers and the courier with alerts is ranked at the bottom </a:t>
            </a:r>
            <a:endParaRPr sz="1100"/>
          </a:p>
        </p:txBody>
      </p:sp>
      <p:sp>
        <p:nvSpPr>
          <p:cNvPr id="126" name="Google Shape;126;p18"/>
          <p:cNvSpPr/>
          <p:nvPr/>
        </p:nvSpPr>
        <p:spPr>
          <a:xfrm rot="5400000">
            <a:off x="8023450" y="1303800"/>
            <a:ext cx="1743900" cy="281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5400000">
            <a:off x="7712050" y="3625550"/>
            <a:ext cx="2366700" cy="281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3" cy="51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249550" y="246875"/>
            <a:ext cx="80946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Technical Architecture</a:t>
            </a:r>
            <a:endParaRPr b="1" sz="2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785450" y="1441950"/>
            <a:ext cx="2998200" cy="4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Technologies</a:t>
            </a:r>
            <a:endParaRPr sz="2800"/>
          </a:p>
        </p:txBody>
      </p:sp>
      <p:sp>
        <p:nvSpPr>
          <p:cNvPr id="135" name="Google Shape;135;p19"/>
          <p:cNvSpPr/>
          <p:nvPr/>
        </p:nvSpPr>
        <p:spPr>
          <a:xfrm>
            <a:off x="5247250" y="1441925"/>
            <a:ext cx="2185200" cy="4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Tools</a:t>
            </a:r>
            <a:endParaRPr sz="2800"/>
          </a:p>
        </p:txBody>
      </p:sp>
      <p:cxnSp>
        <p:nvCxnSpPr>
          <p:cNvPr id="136" name="Google Shape;136;p19"/>
          <p:cNvCxnSpPr>
            <a:stCxn id="133" idx="2"/>
          </p:cNvCxnSpPr>
          <p:nvPr/>
        </p:nvCxnSpPr>
        <p:spPr>
          <a:xfrm>
            <a:off x="4296850" y="1246175"/>
            <a:ext cx="19800" cy="341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 txBox="1"/>
          <p:nvPr/>
        </p:nvSpPr>
        <p:spPr>
          <a:xfrm>
            <a:off x="1259450" y="2316325"/>
            <a:ext cx="23955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Java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Angular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Mongo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Redis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Spring Boot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390100" y="2395600"/>
            <a:ext cx="24879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IntelliJ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Visual Studio Code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Slack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3" cy="51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2430300" y="176550"/>
            <a:ext cx="79878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Current Engineering Stregths</a:t>
            </a:r>
            <a:endParaRPr b="1" sz="25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346550" y="2087925"/>
            <a:ext cx="2565600" cy="26019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Highly scalable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141700" y="2087925"/>
            <a:ext cx="2565600" cy="2601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Low latency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5953225" y="2087925"/>
            <a:ext cx="2565600" cy="26019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Low resource utilization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17225" y="2134500"/>
            <a:ext cx="374700" cy="374700"/>
          </a:xfrm>
          <a:prstGeom prst="ellipse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212713" y="2134500"/>
            <a:ext cx="374700" cy="374700"/>
          </a:xfrm>
          <a:prstGeom prst="ellipse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6008200" y="2134500"/>
            <a:ext cx="374700" cy="374700"/>
          </a:xfrm>
          <a:prstGeom prst="ellipse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3" cy="51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666675" y="54775"/>
            <a:ext cx="738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Opportunity and Future Scope </a:t>
            </a:r>
            <a:endParaRPr sz="2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21225" y="792725"/>
            <a:ext cx="86739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Business Opportunity -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Shiprocket, Shiprocket Direct and </a:t>
            </a:r>
            <a:r>
              <a:rPr lang="en" sz="1600">
                <a:solidFill>
                  <a:schemeClr val="dk1"/>
                </a:solidFill>
              </a:rPr>
              <a:t>similar</a:t>
            </a:r>
            <a:r>
              <a:rPr lang="en" sz="1600">
                <a:solidFill>
                  <a:schemeClr val="dk1"/>
                </a:solidFill>
              </a:rPr>
              <a:t> companies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Reduce support cost by identifying issues faster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Extended to any </a:t>
            </a:r>
            <a:r>
              <a:rPr lang="en" sz="1600">
                <a:solidFill>
                  <a:schemeClr val="dk1"/>
                </a:solidFill>
              </a:rPr>
              <a:t>company</a:t>
            </a:r>
            <a:r>
              <a:rPr lang="en" sz="1600">
                <a:solidFill>
                  <a:schemeClr val="dk1"/>
                </a:solidFill>
              </a:rPr>
              <a:t>  to monitor alerts. Ex -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Assembly line delays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Fraud in Fintech Etc.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Future Scope -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Categorising reasons for delay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Improve courier suggesting algorithm by bringing the following into scope - 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Annual Seasonality/Cyclicity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Day of week trend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Data finders with AWB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List of specific shipments that might be potentially delayed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Granular visibility of shipping journey provided to sellers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