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EB Garamond"/>
      <p:regular r:id="rId36"/>
      <p:bold r:id="rId37"/>
      <p:italic r:id="rId38"/>
      <p:boldItalic r:id="rId39"/>
    </p:embeddedFont>
    <p:embeddedFont>
      <p:font typeface="Average"/>
      <p:regular r:id="rId40"/>
    </p:embeddedFont>
    <p:embeddedFont>
      <p:font typeface="Oswald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B5416B-418B-48DB-8608-14197852C914}">
  <a:tblStyle styleId="{A3B5416B-418B-48DB-8608-14197852C9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verage-regular.fntdata"/><Relationship Id="rId20" Type="http://schemas.openxmlformats.org/officeDocument/2006/relationships/slide" Target="slides/slide13.xml"/><Relationship Id="rId42" Type="http://schemas.openxmlformats.org/officeDocument/2006/relationships/font" Target="fonts/Oswald-bold.fntdata"/><Relationship Id="rId41" Type="http://schemas.openxmlformats.org/officeDocument/2006/relationships/font" Target="fonts/Oswald-regular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aleway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aleway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4.xml"/><Relationship Id="rId33" Type="http://schemas.openxmlformats.org/officeDocument/2006/relationships/font" Target="fonts/Lato-bold.fntdata"/><Relationship Id="rId10" Type="http://schemas.openxmlformats.org/officeDocument/2006/relationships/slide" Target="slides/slide3.xml"/><Relationship Id="rId32" Type="http://schemas.openxmlformats.org/officeDocument/2006/relationships/font" Target="fonts/Lato-regular.fntdata"/><Relationship Id="rId13" Type="http://schemas.openxmlformats.org/officeDocument/2006/relationships/slide" Target="slides/slide6.xml"/><Relationship Id="rId35" Type="http://schemas.openxmlformats.org/officeDocument/2006/relationships/font" Target="fonts/Lato-boldItalic.fntdata"/><Relationship Id="rId12" Type="http://schemas.openxmlformats.org/officeDocument/2006/relationships/slide" Target="slides/slide5.xml"/><Relationship Id="rId34" Type="http://schemas.openxmlformats.org/officeDocument/2006/relationships/font" Target="fonts/Lato-italic.fntdata"/><Relationship Id="rId15" Type="http://schemas.openxmlformats.org/officeDocument/2006/relationships/slide" Target="slides/slide8.xml"/><Relationship Id="rId37" Type="http://schemas.openxmlformats.org/officeDocument/2006/relationships/font" Target="fonts/EBGaramond-bold.fntdata"/><Relationship Id="rId14" Type="http://schemas.openxmlformats.org/officeDocument/2006/relationships/slide" Target="slides/slide7.xml"/><Relationship Id="rId36" Type="http://schemas.openxmlformats.org/officeDocument/2006/relationships/font" Target="fonts/EBGaramond-regular.fntdata"/><Relationship Id="rId17" Type="http://schemas.openxmlformats.org/officeDocument/2006/relationships/slide" Target="slides/slide10.xml"/><Relationship Id="rId39" Type="http://schemas.openxmlformats.org/officeDocument/2006/relationships/font" Target="fonts/EBGaramond-boldItalic.fntdata"/><Relationship Id="rId16" Type="http://schemas.openxmlformats.org/officeDocument/2006/relationships/slide" Target="slides/slide9.xml"/><Relationship Id="rId38" Type="http://schemas.openxmlformats.org/officeDocument/2006/relationships/font" Target="fonts/EBGaramond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75e6f633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75e6f633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75e6f6335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75e6f6335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75e6f6335_2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75e6f6335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75e6f6335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75e6f6335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75e6f633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75e6f633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863565a3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863565a3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863565a3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863565a3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863565a3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863565a3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75e6f6335_2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75e6f6335_2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863565a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863565a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75e6f6335_2_1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75e6f6335_2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75e6f6335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75e6f6335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863565a3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863565a3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863565a3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863565a3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863565a39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863565a3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75e6f633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75e6f633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" name="Google Shape;74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19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" name="Google Shape;100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2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3" name="Google Shape;103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2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park.apache.org/docs/latest/sql-programming-guide.html" TargetMode="External"/><Relationship Id="rId4" Type="http://schemas.openxmlformats.org/officeDocument/2006/relationships/hyperlink" Target="https://spark.apache.org/docs/latest/" TargetMode="External"/><Relationship Id="rId5" Type="http://schemas.openxmlformats.org/officeDocument/2006/relationships/hyperlink" Target="https://kafka.apache.org/24/documentation.html#gettingStarte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omuni.com/" TargetMode="External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park.apache.org/docs/latest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/>
        </p:nvSpPr>
        <p:spPr>
          <a:xfrm>
            <a:off x="961825" y="812800"/>
            <a:ext cx="7336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25"/>
          <p:cNvSpPr txBox="1"/>
          <p:nvPr/>
        </p:nvSpPr>
        <p:spPr>
          <a:xfrm>
            <a:off x="823350" y="204800"/>
            <a:ext cx="7336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SIDDAGANGA INSTITUTE OF TECHNOLOGY, TUMKUR-3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(An autonomous institution affiliated to VTU, Belagavi, Approved by AICTE, New Delhi and ISO 9001:2015 Certified)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587" y="1387450"/>
            <a:ext cx="1358829" cy="11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/>
        </p:nvSpPr>
        <p:spPr>
          <a:xfrm>
            <a:off x="961825" y="2746425"/>
            <a:ext cx="69384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MAJOR PROJECT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PRESENTATION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ON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REAL-TIME MANAGEMENT OF WEBSITE LOG FILES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6769675" y="3877600"/>
            <a:ext cx="69384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Presented By,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Udhav Mohata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1SI16TE045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25"/>
          <p:cNvSpPr txBox="1"/>
          <p:nvPr/>
        </p:nvSpPr>
        <p:spPr>
          <a:xfrm>
            <a:off x="156600" y="3758250"/>
            <a:ext cx="2445300" cy="1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Under the guidance of,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Dr. K C.Narasimhamurthy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Professor and Head,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Dept. of E&amp;TE,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SIT Tumkur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Spark fits in Big Data?</a:t>
            </a:r>
            <a:endParaRPr/>
          </a:p>
        </p:txBody>
      </p:sp>
      <p:pic>
        <p:nvPicPr>
          <p:cNvPr id="188" name="Google Shape;1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100" y="1072075"/>
            <a:ext cx="6805801" cy="382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in Spark</a:t>
            </a:r>
            <a:endParaRPr/>
          </a:p>
        </p:txBody>
      </p:sp>
      <p:grpSp>
        <p:nvGrpSpPr>
          <p:cNvPr id="194" name="Google Shape;194;p3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95" name="Google Shape;195;p3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3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Spark Core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8" name="Google Shape;198;p3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First Module developed for Apache Spark.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It is used for </a:t>
            </a:r>
            <a:r>
              <a:rPr lang="en" sz="1600"/>
              <a:t>Batch</a:t>
            </a:r>
            <a:r>
              <a:rPr lang="en" sz="1600"/>
              <a:t> Processing.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It uses RDD Variables.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It supports languages like Java, Python, Scala.</a:t>
            </a:r>
            <a:endParaRPr sz="1600"/>
          </a:p>
        </p:txBody>
      </p:sp>
      <p:grpSp>
        <p:nvGrpSpPr>
          <p:cNvPr id="199" name="Google Shape;199;p3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200" name="Google Shape;200;p3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3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Spark SQL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3" name="Google Shape;203;p35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module is used to process or manipulate Dataframe(Table).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It is used for both Batch and Real time processing.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It supports languages like Java, Python, Scala, R, SQL.</a:t>
            </a:r>
            <a:endParaRPr sz="1600"/>
          </a:p>
        </p:txBody>
      </p:sp>
      <p:grpSp>
        <p:nvGrpSpPr>
          <p:cNvPr id="204" name="Google Shape;204;p3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205" name="Google Shape;205;p3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3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Spark Streaming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8" name="Google Shape;208;p3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is most used module to process data.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It is used for Real time Processing.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It uses DATASET.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It supports languages like Java, Python, Scala, R.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Scala?</a:t>
            </a:r>
            <a:endParaRPr/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 is a Dynamic and functional Language.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Scala runs in java environment so even Java codes can be executed inside scala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Spark is built on scala so this is prefered.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Scala is more easy to understand.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falls in between Java and Python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Constructed</a:t>
            </a:r>
            <a:r>
              <a:rPr lang="en"/>
              <a:t>:</a:t>
            </a:r>
            <a:endParaRPr/>
          </a:p>
        </p:txBody>
      </p:sp>
      <p:sp>
        <p:nvSpPr>
          <p:cNvPr id="220" name="Google Shape;220;p37"/>
          <p:cNvSpPr/>
          <p:nvPr/>
        </p:nvSpPr>
        <p:spPr>
          <a:xfrm>
            <a:off x="311700" y="1784775"/>
            <a:ext cx="1246200" cy="66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Log Files</a:t>
            </a:r>
            <a:endParaRPr sz="1700"/>
          </a:p>
        </p:txBody>
      </p:sp>
      <p:cxnSp>
        <p:nvCxnSpPr>
          <p:cNvPr id="221" name="Google Shape;221;p37"/>
          <p:cNvCxnSpPr>
            <a:stCxn id="220" idx="3"/>
            <a:endCxn id="222" idx="1"/>
          </p:cNvCxnSpPr>
          <p:nvPr/>
        </p:nvCxnSpPr>
        <p:spPr>
          <a:xfrm>
            <a:off x="1557900" y="2115675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7"/>
          <p:cNvCxnSpPr/>
          <p:nvPr/>
        </p:nvCxnSpPr>
        <p:spPr>
          <a:xfrm>
            <a:off x="3903175" y="2139766"/>
            <a:ext cx="108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37"/>
          <p:cNvSpPr txBox="1"/>
          <p:nvPr/>
        </p:nvSpPr>
        <p:spPr>
          <a:xfrm>
            <a:off x="1193725" y="1533075"/>
            <a:ext cx="154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Streaming </a:t>
            </a:r>
            <a:endParaRPr sz="15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data</a:t>
            </a:r>
            <a:endParaRPr sz="15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5" name="Google Shape;225;p37"/>
          <p:cNvSpPr txBox="1"/>
          <p:nvPr/>
        </p:nvSpPr>
        <p:spPr>
          <a:xfrm>
            <a:off x="1341125" y="3318925"/>
            <a:ext cx="28602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6" name="Google Shape;226;p37"/>
          <p:cNvSpPr txBox="1"/>
          <p:nvPr/>
        </p:nvSpPr>
        <p:spPr>
          <a:xfrm>
            <a:off x="3213475" y="1187350"/>
            <a:ext cx="2468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Spark consumes </a:t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data from </a:t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kafka topic </a:t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7" name="Google Shape;227;p37"/>
          <p:cNvSpPr/>
          <p:nvPr/>
        </p:nvSpPr>
        <p:spPr>
          <a:xfrm>
            <a:off x="7017175" y="1594125"/>
            <a:ext cx="1967700" cy="104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Processing (Spark SQL or Spark Streaming) </a:t>
            </a:r>
            <a:endParaRPr sz="1700"/>
          </a:p>
        </p:txBody>
      </p:sp>
      <p:cxnSp>
        <p:nvCxnSpPr>
          <p:cNvPr id="228" name="Google Shape;228;p37"/>
          <p:cNvCxnSpPr/>
          <p:nvPr/>
        </p:nvCxnSpPr>
        <p:spPr>
          <a:xfrm>
            <a:off x="6454975" y="2139766"/>
            <a:ext cx="56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37"/>
          <p:cNvCxnSpPr/>
          <p:nvPr/>
        </p:nvCxnSpPr>
        <p:spPr>
          <a:xfrm flipH="1">
            <a:off x="7414016" y="2637225"/>
            <a:ext cx="61110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37"/>
          <p:cNvSpPr txBox="1"/>
          <p:nvPr/>
        </p:nvSpPr>
        <p:spPr>
          <a:xfrm>
            <a:off x="7738675" y="2844800"/>
            <a:ext cx="12462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Processed data to another kafka topic</a:t>
            </a:r>
            <a:endParaRPr sz="17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1" name="Google Shape;231;p37"/>
          <p:cNvSpPr/>
          <p:nvPr/>
        </p:nvSpPr>
        <p:spPr>
          <a:xfrm>
            <a:off x="2289500" y="3013850"/>
            <a:ext cx="2060700" cy="92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Received data used for analytics or save the data to HIVE</a:t>
            </a:r>
            <a:endParaRPr/>
          </a:p>
        </p:txBody>
      </p:sp>
      <p:cxnSp>
        <p:nvCxnSpPr>
          <p:cNvPr id="232" name="Google Shape;232;p37"/>
          <p:cNvCxnSpPr>
            <a:stCxn id="233" idx="1"/>
            <a:endCxn id="231" idx="3"/>
          </p:cNvCxnSpPr>
          <p:nvPr/>
        </p:nvCxnSpPr>
        <p:spPr>
          <a:xfrm rot="10800000">
            <a:off x="4350200" y="3475250"/>
            <a:ext cx="157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37"/>
          <p:cNvSpPr txBox="1"/>
          <p:nvPr/>
        </p:nvSpPr>
        <p:spPr>
          <a:xfrm>
            <a:off x="4201325" y="2844800"/>
            <a:ext cx="1894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Data consumed </a:t>
            </a:r>
            <a:endParaRPr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from the topic </a:t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35" name="Google Shape;2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450" y="1696726"/>
            <a:ext cx="1594030" cy="83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28575">
              <a:srgbClr val="FFFFFF">
                <a:alpha val="50000"/>
              </a:srgbClr>
            </a:outerShdw>
          </a:effectLst>
        </p:spPr>
      </p:pic>
      <p:pic>
        <p:nvPicPr>
          <p:cNvPr id="236" name="Google Shape;2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2963" y="3056301"/>
            <a:ext cx="1594030" cy="83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28575">
              <a:srgbClr val="FFFFFF">
                <a:alpha val="50000"/>
              </a:srgbClr>
            </a:outerShdw>
          </a:effectLst>
        </p:spPr>
      </p:pic>
      <p:pic>
        <p:nvPicPr>
          <p:cNvPr id="237" name="Google Shape;237;p37"/>
          <p:cNvPicPr preferRelativeResize="0"/>
          <p:nvPr/>
        </p:nvPicPr>
        <p:blipFill rotWithShape="1">
          <a:blip r:embed="rId4">
            <a:alphaModFix/>
          </a:blip>
          <a:srcRect b="8003" l="7996" r="2861" t="10576"/>
          <a:stretch/>
        </p:blipFill>
        <p:spPr>
          <a:xfrm>
            <a:off x="4991875" y="1648275"/>
            <a:ext cx="1544400" cy="10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4069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 Status Code</a:t>
            </a:r>
            <a:r>
              <a:rPr lang="en"/>
              <a:t>:</a:t>
            </a:r>
            <a:endParaRPr/>
          </a:p>
        </p:txBody>
      </p:sp>
      <p:sp>
        <p:nvSpPr>
          <p:cNvPr id="243" name="Google Shape;243;p38"/>
          <p:cNvSpPr txBox="1"/>
          <p:nvPr>
            <p:ph idx="1" type="body"/>
          </p:nvPr>
        </p:nvSpPr>
        <p:spPr>
          <a:xfrm>
            <a:off x="311700" y="1138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4" name="Google Shape;244;p38"/>
          <p:cNvGraphicFramePr/>
          <p:nvPr/>
        </p:nvGraphicFramePr>
        <p:xfrm>
          <a:off x="938875" y="139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{A3B5416B-418B-48DB-8608-14197852C914}</a:tableStyleId>
              </a:tblPr>
              <a:tblGrid>
                <a:gridCol w="1080775"/>
                <a:gridCol w="3130300"/>
                <a:gridCol w="2340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S.NO</a:t>
                      </a:r>
                      <a:endParaRPr b="1" sz="18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Response</a:t>
                      </a:r>
                      <a:endParaRPr b="1" sz="18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Status Code range</a:t>
                      </a:r>
                      <a:endParaRPr b="1" sz="18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Informational Response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100-199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Successful Response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200-299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Redirect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300-399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Client Error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400-499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Server Error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500-599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Files</a:t>
            </a:r>
            <a:r>
              <a:rPr lang="en"/>
              <a:t>:</a:t>
            </a:r>
            <a:endParaRPr/>
          </a:p>
        </p:txBody>
      </p:sp>
      <p:sp>
        <p:nvSpPr>
          <p:cNvPr id="250" name="Google Shape;250;p39"/>
          <p:cNvSpPr txBox="1"/>
          <p:nvPr>
            <p:ph idx="1" type="body"/>
          </p:nvPr>
        </p:nvSpPr>
        <p:spPr>
          <a:xfrm>
            <a:off x="311700" y="1161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or directories generated automatically to monitor the clicks of website/app of any User is call as log files.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74.124.214.251 - - [30/Nov/2015:15:11:23 +0000] "POST /wp-login.php HTTP/1.1" 200 1691 ………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51" name="Google Shape;251;p39"/>
          <p:cNvSpPr/>
          <p:nvPr/>
        </p:nvSpPr>
        <p:spPr>
          <a:xfrm>
            <a:off x="707575" y="2871100"/>
            <a:ext cx="830100" cy="46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Ip Add</a:t>
            </a:r>
            <a:endParaRPr b="1" sz="16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2" name="Google Shape;252;p39"/>
          <p:cNvSpPr/>
          <p:nvPr/>
        </p:nvSpPr>
        <p:spPr>
          <a:xfrm>
            <a:off x="2043800" y="2871100"/>
            <a:ext cx="1521300" cy="46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Time Stamp</a:t>
            </a:r>
            <a:endParaRPr b="1" sz="16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3" name="Google Shape;253;p39"/>
          <p:cNvSpPr/>
          <p:nvPr/>
        </p:nvSpPr>
        <p:spPr>
          <a:xfrm>
            <a:off x="3947438" y="2871100"/>
            <a:ext cx="1521300" cy="46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Request Type</a:t>
            </a:r>
            <a:endParaRPr b="1" sz="16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4" name="Google Shape;254;p39"/>
          <p:cNvSpPr/>
          <p:nvPr/>
        </p:nvSpPr>
        <p:spPr>
          <a:xfrm>
            <a:off x="7170975" y="2871100"/>
            <a:ext cx="1339200" cy="46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Status Code</a:t>
            </a:r>
            <a:endParaRPr b="1" sz="16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5" name="Google Shape;255;p39"/>
          <p:cNvSpPr/>
          <p:nvPr/>
        </p:nvSpPr>
        <p:spPr>
          <a:xfrm>
            <a:off x="5851075" y="2871100"/>
            <a:ext cx="947100" cy="46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Website</a:t>
            </a:r>
            <a:endParaRPr b="1" sz="16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6" name="Google Shape;256;p39"/>
          <p:cNvSpPr/>
          <p:nvPr/>
        </p:nvSpPr>
        <p:spPr>
          <a:xfrm>
            <a:off x="966100" y="2408475"/>
            <a:ext cx="149700" cy="340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9"/>
          <p:cNvSpPr/>
          <p:nvPr/>
        </p:nvSpPr>
        <p:spPr>
          <a:xfrm>
            <a:off x="2729600" y="2408475"/>
            <a:ext cx="149700" cy="340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9"/>
          <p:cNvSpPr/>
          <p:nvPr/>
        </p:nvSpPr>
        <p:spPr>
          <a:xfrm>
            <a:off x="4633250" y="2408475"/>
            <a:ext cx="149700" cy="340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9"/>
          <p:cNvSpPr/>
          <p:nvPr/>
        </p:nvSpPr>
        <p:spPr>
          <a:xfrm rot="-1939296">
            <a:off x="6097375" y="2408538"/>
            <a:ext cx="149812" cy="340234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9"/>
          <p:cNvSpPr/>
          <p:nvPr/>
        </p:nvSpPr>
        <p:spPr>
          <a:xfrm rot="-1872031">
            <a:off x="7443148" y="2408549"/>
            <a:ext cx="149411" cy="340034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Demonstration</a:t>
            </a:r>
            <a:endParaRPr sz="5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Benefits:</a:t>
            </a:r>
            <a:endParaRPr/>
          </a:p>
        </p:txBody>
      </p:sp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Spark and Apache Kafka is a Open Source Technology.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Spark does not depend on hadoop, it can create its own clusters and run in standalone mode.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Integration of Kafka + Spark and Spark + any DB is very easy.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can read log files, hdfs files and S3, etc..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can process TBs of data streaming inside the cluster in seconds.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Spark Streaming can process batch data in Streams.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/>
          <p:nvPr>
            <p:ph type="title"/>
          </p:nvPr>
        </p:nvSpPr>
        <p:spPr>
          <a:xfrm>
            <a:off x="687375" y="21240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 and Conclusion</a:t>
            </a:r>
            <a:r>
              <a:rPr b="1" lang="en"/>
              <a:t>:</a:t>
            </a:r>
            <a:endParaRPr b="1"/>
          </a:p>
        </p:txBody>
      </p:sp>
      <p:sp>
        <p:nvSpPr>
          <p:cNvPr id="277" name="Google Shape;277;p42"/>
          <p:cNvSpPr txBox="1"/>
          <p:nvPr/>
        </p:nvSpPr>
        <p:spPr>
          <a:xfrm>
            <a:off x="493875" y="1156375"/>
            <a:ext cx="8239200" cy="3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●"/>
            </a:pPr>
            <a:r>
              <a:rPr lang="en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It can connect to any type and any number of sources.</a:t>
            </a:r>
            <a:endParaRPr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●"/>
            </a:pPr>
            <a:r>
              <a:rPr lang="en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It can be used to read details from different sensors and process it in </a:t>
            </a:r>
            <a:r>
              <a:rPr lang="en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parallel. </a:t>
            </a:r>
            <a:r>
              <a:rPr lang="en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●"/>
            </a:pPr>
            <a:r>
              <a:rPr lang="en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 processed data can be sent to any output, like:</a:t>
            </a:r>
            <a:endParaRPr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○"/>
            </a:pPr>
            <a:r>
              <a:rPr lang="en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Console</a:t>
            </a:r>
            <a:endParaRPr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○"/>
            </a:pPr>
            <a:r>
              <a:rPr lang="en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Text Message or Email.</a:t>
            </a:r>
            <a:endParaRPr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○"/>
            </a:pPr>
            <a:r>
              <a:rPr lang="en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Webpage</a:t>
            </a:r>
            <a:endParaRPr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83" name="Google Shape;283;p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uFill>
                  <a:noFill/>
                </a:uFill>
                <a:hlinkClick r:id="rId3"/>
              </a:rPr>
              <a:t>https://spark.apache.org/docs/latest/sql-programming-guide.html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uFill>
                  <a:noFill/>
                </a:uFill>
                <a:hlinkClick r:id="rId4"/>
              </a:rPr>
              <a:t>https://spark.apache.org/docs/latest/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uFill>
                  <a:noFill/>
                </a:uFill>
                <a:hlinkClick r:id="rId5"/>
              </a:rPr>
              <a:t>https://kafka.apache.org/24/documentation.html#gettingStarted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87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company: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Arvind Internet is now known as </a:t>
            </a:r>
            <a:r>
              <a:rPr lang="en" u="sng">
                <a:solidFill>
                  <a:schemeClr val="hlink"/>
                </a:solidFill>
                <a:hlinkClick r:id="rId3"/>
              </a:rPr>
              <a:t>OMUNI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</a:t>
            </a:r>
            <a:r>
              <a:rPr b="1" lang="en"/>
              <a:t>B2B2C</a:t>
            </a:r>
            <a:r>
              <a:rPr lang="en"/>
              <a:t> company which provides products and services to company for their customers.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</a:t>
            </a:r>
            <a:r>
              <a:rPr b="1" lang="en"/>
              <a:t>five</a:t>
            </a:r>
            <a:r>
              <a:rPr lang="en"/>
              <a:t> pods in the company.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am Intern Data Engineer in .ai pod.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work/role is to provide data in required format coming from different sources (Twitter, Website, apps Etc) to all the pods.</a:t>
            </a:r>
            <a:endParaRPr/>
          </a:p>
        </p:txBody>
      </p:sp>
      <p:sp>
        <p:nvSpPr>
          <p:cNvPr id="134" name="Google Shape;134;p26"/>
          <p:cNvSpPr/>
          <p:nvPr/>
        </p:nvSpPr>
        <p:spPr>
          <a:xfrm>
            <a:off x="6139525" y="487250"/>
            <a:ext cx="2323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0311" y="548430"/>
            <a:ext cx="2133952" cy="46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/>
          <p:nvPr>
            <p:ph type="title"/>
          </p:nvPr>
        </p:nvSpPr>
        <p:spPr>
          <a:xfrm>
            <a:off x="490250" y="526350"/>
            <a:ext cx="7821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/>
              <a:t>Thank You!</a:t>
            </a:r>
            <a:endParaRPr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490250" y="526350"/>
            <a:ext cx="7821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Project objective: 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Get real time data from logs and to show the count and types of different codes generated in a website. </a:t>
            </a:r>
            <a:endParaRPr sz="4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Used: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Apache Kafka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Apache Spark (PySpark)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Spark SQL</a:t>
            </a:r>
            <a:endParaRPr sz="17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700"/>
              <a:t>Spark Streamin</a:t>
            </a:r>
            <a:r>
              <a:rPr lang="en" sz="1600"/>
              <a:t>g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Hive or any other real time Data Warehouse.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ctrTitle"/>
          </p:nvPr>
        </p:nvSpPr>
        <p:spPr>
          <a:xfrm>
            <a:off x="671258" y="115335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Kafka</a:t>
            </a:r>
            <a:endParaRPr/>
          </a:p>
        </p:txBody>
      </p:sp>
      <p:sp>
        <p:nvSpPr>
          <p:cNvPr id="152" name="Google Shape;152;p29"/>
          <p:cNvSpPr txBox="1"/>
          <p:nvPr>
            <p:ph idx="1" type="subTitle"/>
          </p:nvPr>
        </p:nvSpPr>
        <p:spPr>
          <a:xfrm>
            <a:off x="695341" y="303032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Messaging System Technology!</a:t>
            </a:r>
            <a:endParaRPr/>
          </a:p>
        </p:txBody>
      </p:sp>
      <p:sp>
        <p:nvSpPr>
          <p:cNvPr id="153" name="Google Shape;153;p29"/>
          <p:cNvSpPr/>
          <p:nvPr/>
        </p:nvSpPr>
        <p:spPr>
          <a:xfrm>
            <a:off x="3102175" y="463975"/>
            <a:ext cx="2953200" cy="147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499" y="381700"/>
            <a:ext cx="2953200" cy="1641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Kafka: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Apache Kafka is a messaging system developed by Linkedin and later donated it to Apache Foundation which is like a hub for Open Source Big Data technologies.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Apache Kafka is a distributed data store optimized for ingesting and processing streaming data in real-time. Streaming data is data that is continuously generated by thousands of data sources, which typically send the data records in simultaneously.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has 3 major components: Producer, Broker, Consumer.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13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r>
              <a:rPr lang="en"/>
              <a:t>: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863" y="1017725"/>
            <a:ext cx="6657975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ctrTitle"/>
          </p:nvPr>
        </p:nvSpPr>
        <p:spPr>
          <a:xfrm>
            <a:off x="671258" y="115335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Spark</a:t>
            </a:r>
            <a:endParaRPr/>
          </a:p>
        </p:txBody>
      </p:sp>
      <p:sp>
        <p:nvSpPr>
          <p:cNvPr id="173" name="Google Shape;173;p32"/>
          <p:cNvSpPr txBox="1"/>
          <p:nvPr>
            <p:ph idx="1" type="subTitle"/>
          </p:nvPr>
        </p:nvSpPr>
        <p:spPr>
          <a:xfrm>
            <a:off x="695341" y="303032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used Big Data Technology!</a:t>
            </a:r>
            <a:endParaRPr/>
          </a:p>
        </p:txBody>
      </p:sp>
      <p:sp>
        <p:nvSpPr>
          <p:cNvPr id="174" name="Google Shape;174;p32"/>
          <p:cNvSpPr/>
          <p:nvPr/>
        </p:nvSpPr>
        <p:spPr>
          <a:xfrm>
            <a:off x="3102175" y="463975"/>
            <a:ext cx="2953200" cy="147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4000" y="463975"/>
            <a:ext cx="2776008" cy="14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Spark: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Spark is a engine/technology used for large scale data processing.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Documentation: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https://spark.apache.org/docs/latest/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Version:</a:t>
            </a:r>
            <a:r>
              <a:rPr lang="en" sz="1600"/>
              <a:t> Apache Spark </a:t>
            </a:r>
            <a:r>
              <a:rPr lang="en" sz="1600"/>
              <a:t>2.4.5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182" name="Google Shape;18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1709" y="1690400"/>
            <a:ext cx="4180576" cy="19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