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8" r:id="rId4"/>
    <p:sldId id="259" r:id="rId5"/>
    <p:sldId id="261" r:id="rId6"/>
    <p:sldId id="260" r:id="rId7"/>
    <p:sldId id="263" r:id="rId8"/>
    <p:sldId id="264" r:id="rId9"/>
    <p:sldId id="265" r:id="rId10"/>
    <p:sldId id="266" r:id="rId11"/>
    <p:sldId id="267" r:id="rId12"/>
    <p:sldId id="269" r:id="rId13"/>
    <p:sldId id="270" r:id="rId14"/>
    <p:sldId id="271" r:id="rId15"/>
    <p:sldId id="272"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305" r:id="rId37"/>
    <p:sldId id="306" r:id="rId38"/>
    <p:sldId id="307" r:id="rId39"/>
    <p:sldId id="308" r:id="rId40"/>
    <p:sldId id="293" r:id="rId41"/>
    <p:sldId id="294" r:id="rId42"/>
    <p:sldId id="295" r:id="rId43"/>
    <p:sldId id="296" r:id="rId4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cikit-learn.org/stabl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905000" y="-138579"/>
            <a:ext cx="8305800" cy="707009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endParaRPr lang="en-US" sz="16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lang="en-US" sz="1600" dirty="0">
              <a:solidFill>
                <a:srgbClr val="000000"/>
              </a:solidFill>
              <a:latin typeface="Times New Roman" panose="02020603050405020304" pitchFamily="18" charset="0"/>
              <a:ea typeface="Calibri" panose="020F0502020204030204"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lang="en-US" dirty="0">
                <a:solidFill>
                  <a:srgbClr val="000000"/>
                </a:solidFill>
                <a:ea typeface="Calibri" panose="020F0502020204030204" charset="0"/>
                <a:cs typeface="+mn-lt"/>
              </a:rPr>
              <a:t>Presentation </a:t>
            </a:r>
            <a:r>
              <a:rPr kumimoji="0" lang="en-US" b="0" i="0" u="none" strike="noStrike" cap="none" normalizeH="0" baseline="0" dirty="0">
                <a:ln>
                  <a:noFill/>
                </a:ln>
                <a:solidFill>
                  <a:srgbClr val="000000"/>
                </a:solidFill>
                <a:effectLst/>
                <a:ea typeface="Calibri" panose="020F0502020204030204" charset="0"/>
                <a:cs typeface="+mn-lt"/>
              </a:rPr>
              <a:t>on</a:t>
            </a:r>
            <a:endParaRPr kumimoji="0" lang="en-US" sz="1600" b="0" i="0" u="none" strike="noStrike" cap="none" normalizeH="0" baseline="0" dirty="0">
              <a:ln>
                <a:noFill/>
              </a:ln>
              <a:solidFill>
                <a:srgbClr val="000000"/>
              </a:solidFill>
              <a:effectLst/>
              <a:ea typeface="Calibri" panose="020F0502020204030204" charset="0"/>
              <a:cs typeface="+mn-lt"/>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sz="1050" b="0" i="0" u="none" strike="noStrike" cap="none" normalizeH="0" baseline="0" dirty="0">
              <a:ln>
                <a:noFill/>
              </a:ln>
              <a:solidFill>
                <a:schemeClr val="tx1"/>
              </a:solidFill>
              <a:effectLst/>
              <a:cs typeface="+mn-l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IN" altLang="en-US" sz="2400" b="1" i="0" u="sng" strike="noStrike" cap="none" normalizeH="0" baseline="0" dirty="0">
                <a:ln>
                  <a:noFill/>
                </a:ln>
                <a:solidFill>
                  <a:srgbClr val="000000"/>
                </a:solidFill>
                <a:effectLst/>
                <a:ea typeface="Calibri" panose="020F0502020204030204" charset="0"/>
                <a:cs typeface="+mn-lt"/>
              </a:rPr>
              <a:t>CLASSIFICATION OF NETWORK TRAFFIC</a:t>
            </a:r>
            <a:endParaRPr kumimoji="0" lang="en-US" sz="2400" b="1" i="0" u="none" strike="noStrike" cap="none" normalizeH="0" baseline="0" dirty="0">
              <a:ln>
                <a:noFill/>
              </a:ln>
              <a:solidFill>
                <a:srgbClr val="000000"/>
              </a:solidFill>
              <a:effectLst/>
              <a:ea typeface="Calibri" panose="020F0502020204030204" charset="0"/>
              <a:cs typeface="+mn-lt"/>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sz="2400" b="1" i="0" u="none" strike="noStrike" cap="none" normalizeH="0" baseline="0" dirty="0">
              <a:ln>
                <a:noFill/>
              </a:ln>
              <a:solidFill>
                <a:srgbClr val="000000"/>
              </a:solidFill>
              <a:effectLst/>
              <a:ea typeface="Calibri" panose="020F0502020204030204" charset="0"/>
              <a:cs typeface="+mn-l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0000"/>
                </a:solidFill>
                <a:effectLst/>
                <a:ea typeface="Calibri" panose="020F0502020204030204" charset="0"/>
                <a:cs typeface="+mn-lt"/>
              </a:rPr>
              <a:t>Carried out as part of Internship during</a:t>
            </a:r>
            <a:endParaRPr kumimoji="0" lang="en-US" b="0" i="0" u="none" strike="noStrike" cap="none" normalizeH="0" baseline="0" dirty="0">
              <a:ln>
                <a:noFill/>
              </a:ln>
              <a:solidFill>
                <a:schemeClr val="tx1"/>
              </a:solidFill>
              <a:effectLst/>
              <a:cs typeface="+mn-l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dirty="0">
                <a:ln>
                  <a:noFill/>
                </a:ln>
                <a:solidFill>
                  <a:srgbClr val="000000"/>
                </a:solidFill>
                <a:effectLst/>
                <a:ea typeface="Calibri" panose="020F0502020204030204" charset="0"/>
                <a:cs typeface="+mn-lt"/>
              </a:rPr>
              <a:t>SUMMER 2020</a:t>
            </a:r>
            <a:endParaRPr lang="en-US" sz="2400" dirty="0">
              <a:cs typeface="+mn-l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0000"/>
                </a:solidFill>
                <a:effectLst/>
                <a:ea typeface="Calibri" panose="020F0502020204030204" charset="0"/>
                <a:cs typeface="+mn-lt"/>
              </a:rPr>
              <a:t>By</a:t>
            </a:r>
            <a:endParaRPr kumimoji="0" lang="en-US" sz="1050" b="0" i="0" u="none" strike="noStrike" cap="none" normalizeH="0" baseline="0" dirty="0">
              <a:ln>
                <a:noFill/>
              </a:ln>
              <a:solidFill>
                <a:schemeClr val="tx1"/>
              </a:solidFill>
              <a:effectLst/>
              <a:cs typeface="+mn-l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IN" altLang="en-US" sz="2400" b="1" i="0" u="none" strike="noStrike" cap="none" normalizeH="0" baseline="0" dirty="0">
                <a:ln>
                  <a:noFill/>
                </a:ln>
                <a:solidFill>
                  <a:schemeClr val="tx1"/>
                </a:solidFill>
                <a:effectLst/>
                <a:cs typeface="+mn-lt"/>
              </a:rPr>
              <a:t>GOPU NAVEEN</a:t>
            </a:r>
            <a:endParaRPr kumimoji="0" lang="en-US" sz="2400" b="0" i="0" u="none" strike="noStrike" cap="none" normalizeH="0" baseline="0" dirty="0">
              <a:ln>
                <a:noFill/>
              </a:ln>
              <a:solidFill>
                <a:schemeClr val="tx1"/>
              </a:solidFill>
              <a:effectLst/>
              <a:cs typeface="+mn-l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0000"/>
                </a:solidFill>
                <a:effectLst/>
                <a:ea typeface="Calibri" panose="020F0502020204030204" charset="0"/>
                <a:cs typeface="+mn-lt"/>
              </a:rPr>
              <a:t> </a:t>
            </a:r>
            <a:r>
              <a:rPr kumimoji="0" lang="en-US" b="1" i="0" u="none" strike="noStrike" cap="none" normalizeH="0" baseline="0" dirty="0">
                <a:ln>
                  <a:noFill/>
                </a:ln>
                <a:solidFill>
                  <a:srgbClr val="000000"/>
                </a:solidFill>
                <a:effectLst/>
                <a:ea typeface="Calibri" panose="020F0502020204030204" charset="0"/>
                <a:cs typeface="+mn-lt"/>
              </a:rPr>
              <a:t>Roll No</a:t>
            </a:r>
            <a:r>
              <a:rPr kumimoji="0" lang="en-IN" altLang="en-US" b="1" i="0" u="none" strike="noStrike" cap="none" normalizeH="0" baseline="0" dirty="0">
                <a:ln>
                  <a:noFill/>
                </a:ln>
                <a:solidFill>
                  <a:srgbClr val="000000"/>
                </a:solidFill>
                <a:effectLst/>
                <a:ea typeface="Calibri" panose="020F0502020204030204" charset="0"/>
                <a:cs typeface="+mn-lt"/>
              </a:rPr>
              <a:t>:</a:t>
            </a:r>
            <a:r>
              <a:rPr kumimoji="0" lang="en-US" b="1" i="0" u="none" strike="noStrike" cap="none" normalizeH="0" baseline="0" dirty="0">
                <a:ln>
                  <a:noFill/>
                </a:ln>
                <a:solidFill>
                  <a:srgbClr val="000000"/>
                </a:solidFill>
                <a:effectLst/>
                <a:ea typeface="Calibri" panose="020F0502020204030204" charset="0"/>
                <a:cs typeface="+mn-lt"/>
              </a:rPr>
              <a:t>18311A05T</a:t>
            </a:r>
            <a:r>
              <a:rPr kumimoji="0" lang="en-IN" altLang="en-US" b="1" i="0" u="none" strike="noStrike" cap="none" normalizeH="0" baseline="0" dirty="0">
                <a:ln>
                  <a:noFill/>
                </a:ln>
                <a:solidFill>
                  <a:srgbClr val="000000"/>
                </a:solidFill>
                <a:effectLst/>
                <a:ea typeface="Calibri" panose="020F0502020204030204" charset="0"/>
                <a:cs typeface="+mn-lt"/>
              </a:rPr>
              <a:t>0</a:t>
            </a:r>
            <a:endParaRPr lang="en-US" b="1" dirty="0">
              <a:solidFill>
                <a:srgbClr val="000000"/>
              </a:solidFill>
              <a:ea typeface="Calibri" panose="020F0502020204030204" charset="0"/>
              <a:cs typeface="+mn-lt"/>
            </a:endParaRPr>
          </a:p>
          <a:p>
            <a:pPr lvl="0" algn="ctr" eaLnBrk="0" fontAlgn="base" hangingPunct="0">
              <a:spcBef>
                <a:spcPct val="0"/>
              </a:spcBef>
              <a:spcAft>
                <a:spcPct val="0"/>
              </a:spcAft>
            </a:pPr>
            <a:r>
              <a:rPr lang="en-IN" altLang="en-US" sz="2400" b="1" dirty="0">
                <a:cs typeface="+mn-lt"/>
              </a:rPr>
              <a:t>VADLAKONDA ROHITH</a:t>
            </a:r>
            <a:endParaRPr lang="en-US" sz="2400" b="1" dirty="0">
              <a:cs typeface="+mn-lt"/>
            </a:endParaRPr>
          </a:p>
          <a:p>
            <a:pPr lvl="0" algn="ctr" eaLnBrk="0" fontAlgn="base" hangingPunct="0">
              <a:spcBef>
                <a:spcPct val="0"/>
              </a:spcBef>
              <a:spcAft>
                <a:spcPct val="0"/>
              </a:spcAft>
            </a:pPr>
            <a:r>
              <a:rPr lang="en-US" b="1" dirty="0">
                <a:cs typeface="+mn-lt"/>
              </a:rPr>
              <a:t>Roll No</a:t>
            </a:r>
            <a:r>
              <a:rPr lang="en-IN" altLang="en-US" b="1" dirty="0">
                <a:cs typeface="+mn-lt"/>
              </a:rPr>
              <a:t>:</a:t>
            </a:r>
            <a:r>
              <a:rPr lang="en-US" b="1" dirty="0">
                <a:cs typeface="+mn-lt"/>
              </a:rPr>
              <a:t>18311A0</a:t>
            </a:r>
            <a:r>
              <a:rPr lang="en-IN" altLang="en-US" b="1" dirty="0">
                <a:cs typeface="+mn-lt"/>
              </a:rPr>
              <a:t>W8</a:t>
            </a:r>
            <a:endParaRPr lang="en-US" sz="1400" b="1" dirty="0">
              <a:cs typeface="+mn-lt"/>
            </a:endParaRPr>
          </a:p>
          <a:p>
            <a:pPr lvl="0" algn="ctr" eaLnBrk="0" fontAlgn="base" hangingPunct="0">
              <a:spcBef>
                <a:spcPct val="0"/>
              </a:spcBef>
              <a:spcAft>
                <a:spcPct val="0"/>
              </a:spcAft>
            </a:pPr>
            <a:r>
              <a:rPr lang="en-IN" altLang="en-US" sz="2400" b="1">
                <a:cs typeface="+mn-lt"/>
              </a:rPr>
              <a:t>CHITYALA UDHAY</a:t>
            </a:r>
            <a:endParaRPr lang="en-US" sz="2400" b="1" dirty="0">
              <a:cs typeface="+mn-lt"/>
            </a:endParaRPr>
          </a:p>
          <a:p>
            <a:pPr lvl="0" algn="ctr" eaLnBrk="0" fontAlgn="base" hangingPunct="0">
              <a:spcBef>
                <a:spcPct val="0"/>
              </a:spcBef>
              <a:spcAft>
                <a:spcPct val="0"/>
              </a:spcAft>
            </a:pPr>
            <a:r>
              <a:rPr lang="en-US" b="1" dirty="0">
                <a:cs typeface="+mn-lt"/>
              </a:rPr>
              <a:t>Roll N</a:t>
            </a:r>
            <a:r>
              <a:rPr lang="en-IN" altLang="en-US" b="1" dirty="0">
                <a:cs typeface="+mn-lt"/>
              </a:rPr>
              <a:t>o</a:t>
            </a:r>
            <a:r>
              <a:rPr lang="en-US" b="1" dirty="0">
                <a:cs typeface="+mn-lt"/>
              </a:rPr>
              <a:t> : 18311A05</a:t>
            </a:r>
            <a:r>
              <a:rPr lang="en-IN" altLang="en-US" b="1" dirty="0">
                <a:cs typeface="+mn-lt"/>
              </a:rPr>
              <a:t>R4</a:t>
            </a:r>
            <a:endParaRPr lang="en-US" dirty="0">
              <a:cs typeface="+mn-lt"/>
            </a:endParaRPr>
          </a:p>
          <a:p>
            <a:pPr lvl="0" algn="ctr" eaLnBrk="0" fontAlgn="base" hangingPunct="0">
              <a:spcBef>
                <a:spcPct val="0"/>
              </a:spcBef>
              <a:spcAft>
                <a:spcPct val="0"/>
              </a:spcAft>
            </a:pPr>
            <a:endParaRPr lang="en-US" dirty="0">
              <a:cs typeface="+mn-lt"/>
            </a:endParaRPr>
          </a:p>
          <a:p>
            <a:pPr algn="ctr" eaLnBrk="0" fontAlgn="base" hangingPunct="0">
              <a:spcBef>
                <a:spcPct val="0"/>
              </a:spcBef>
              <a:spcAft>
                <a:spcPct val="0"/>
              </a:spcAft>
            </a:pPr>
            <a:endParaRPr lang="en-US" sz="1400" dirty="0">
              <a:cs typeface="+mn-l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0000"/>
                </a:solidFill>
                <a:effectLst/>
                <a:ea typeface="Calibri" panose="020F0502020204030204" charset="0"/>
                <a:cs typeface="+mn-lt"/>
              </a:rPr>
              <a:t>Under the guidance of</a:t>
            </a:r>
            <a:endParaRPr kumimoji="0" lang="en-US" b="0" i="0" u="none" strike="noStrike" cap="none" normalizeH="0" baseline="0" dirty="0">
              <a:ln>
                <a:noFill/>
              </a:ln>
              <a:solidFill>
                <a:srgbClr val="000000"/>
              </a:solidFill>
              <a:effectLst/>
              <a:ea typeface="Calibri" panose="020F0502020204030204" charset="0"/>
              <a:cs typeface="+mn-lt"/>
            </a:endParaRPr>
          </a:p>
          <a:p>
            <a:pPr marL="0" marR="0" lvl="0" indent="0" algn="ctr" defTabSz="914400" rtl="0" eaLnBrk="0" fontAlgn="base" latinLnBrk="0" hangingPunct="0">
              <a:lnSpc>
                <a:spcPct val="100000"/>
              </a:lnSpc>
              <a:spcBef>
                <a:spcPct val="0"/>
              </a:spcBef>
              <a:spcAft>
                <a:spcPct val="0"/>
              </a:spcAft>
              <a:buClrTx/>
              <a:buSzTx/>
              <a:buFontTx/>
              <a:buNone/>
            </a:pPr>
            <a:r>
              <a:rPr lang="en-IN" altLang="en-US" sz="2400" b="1" dirty="0">
                <a:solidFill>
                  <a:srgbClr val="000000"/>
                </a:solidFill>
                <a:cs typeface="+mn-lt"/>
              </a:rPr>
              <a:t>C.</a:t>
            </a:r>
            <a:r>
              <a:rPr lang="en-US" sz="2400" b="1" dirty="0">
                <a:solidFill>
                  <a:srgbClr val="000000"/>
                </a:solidFill>
                <a:cs typeface="+mn-lt"/>
              </a:rPr>
              <a:t>NAVEEN KUMAR</a:t>
            </a:r>
            <a:endParaRPr kumimoji="0" lang="en-US" sz="1600" b="0" i="0" u="none" strike="noStrike" cap="none" normalizeH="0" baseline="0" dirty="0">
              <a:ln>
                <a:noFill/>
              </a:ln>
              <a:solidFill>
                <a:schemeClr val="tx1"/>
              </a:solidFill>
              <a:effectLst/>
              <a:cs typeface="+mn-l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0000"/>
                </a:solidFill>
                <a:effectLst/>
                <a:ea typeface="Calibri" panose="020F0502020204030204" charset="0"/>
                <a:cs typeface="+mn-lt"/>
              </a:rPr>
              <a:t>Project Lead</a:t>
            </a:r>
            <a:endParaRPr kumimoji="0" lang="en-US" b="0" i="0" u="none" strike="noStrike" cap="none" normalizeH="0" baseline="0" dirty="0">
              <a:ln>
                <a:noFill/>
              </a:ln>
              <a:solidFill>
                <a:schemeClr val="tx1"/>
              </a:solidFill>
              <a:effectLst/>
              <a:cs typeface="+mn-l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IN" altLang="en-US" sz="2400" b="1" i="0" u="none" strike="noStrike" cap="none" normalizeH="0" baseline="0" dirty="0">
                <a:ln>
                  <a:noFill/>
                </a:ln>
                <a:solidFill>
                  <a:srgbClr val="000000"/>
                </a:solidFill>
                <a:effectLst/>
                <a:ea typeface="Calibri" panose="020F0502020204030204" charset="0"/>
                <a:cs typeface="+mn-lt"/>
              </a:rPr>
              <a:t>ORBIT SHIFTERS </a:t>
            </a:r>
            <a:r>
              <a:rPr kumimoji="0" lang="en-US" sz="2400" b="1" i="0" u="none" strike="noStrike" cap="none" normalizeH="0" baseline="0" dirty="0">
                <a:ln>
                  <a:noFill/>
                </a:ln>
                <a:solidFill>
                  <a:srgbClr val="000000"/>
                </a:solidFill>
                <a:effectLst/>
                <a:ea typeface="Calibri" panose="020F0502020204030204" charset="0"/>
                <a:cs typeface="+mn-lt"/>
              </a:rPr>
              <a:t>PVT LTD</a:t>
            </a:r>
            <a:endParaRPr lang="en-US" b="1" dirty="0">
              <a:cs typeface="+mn-lt"/>
            </a:endParaRPr>
          </a:p>
          <a:p>
            <a:pPr marL="0" marR="0" lvl="0" indent="0" algn="ctr" defTabSz="914400" rtl="0" eaLnBrk="0" fontAlgn="base" latinLnBrk="0" hangingPunct="0">
              <a:lnSpc>
                <a:spcPct val="100000"/>
              </a:lnSpc>
              <a:spcBef>
                <a:spcPct val="0"/>
              </a:spcBef>
              <a:spcAft>
                <a:spcPct val="0"/>
              </a:spcAft>
              <a:buClrTx/>
              <a:buSzTx/>
              <a:buFontTx/>
              <a:buNone/>
            </a:pPr>
            <a:endParaRPr lang="en-US" sz="1100" dirty="0">
              <a:cs typeface="+mn-lt"/>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2289" name="Picture 1" descr="SNIST logo Final"/>
          <p:cNvPicPr>
            <a:picLocks noChangeAspect="1" noChangeArrowheads="1"/>
          </p:cNvPicPr>
          <p:nvPr/>
        </p:nvPicPr>
        <p:blipFill>
          <a:blip r:embed="rId1" cstate="print"/>
          <a:srcRect/>
          <a:stretch>
            <a:fillRect/>
          </a:stretch>
        </p:blipFill>
        <p:spPr bwMode="auto">
          <a:xfrm>
            <a:off x="1546746" y="214391"/>
            <a:ext cx="1424354" cy="685800"/>
          </a:xfrm>
          <a:prstGeom prst="rect">
            <a:avLst/>
          </a:prstGeom>
          <a:noFill/>
        </p:spPr>
      </p:pic>
      <p:sp>
        <p:nvSpPr>
          <p:cNvPr id="2" name="Slide Number Placeholder 1"/>
          <p:cNvSpPr>
            <a:spLocks noGrp="1"/>
          </p:cNvSpPr>
          <p:nvPr>
            <p:ph type="sldNum" sz="quarter" idx="12"/>
          </p:nvPr>
        </p:nvSpPr>
        <p:spPr/>
        <p:txBody>
          <a:bodyPr/>
          <a:lstStyle/>
          <a:p>
            <a:fld id="{5DB56919-0F83-4017-AC5D-27DE47325EEC}"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sym typeface="+mn-ea"/>
              </a:rPr>
              <a:t>STUDENT CONTRIBUTION (Project Management)</a:t>
            </a:r>
            <a:endParaRPr lang="en-US" dirty="0">
              <a:solidFill>
                <a:srgbClr val="0070C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lstStyle/>
          <a:p>
            <a:r>
              <a:rPr lang="en-US" sz="2000" dirty="0">
                <a:sym typeface="+mn-ea"/>
              </a:rPr>
              <a:t>Objective: </a:t>
            </a:r>
            <a:r>
              <a:rPr lang="en-IN" altLang="en-US" sz="2000" dirty="0">
                <a:sym typeface="+mn-ea"/>
              </a:rPr>
              <a:t>to learn about Machine Learning</a:t>
            </a:r>
            <a:endParaRPr lang="en-US" sz="2000" dirty="0"/>
          </a:p>
          <a:p>
            <a:r>
              <a:rPr lang="en-US" sz="2000" dirty="0">
                <a:sym typeface="+mn-ea"/>
              </a:rPr>
              <a:t>Number of people involved in learning: </a:t>
            </a:r>
            <a:r>
              <a:rPr lang="en-IN" altLang="en-US" sz="2000" dirty="0">
                <a:sym typeface="+mn-ea"/>
              </a:rPr>
              <a:t>200</a:t>
            </a:r>
            <a:endParaRPr lang="en-US" sz="2000" dirty="0"/>
          </a:p>
          <a:p>
            <a:r>
              <a:rPr lang="en-US" sz="2000" dirty="0">
                <a:sym typeface="+mn-ea"/>
              </a:rPr>
              <a:t>Number of days spent by us:</a:t>
            </a:r>
            <a:r>
              <a:rPr lang="en-IN" altLang="en-US" sz="2000" dirty="0">
                <a:sym typeface="+mn-ea"/>
              </a:rPr>
              <a:t>60</a:t>
            </a:r>
            <a:endParaRPr lang="en-US" sz="2000" dirty="0"/>
          </a:p>
          <a:p>
            <a:r>
              <a:rPr lang="en-US" sz="2000" dirty="0">
                <a:sym typeface="+mn-ea"/>
              </a:rPr>
              <a:t>Team members: </a:t>
            </a:r>
            <a:r>
              <a:rPr lang="en-IN" altLang="en-US" sz="2000" dirty="0">
                <a:sym typeface="+mn-ea"/>
              </a:rPr>
              <a:t>3</a:t>
            </a:r>
            <a:endParaRPr lang="en-US" sz="2000" dirty="0"/>
          </a:p>
          <a:p>
            <a:r>
              <a:rPr lang="en-US" sz="2000" dirty="0">
                <a:sym typeface="+mn-ea"/>
              </a:rPr>
              <a:t>Outcome :</a:t>
            </a:r>
            <a:r>
              <a:rPr lang="en-IN" altLang="en-US" sz="2000" dirty="0">
                <a:sym typeface="+mn-ea"/>
              </a:rPr>
              <a:t>Implemented Machine Learning concepts and Algorithms on Real Time Application.</a:t>
            </a:r>
            <a:endParaRPr lang="en-US" sz="2000" dirty="0">
              <a:sym typeface="+mn-ea"/>
            </a:endParaRPr>
          </a:p>
          <a:p>
            <a:r>
              <a:rPr lang="en-US" sz="2000" dirty="0">
                <a:sym typeface="+mn-ea"/>
              </a:rPr>
              <a:t>Resources: </a:t>
            </a:r>
            <a:endParaRPr lang="en-US" sz="2000" dirty="0">
              <a:sym typeface="+mn-ea"/>
            </a:endParaRPr>
          </a:p>
          <a:p>
            <a:r>
              <a:rPr lang="en-US" sz="2000" dirty="0" err="1">
                <a:latin typeface="Times New Roman" panose="02020603050405020304" pitchFamily="18" charset="0"/>
                <a:cs typeface="Times New Roman" panose="02020603050405020304" pitchFamily="18" charset="0"/>
                <a:sym typeface="+mn-ea"/>
              </a:rPr>
              <a:t>Python,Jupyter,Spyder,Machine</a:t>
            </a:r>
            <a:r>
              <a:rPr lang="en-US" sz="2000" dirty="0">
                <a:latin typeface="Times New Roman" panose="02020603050405020304" pitchFamily="18" charset="0"/>
                <a:cs typeface="Times New Roman" panose="02020603050405020304" pitchFamily="18" charset="0"/>
                <a:sym typeface="+mn-ea"/>
              </a:rPr>
              <a:t> Learning Algorithms from Scikit Learn</a:t>
            </a:r>
            <a:r>
              <a:rPr lang="en-IN" altLang="en-US" sz="2000"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endParaRPr lang="en-US" sz="2000" dirty="0">
              <a:sym typeface="+mn-ea"/>
            </a:endParaRPr>
          </a:p>
          <a:p>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IN" altLang="en-US"/>
          </a:p>
        </p:txBody>
      </p:sp>
      <p:sp>
        <p:nvSpPr>
          <p:cNvPr id="3" name="Content Placeholder 2"/>
          <p:cNvSpPr>
            <a:spLocks noGrp="1"/>
          </p:cNvSpPr>
          <p:nvPr>
            <p:ph idx="1"/>
          </p:nvPr>
        </p:nvSpPr>
        <p:spPr/>
        <p:txBody>
          <a:bodyPr/>
          <a:lstStyle/>
          <a:p>
            <a:pPr marL="0" indent="0">
              <a:buNone/>
            </a:pPr>
            <a:r>
              <a:rPr lang="en-IN" altLang="en-US" sz="2000" b="1"/>
              <a:t>ABOUT THE DATASET</a:t>
            </a:r>
            <a:endParaRPr lang="en-IN" altLang="en-US" sz="2000" b="1"/>
          </a:p>
          <a:p>
            <a:r>
              <a:rPr lang="en-IN" altLang="en-US" sz="2000"/>
              <a:t>This dataset contains 41 features and 1 label.</a:t>
            </a:r>
            <a:endParaRPr lang="en-IN" altLang="en-US" sz="2000"/>
          </a:p>
          <a:p>
            <a:r>
              <a:rPr lang="en-IN" altLang="en-US" sz="2000"/>
              <a:t>These features are used as our inputs and label is the one we have to predict which gives whether there is attack or not.</a:t>
            </a:r>
            <a:endParaRPr lang="en-IN" altLang="en-US" sz="2000"/>
          </a:p>
          <a:p>
            <a:r>
              <a:rPr lang="en-IN" altLang="en-US" sz="2000"/>
              <a:t>Normal-No attack,and others define there is malicious attack and the type of attack.</a:t>
            </a:r>
            <a:endParaRPr lang="en-IN" altLang="en-US" sz="2000"/>
          </a:p>
          <a:p>
            <a:r>
              <a:rPr lang="en-IN" altLang="en-US" sz="2000"/>
              <a:t>Out of all available entries(rows),70% used for training datasets and 30% used for testing .</a:t>
            </a:r>
            <a:endParaRPr lang="en-IN" altLang="en-US" sz="2000"/>
          </a:p>
          <a:p>
            <a:r>
              <a:rPr lang="en-IN" altLang="en-US" sz="2000"/>
              <a:t>We perform data pre-processing on features and use only the essential features.</a:t>
            </a:r>
            <a:endParaRPr lang="en-IN" altLang="en-US" sz="2000" b="1"/>
          </a:p>
          <a:p>
            <a:pPr marL="0" indent="0">
              <a:buNone/>
            </a:pPr>
            <a:endParaRPr lang="en-IN" altLang="en-US" sz="2000" b="1"/>
          </a:p>
          <a:p>
            <a:pPr marL="0" indent="0">
              <a:buNone/>
            </a:pPr>
            <a:endParaRPr lang="en-IN" altLang="en-US" sz="2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altLang="en-US" sz="2000" b="1"/>
              <a:t>IMPLEMENTATION:</a:t>
            </a:r>
            <a:endParaRPr lang="en-IN" altLang="en-US" sz="2000" b="1"/>
          </a:p>
          <a:p>
            <a:pPr marL="0" indent="0">
              <a:buNone/>
            </a:pPr>
            <a:r>
              <a:rPr lang="en-IN" altLang="en-US" sz="2000"/>
              <a:t>Some of the machine learning algorithms used to implement are:</a:t>
            </a:r>
            <a:endParaRPr lang="en-IN" altLang="en-US" sz="2000"/>
          </a:p>
          <a:p>
            <a:r>
              <a:rPr lang="en-IN" altLang="en-US" sz="2000"/>
              <a:t>Logistic Regression</a:t>
            </a:r>
            <a:endParaRPr lang="en-IN" altLang="en-US" sz="2000"/>
          </a:p>
          <a:p>
            <a:r>
              <a:rPr lang="en-IN" altLang="en-US" sz="2000"/>
              <a:t>Decision Tree Classifier</a:t>
            </a:r>
            <a:endParaRPr lang="en-IN" altLang="en-US" sz="2000"/>
          </a:p>
          <a:p>
            <a:r>
              <a:rPr lang="en-IN" altLang="en-US" sz="2000"/>
              <a:t>Random Forest Classifier</a:t>
            </a:r>
            <a:endParaRPr lang="en-IN" altLang="en-US" sz="2000"/>
          </a:p>
          <a:p>
            <a:r>
              <a:rPr lang="en-IN" altLang="en-US" sz="2000"/>
              <a:t>K-Neighbors Classifier</a:t>
            </a:r>
            <a:endParaRPr lang="en-IN" altLang="en-US" sz="2000"/>
          </a:p>
          <a:p>
            <a:r>
              <a:rPr lang="en-IN" altLang="en-US" sz="2000"/>
              <a:t>Gaussian NB</a:t>
            </a:r>
            <a:endParaRPr lang="en-IN" altLang="en-US" sz="2000"/>
          </a:p>
          <a:p>
            <a:endParaRPr lang="en-IN" altLang="en-US" sz="2000"/>
          </a:p>
          <a:p>
            <a:r>
              <a:rPr lang="en-IN" altLang="en-US" sz="2000"/>
              <a:t>The above algorithms are used to detect there is malicious attack or not.</a:t>
            </a:r>
            <a:endParaRPr lang="en-IN" altLang="en-US" sz="2000"/>
          </a:p>
          <a:p>
            <a:r>
              <a:rPr lang="en-IN" altLang="en-US" sz="2000"/>
              <a:t>The one with high accuracy is the best algorithm.</a:t>
            </a:r>
            <a:endParaRPr lang="en-I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altLang="en-US" sz="2000"/>
              <a:t>First we imported libraries.</a:t>
            </a:r>
            <a:endParaRPr lang="en-IN" altLang="en-US" sz="2000"/>
          </a:p>
          <a:p>
            <a:r>
              <a:rPr lang="en-IN" altLang="en-US" sz="2000"/>
              <a:t>Then imported the dataset.</a:t>
            </a:r>
            <a:endParaRPr lang="en-IN" altLang="en-US" sz="2000"/>
          </a:p>
          <a:p>
            <a:r>
              <a:rPr lang="en-IN" altLang="en-US" sz="2000"/>
              <a:t>Then we dropped less important features after understanding.</a:t>
            </a:r>
            <a:endParaRPr lang="en-IN" altLang="en-US" sz="2000"/>
          </a:p>
          <a:p>
            <a:r>
              <a:rPr lang="en-IN" altLang="en-US" sz="2000"/>
              <a:t>Describe function used to know if there are any missing values.</a:t>
            </a:r>
            <a:endParaRPr lang="en-IN" altLang="en-US" sz="2000"/>
          </a:p>
          <a:p>
            <a:r>
              <a:rPr lang="en-IN" altLang="en-US" sz="2000"/>
              <a:t>Then we are encoding the categorical data.</a:t>
            </a:r>
            <a:endParaRPr lang="en-IN" altLang="en-US" sz="2000"/>
          </a:p>
          <a:p>
            <a:r>
              <a:rPr lang="en-IN" altLang="en-US" sz="2000"/>
              <a:t>Then we are dividing dataset into training and testing sets.</a:t>
            </a:r>
            <a:endParaRPr lang="en-IN" altLang="en-US" sz="2000"/>
          </a:p>
          <a:p>
            <a:r>
              <a:rPr lang="en-IN" altLang="en-US" sz="2000"/>
              <a:t>Next we are scaling the features.</a:t>
            </a:r>
            <a:endParaRPr lang="en-IN" altLang="en-US" sz="2000"/>
          </a:p>
          <a:p>
            <a:r>
              <a:rPr lang="en-IN" altLang="en-US" sz="2000"/>
              <a:t>Then appling different machine learning algorithms and calculating their accuracy.</a:t>
            </a:r>
            <a:endParaRPr lang="en-I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DESIGN AND IMPLEMENTION CODE IN PYTHON</a:t>
            </a:r>
            <a:endParaRPr lang="en-IN" altLang="en-US"/>
          </a:p>
        </p:txBody>
      </p:sp>
      <p:sp>
        <p:nvSpPr>
          <p:cNvPr id="3" name="Content Placeholder 2"/>
          <p:cNvSpPr>
            <a:spLocks noGrp="1"/>
          </p:cNvSpPr>
          <p:nvPr>
            <p:ph idx="1"/>
          </p:nvPr>
        </p:nvSpPr>
        <p:spPr/>
        <p:txBody>
          <a:bodyPr/>
          <a:lstStyle/>
          <a:p>
            <a:pPr marL="0" indent="0">
              <a:buNone/>
            </a:pPr>
            <a:r>
              <a:rPr lang="en-IN" sz="2000" b="1" dirty="0">
                <a:cs typeface="+mn-lt"/>
                <a:sym typeface="+mn-ea"/>
              </a:rPr>
              <a:t>IMPORTING LIBRARIES</a:t>
            </a:r>
            <a:endParaRPr lang="en-IN" sz="2000" b="1" dirty="0">
              <a:cs typeface="+mn-lt"/>
            </a:endParaRPr>
          </a:p>
          <a:p>
            <a:pPr marL="0" indent="0">
              <a:buNone/>
            </a:pPr>
            <a:endParaRPr lang="en-IN" sz="2000" dirty="0">
              <a:cs typeface="+mn-lt"/>
            </a:endParaRPr>
          </a:p>
          <a:p>
            <a:pPr marL="0" indent="0">
              <a:buNone/>
            </a:pPr>
            <a:r>
              <a:rPr lang="en-IN" sz="2000" dirty="0">
                <a:cs typeface="+mn-lt"/>
                <a:sym typeface="+mn-ea"/>
              </a:rPr>
              <a:t>import </a:t>
            </a:r>
            <a:r>
              <a:rPr lang="en-IN" sz="2000" dirty="0" err="1">
                <a:cs typeface="+mn-lt"/>
                <a:sym typeface="+mn-ea"/>
              </a:rPr>
              <a:t>numpy</a:t>
            </a:r>
            <a:r>
              <a:rPr lang="en-IN" sz="2000" dirty="0">
                <a:cs typeface="+mn-lt"/>
                <a:sym typeface="+mn-ea"/>
              </a:rPr>
              <a:t> as np</a:t>
            </a:r>
            <a:endParaRPr lang="en-IN" sz="2000" dirty="0">
              <a:cs typeface="+mn-lt"/>
            </a:endParaRPr>
          </a:p>
          <a:p>
            <a:pPr marL="0" indent="0">
              <a:buNone/>
            </a:pPr>
            <a:r>
              <a:rPr lang="en-IN" sz="2000" dirty="0">
                <a:cs typeface="+mn-lt"/>
                <a:sym typeface="+mn-ea"/>
              </a:rPr>
              <a:t>import pandas as pd</a:t>
            </a:r>
            <a:endParaRPr lang="en-IN" sz="2000" dirty="0">
              <a:cs typeface="+mn-lt"/>
            </a:endParaRPr>
          </a:p>
          <a:p>
            <a:pPr marL="0" indent="0">
              <a:buNone/>
            </a:pPr>
            <a:r>
              <a:rPr lang="en-IN" sz="2000" dirty="0">
                <a:cs typeface="+mn-lt"/>
                <a:sym typeface="+mn-ea"/>
              </a:rPr>
              <a:t>import </a:t>
            </a:r>
            <a:r>
              <a:rPr lang="en-IN" sz="2000" dirty="0" err="1">
                <a:cs typeface="+mn-lt"/>
                <a:sym typeface="+mn-ea"/>
              </a:rPr>
              <a:t>matplotlib.pyplot</a:t>
            </a:r>
            <a:r>
              <a:rPr lang="en-IN" sz="2000" dirty="0">
                <a:cs typeface="+mn-lt"/>
                <a:sym typeface="+mn-ea"/>
              </a:rPr>
              <a:t> as </a:t>
            </a:r>
            <a:r>
              <a:rPr lang="en-IN" sz="2000" dirty="0" err="1">
                <a:cs typeface="+mn-lt"/>
                <a:sym typeface="+mn-ea"/>
              </a:rPr>
              <a:t>plt</a:t>
            </a:r>
            <a:endParaRPr lang="en-IN" sz="2000" dirty="0">
              <a:cs typeface="+mn-lt"/>
            </a:endParaRPr>
          </a:p>
          <a:p>
            <a:pPr marL="0" indent="0">
              <a:buNone/>
            </a:pPr>
            <a:r>
              <a:rPr lang="en-IN" sz="2000" dirty="0">
                <a:cs typeface="+mn-lt"/>
                <a:sym typeface="+mn-ea"/>
              </a:rPr>
              <a:t>import seaborn as </a:t>
            </a:r>
            <a:r>
              <a:rPr lang="en-IN" sz="2000" dirty="0" err="1">
                <a:cs typeface="+mn-lt"/>
                <a:sym typeface="+mn-ea"/>
              </a:rPr>
              <a:t>sns</a:t>
            </a:r>
            <a:endParaRPr lang="en-IN" sz="2000" dirty="0">
              <a:cs typeface="+mn-lt"/>
            </a:endParaRPr>
          </a:p>
          <a:p>
            <a:endParaRPr lang="en-US" sz="2000">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1"/>
          <p:cNvPicPr>
            <a:picLocks noChangeAspect="1"/>
          </p:cNvPicPr>
          <p:nvPr/>
        </p:nvPicPr>
        <p:blipFill>
          <a:blip r:embed="rId1"/>
          <a:stretch>
            <a:fillRect/>
          </a:stretch>
        </p:blipFill>
        <p:spPr>
          <a:xfrm>
            <a:off x="974725" y="1697355"/>
            <a:ext cx="10058400" cy="2559050"/>
          </a:xfrm>
          <a:prstGeom prst="rect">
            <a:avLst/>
          </a:prstGeom>
        </p:spPr>
      </p:pic>
      <p:graphicFrame>
        <p:nvGraphicFramePr>
          <p:cNvPr id="5" name="Content Placeholder 4">
            <a:hlinkClick r:id="" action="ppaction://ole?verb=0"/>
          </p:cNvPr>
          <p:cNvGraphicFramePr>
            <a:graphicFrameLocks noGrp="1" noChangeAspect="1"/>
          </p:cNvGraphicFramePr>
          <p:nvPr>
            <p:ph idx="1"/>
          </p:nvPr>
        </p:nvGraphicFramePr>
        <p:xfrm>
          <a:off x="5441950" y="3373755"/>
          <a:ext cx="1307465" cy="553720"/>
        </p:xfrm>
        <a:graphic>
          <a:graphicData uri="http://schemas.openxmlformats.org/presentationml/2006/ole">
            <mc:AlternateContent xmlns:mc="http://schemas.openxmlformats.org/markup-compatibility/2006">
              <mc:Choice xmlns:v="urn:schemas-microsoft-com:vml" Requires="v">
                <p:oleObj spid="_x0000_s1025" name="" r:id="rId2" imgW="1307465" imgH="553720" progId="Package">
                  <p:embed/>
                </p:oleObj>
              </mc:Choice>
              <mc:Fallback>
                <p:oleObj name="" r:id="rId2" imgW="1307465" imgH="553720" progId="Package">
                  <p:embed/>
                  <p:pic>
                    <p:nvPicPr>
                      <p:cNvPr id="0" name="Content Placeholder 4">
                        <a:hlinkClick r:id="" action="ppaction://ole?verb=0"/>
                      </p:cNvPr>
                      <p:cNvPicPr/>
                      <p:nvPr/>
                    </p:nvPicPr>
                    <p:blipFill>
                      <a:blip r:embed="rId3"/>
                      <a:stretch>
                        <a:fillRect/>
                      </a:stretch>
                    </p:blipFill>
                    <p:spPr>
                      <a:xfrm>
                        <a:off x="5441950" y="3373755"/>
                        <a:ext cx="1307465" cy="55372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altLang="en-US" sz="2000" b="1"/>
              <a:t>Importing the dataset</a:t>
            </a:r>
            <a:endParaRPr lang="en-IN" altLang="en-US" sz="2000" b="1"/>
          </a:p>
          <a:p>
            <a:endParaRPr lang="en-IN" altLang="en-US" sz="2000"/>
          </a:p>
          <a:p>
            <a:endParaRPr lang="en-IN" altLang="en-US" sz="2000"/>
          </a:p>
          <a:p>
            <a:pPr marL="0" indent="0">
              <a:buNone/>
            </a:pPr>
            <a:r>
              <a:rPr lang="en-IN" altLang="en-US" sz="2000"/>
              <a:t> path=r"C:\Users\gopun\Downloads\project 13\isd_project.csv"</a:t>
            </a:r>
            <a:endParaRPr lang="en-IN" altLang="en-US" sz="2000"/>
          </a:p>
          <a:p>
            <a:pPr marL="0" indent="0">
              <a:buNone/>
            </a:pPr>
            <a:endParaRPr lang="en-IN" altLang="en-US" sz="2000"/>
          </a:p>
          <a:p>
            <a:pPr marL="0" indent="0">
              <a:buNone/>
            </a:pPr>
            <a:r>
              <a:rPr lang="en-IN" altLang="en-US" sz="2000"/>
              <a:t>dataset=pd.read_csv(path)</a:t>
            </a:r>
            <a:endParaRPr lang="en-IN" altLang="en-US" sz="2000"/>
          </a:p>
          <a:p>
            <a:pPr marL="0" indent="0">
              <a:buNone/>
            </a:pPr>
            <a:r>
              <a:rPr lang="en-IN" altLang="en-US" sz="2000"/>
              <a:t>dataset.info()</a:t>
            </a:r>
            <a:endParaRPr lang="en-I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pic>
        <p:nvPicPr>
          <p:cNvPr id="4" name="Content Placeholder 3" descr="2"/>
          <p:cNvPicPr>
            <a:picLocks noGrp="1" noChangeAspect="1"/>
          </p:cNvPicPr>
          <p:nvPr>
            <p:ph sz="half" idx="1"/>
          </p:nvPr>
        </p:nvPicPr>
        <p:blipFill>
          <a:blip r:embed="rId1"/>
          <a:stretch>
            <a:fillRect/>
          </a:stretch>
        </p:blipFill>
        <p:spPr>
          <a:xfrm>
            <a:off x="455930" y="1536065"/>
            <a:ext cx="5384800" cy="2554605"/>
          </a:xfrm>
          <a:prstGeom prst="rect">
            <a:avLst/>
          </a:prstGeom>
        </p:spPr>
      </p:pic>
      <p:pic>
        <p:nvPicPr>
          <p:cNvPr id="8" name="Content Placeholder 7" descr="3"/>
          <p:cNvPicPr>
            <a:picLocks noGrp="1" noChangeAspect="1"/>
          </p:cNvPicPr>
          <p:nvPr>
            <p:ph sz="half" idx="2"/>
          </p:nvPr>
        </p:nvPicPr>
        <p:blipFill>
          <a:blip r:embed="rId2"/>
          <a:stretch>
            <a:fillRect/>
          </a:stretch>
        </p:blipFill>
        <p:spPr>
          <a:xfrm>
            <a:off x="6722745" y="1174750"/>
            <a:ext cx="4673600" cy="55384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pPr marL="0" indent="0">
              <a:buNone/>
            </a:pPr>
            <a:r>
              <a:rPr lang="en-IN" altLang="en-US" sz="2000" b="1"/>
              <a:t>Feature Selection</a:t>
            </a:r>
            <a:endParaRPr lang="en-IN" altLang="en-US" sz="2000" b="1"/>
          </a:p>
          <a:p>
            <a:r>
              <a:rPr lang="en-IN" altLang="en-US" sz="2000"/>
              <a:t>Here we some less important features</a:t>
            </a:r>
            <a:endParaRPr lang="en-IN" altLang="en-US" sz="2000"/>
          </a:p>
          <a:p>
            <a:pPr marL="0" indent="0">
              <a:buNone/>
            </a:pPr>
            <a:endParaRPr lang="en-IN" altLang="en-US" sz="2000"/>
          </a:p>
          <a:p>
            <a:pPr marL="0" indent="0">
              <a:buNone/>
            </a:pPr>
            <a:r>
              <a:rPr lang="en-IN" altLang="en-US" sz="2000"/>
              <a:t>dataset.drop(['protocol_type','service','land','urgent',],axis=1,inplace=True)</a:t>
            </a:r>
            <a:endParaRPr lang="en-IN" altLang="en-US" sz="2000"/>
          </a:p>
          <a:p>
            <a:pPr marL="0" indent="0">
              <a:buNone/>
            </a:pPr>
            <a:endParaRPr lang="en-IN" altLang="en-US" sz="2000"/>
          </a:p>
          <a:p>
            <a:pPr marL="0" indent="0">
              <a:buNone/>
            </a:pPr>
            <a:r>
              <a:rPr lang="en-IN" altLang="en-US" sz="2000"/>
              <a:t>dataset.drop(['hot','lnum_file_creations'],axis=1,inplace=True)</a:t>
            </a:r>
            <a:endParaRPr lang="en-IN" altLang="en-US" sz="2000"/>
          </a:p>
          <a:p>
            <a:pPr marL="0" indent="0">
              <a:buNone/>
            </a:pPr>
            <a:r>
              <a:rPr lang="en-IN" altLang="en-US" sz="2000"/>
              <a:t>temp=pd.get_dummies(dataset['flag'],drop_first=True)</a:t>
            </a:r>
            <a:endParaRPr lang="en-IN" altLang="en-US" sz="2000"/>
          </a:p>
          <a:p>
            <a:pPr marL="0" indent="0">
              <a:buNone/>
            </a:pPr>
            <a:r>
              <a:rPr lang="en-IN" altLang="en-US" sz="2000"/>
              <a:t>dataset=pd.concat([dataset,temp],axis=1)</a:t>
            </a:r>
            <a:endParaRPr lang="en-IN" altLang="en-US" sz="2000"/>
          </a:p>
          <a:p>
            <a:pPr marL="0" indent="0">
              <a:buNone/>
            </a:pPr>
            <a:r>
              <a:rPr lang="en-IN" altLang="en-US" sz="2000"/>
              <a:t>dataset.drop('flag',axis=1,inplace=True)</a:t>
            </a:r>
            <a:endParaRPr lang="en-IN" altLang="en-US" sz="2000"/>
          </a:p>
          <a:p>
            <a:pPr marL="0" indent="0">
              <a:buNone/>
            </a:pPr>
            <a:r>
              <a:rPr lang="en-IN" altLang="en-US" sz="2000"/>
              <a:t>temp1=pd.get_dummies(dataset['label'],drop_first=True)</a:t>
            </a:r>
            <a:endParaRPr lang="en-IN" altLang="en-US" sz="2000"/>
          </a:p>
          <a:p>
            <a:pPr marL="0" indent="0">
              <a:buNone/>
            </a:pPr>
            <a:endParaRPr lang="en-IN" altLang="en-US" sz="2000"/>
          </a:p>
          <a:p>
            <a:pPr marL="0" indent="0">
              <a:buNone/>
            </a:pPr>
            <a:r>
              <a:rPr lang="en-IN" altLang="en-US" sz="2000"/>
              <a:t>dataset=pd.concat([dataset,temp1],axis=1)</a:t>
            </a:r>
            <a:endParaRPr lang="en-IN" altLang="en-US" sz="2000"/>
          </a:p>
          <a:p>
            <a:pPr marL="0" indent="0">
              <a:buNone/>
            </a:pPr>
            <a:r>
              <a:rPr lang="en-IN" altLang="en-US" sz="2000"/>
              <a:t>dataset.drop('label',axis=1,inplace=True)</a:t>
            </a:r>
            <a:endParaRPr lang="en-I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4"/>
          <p:cNvPicPr>
            <a:picLocks noGrp="1" noChangeAspect="1"/>
          </p:cNvPicPr>
          <p:nvPr>
            <p:ph idx="1"/>
          </p:nvPr>
        </p:nvPicPr>
        <p:blipFill>
          <a:blip r:embed="rId1"/>
          <a:stretch>
            <a:fillRect/>
          </a:stretch>
        </p:blipFill>
        <p:spPr>
          <a:xfrm>
            <a:off x="1917700" y="1893570"/>
            <a:ext cx="8743315" cy="3070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US" dirty="0">
                <a:latin typeface="Times New Roman" panose="02020603050405020304" pitchFamily="18" charset="0"/>
                <a:cs typeface="Times New Roman" panose="02020603050405020304" pitchFamily="18" charset="0"/>
              </a:rPr>
              <a:t>                   </a:t>
            </a:r>
            <a:r>
              <a:rPr lang="en-IN" altLang="en-US" b="1" u="sng"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ABOUT THE PROJECT</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cs typeface="+mn-lt"/>
              </a:rPr>
              <a:t>Name: </a:t>
            </a:r>
            <a:r>
              <a:rPr lang="en-IN" altLang="en-US" sz="2000" b="1" dirty="0">
                <a:cs typeface="+mn-lt"/>
              </a:rPr>
              <a:t>CLASSIFICATION OF NETWORK TRAFFIC</a:t>
            </a:r>
            <a:endParaRPr lang="en-IN" altLang="en-US" sz="2000" b="1" dirty="0">
              <a:cs typeface="+mn-lt"/>
            </a:endParaRPr>
          </a:p>
          <a:p>
            <a:pPr marL="0" indent="0">
              <a:buNone/>
            </a:pPr>
            <a:endParaRPr lang="en-US" sz="2000" dirty="0">
              <a:cs typeface="+mn-lt"/>
            </a:endParaRPr>
          </a:p>
          <a:p>
            <a:pPr marL="0" indent="0">
              <a:buNone/>
            </a:pPr>
            <a:r>
              <a:rPr lang="en-US" sz="2000" dirty="0">
                <a:cs typeface="+mn-lt"/>
              </a:rPr>
              <a:t>Scope: </a:t>
            </a:r>
            <a:endParaRPr lang="en-US" sz="2000" dirty="0">
              <a:cs typeface="+mn-lt"/>
            </a:endParaRPr>
          </a:p>
          <a:p>
            <a:pPr marL="0" indent="0">
              <a:buNone/>
            </a:pPr>
            <a:endParaRPr lang="en-US" sz="2000" dirty="0">
              <a:cs typeface="+mn-lt"/>
            </a:endParaRPr>
          </a:p>
          <a:p>
            <a:r>
              <a:rPr lang="en-IN" altLang="en-US" sz="2000" dirty="0">
                <a:cs typeface="+mn-lt"/>
              </a:rPr>
              <a:t>Today we know information systems are everywhere.</a:t>
            </a:r>
            <a:endParaRPr lang="en-IN" altLang="en-US" sz="2000" dirty="0">
              <a:cs typeface="+mn-lt"/>
            </a:endParaRPr>
          </a:p>
          <a:p>
            <a:r>
              <a:rPr lang="en-IN" altLang="en-US" sz="2000" dirty="0">
                <a:cs typeface="+mn-lt"/>
              </a:rPr>
              <a:t>Protection of our information systems is very important.</a:t>
            </a:r>
            <a:endParaRPr lang="en-IN" altLang="en-US" sz="2000" dirty="0">
              <a:cs typeface="+mn-lt"/>
            </a:endParaRPr>
          </a:p>
          <a:p>
            <a:r>
              <a:rPr lang="en-IN" altLang="en-US" sz="2000" dirty="0">
                <a:cs typeface="+mn-lt"/>
              </a:rPr>
              <a:t>The main aim of this project is to detect an Instruder who enters through macilious attacks.i.e Intrusion Detection</a:t>
            </a:r>
            <a:endParaRPr lang="en-IN" altLang="en-US" sz="2000" dirty="0">
              <a:cs typeface="+mn-lt"/>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DB56919-0F83-4017-AC5D-27DE47325EEC}"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pPr marL="0" indent="0">
              <a:buNone/>
            </a:pPr>
            <a:r>
              <a:rPr lang="en-IN" altLang="en-US" sz="2000" b="1"/>
              <a:t>Encoding the categorical data</a:t>
            </a:r>
            <a:endParaRPr lang="en-IN" altLang="en-US" sz="2000"/>
          </a:p>
          <a:p>
            <a:endParaRPr lang="en-IN" altLang="en-US" sz="2000"/>
          </a:p>
          <a:p>
            <a:pPr marL="0" indent="0">
              <a:buNone/>
            </a:pPr>
            <a:r>
              <a:rPr lang="en-IN" altLang="en-US" sz="2000"/>
              <a:t>    x=dataset.iloc[:,0:44]</a:t>
            </a:r>
            <a:endParaRPr lang="en-IN" altLang="en-US" sz="2000"/>
          </a:p>
          <a:p>
            <a:pPr marL="0" indent="0">
              <a:buNone/>
            </a:pPr>
            <a:r>
              <a:rPr lang="en-IN" altLang="en-US" sz="2000"/>
              <a:t>    y=dataset.iloc[:,44]</a:t>
            </a:r>
            <a:endParaRPr lang="en-IN" altLang="en-US" sz="2000"/>
          </a:p>
        </p:txBody>
      </p:sp>
      <p:pic>
        <p:nvPicPr>
          <p:cNvPr id="4" name="Content Placeholder 3" descr="5"/>
          <p:cNvPicPr>
            <a:picLocks noGrp="1" noChangeAspect="1"/>
          </p:cNvPicPr>
          <p:nvPr>
            <p:ph sz="half" idx="2"/>
          </p:nvPr>
        </p:nvPicPr>
        <p:blipFill>
          <a:blip r:embed="rId1"/>
          <a:stretch>
            <a:fillRect/>
          </a:stretch>
        </p:blipFill>
        <p:spPr>
          <a:xfrm>
            <a:off x="2002790" y="3442335"/>
            <a:ext cx="7102475" cy="14439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pPr marL="0" indent="0">
              <a:buNone/>
            </a:pPr>
            <a:r>
              <a:rPr lang="en-IN" altLang="en-US" sz="2000" b="1"/>
              <a:t>Splitting into Training and Testing data</a:t>
            </a:r>
            <a:endParaRPr lang="en-IN" altLang="en-US" sz="2000"/>
          </a:p>
          <a:p>
            <a:pPr marL="0" indent="0">
              <a:buNone/>
            </a:pPr>
            <a:endParaRPr lang="en-IN" altLang="en-US" sz="2000"/>
          </a:p>
          <a:p>
            <a:pPr marL="0" indent="0">
              <a:buNone/>
            </a:pPr>
            <a:r>
              <a:rPr lang="en-IN" altLang="en-US" sz="2000"/>
              <a:t>from sklearn.model_selection import train_test_split</a:t>
            </a:r>
            <a:endParaRPr lang="en-IN" altLang="en-US" sz="2000"/>
          </a:p>
          <a:p>
            <a:pPr marL="0" indent="0">
              <a:buNone/>
            </a:pPr>
            <a:r>
              <a:rPr lang="en-IN" altLang="en-US" sz="2000"/>
              <a:t>x_train,x_test,y_train,y_test=train_test_split(x,y,test_size=0.3,random_state=1)</a:t>
            </a:r>
            <a:endParaRPr lang="en-IN" altLang="en-US" sz="2000"/>
          </a:p>
          <a:p>
            <a:pPr marL="0" indent="0">
              <a:buNone/>
            </a:pPr>
            <a:endParaRPr lang="en-IN" altLang="en-US" sz="2000"/>
          </a:p>
          <a:p>
            <a:pPr marL="0" indent="0">
              <a:buNone/>
            </a:pPr>
            <a:endParaRPr lang="en-IN" altLang="en-US" sz="2000"/>
          </a:p>
        </p:txBody>
      </p:sp>
      <p:pic>
        <p:nvPicPr>
          <p:cNvPr id="9" name="Content Placeholder 8" descr="6"/>
          <p:cNvPicPr>
            <a:picLocks noGrp="1" noChangeAspect="1"/>
          </p:cNvPicPr>
          <p:nvPr>
            <p:ph sz="half" idx="2"/>
          </p:nvPr>
        </p:nvPicPr>
        <p:blipFill>
          <a:blip r:embed="rId1"/>
          <a:stretch>
            <a:fillRect/>
          </a:stretch>
        </p:blipFill>
        <p:spPr>
          <a:xfrm>
            <a:off x="687705" y="3813810"/>
            <a:ext cx="9167495" cy="21418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pPr marL="0" indent="0">
              <a:buNone/>
            </a:pPr>
            <a:r>
              <a:rPr lang="en-IN" altLang="en-US" sz="2000" b="1"/>
              <a:t>Scaling the training and testing data</a:t>
            </a:r>
            <a:endParaRPr lang="en-IN" altLang="en-US" sz="2000" b="1"/>
          </a:p>
          <a:p>
            <a:pPr marL="0" indent="0">
              <a:buNone/>
            </a:pPr>
            <a:endParaRPr lang="en-IN" altLang="en-US" sz="2000" b="1"/>
          </a:p>
          <a:p>
            <a:pPr marL="0" indent="0">
              <a:buNone/>
            </a:pPr>
            <a:r>
              <a:rPr lang="en-IN" altLang="en-US" sz="2000"/>
              <a:t>from sklearn.preprocessing import StandardScaler</a:t>
            </a:r>
            <a:endParaRPr lang="en-IN" altLang="en-US" sz="2000"/>
          </a:p>
          <a:p>
            <a:pPr marL="0" indent="0">
              <a:buNone/>
            </a:pPr>
            <a:r>
              <a:rPr lang="en-IN" altLang="en-US" sz="2000"/>
              <a:t>sc=StandardScaler()</a:t>
            </a:r>
            <a:endParaRPr lang="en-IN" altLang="en-US" sz="2000"/>
          </a:p>
          <a:p>
            <a:pPr marL="0" indent="0">
              <a:buNone/>
            </a:pPr>
            <a:endParaRPr lang="en-IN" altLang="en-US" sz="2000"/>
          </a:p>
          <a:p>
            <a:pPr marL="0" indent="0">
              <a:buNone/>
            </a:pPr>
            <a:r>
              <a:rPr lang="en-IN" altLang="en-US" sz="2000"/>
              <a:t>x_train=sc.fit_transform(x_train)</a:t>
            </a:r>
            <a:endParaRPr lang="en-IN" altLang="en-US" sz="2000"/>
          </a:p>
          <a:p>
            <a:pPr marL="0" indent="0">
              <a:buNone/>
            </a:pPr>
            <a:r>
              <a:rPr lang="en-IN" altLang="en-US" sz="2000"/>
              <a:t>x_test=sc.transform(x_test)</a:t>
            </a:r>
            <a:endParaRPr lang="en-IN" altLang="en-US" sz="2000"/>
          </a:p>
          <a:p>
            <a:endParaRPr lang="en-IN"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7"/>
          <p:cNvPicPr>
            <a:picLocks noGrp="1" noChangeAspect="1"/>
          </p:cNvPicPr>
          <p:nvPr>
            <p:ph idx="1"/>
          </p:nvPr>
        </p:nvPicPr>
        <p:blipFill>
          <a:blip r:embed="rId1"/>
          <a:stretch>
            <a:fillRect/>
          </a:stretch>
        </p:blipFill>
        <p:spPr>
          <a:xfrm>
            <a:off x="545465" y="1972945"/>
            <a:ext cx="10293985" cy="25438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altLang="en-US" sz="2000" b="1"/>
              <a:t>Applying Logistic Regression Algorithm</a:t>
            </a:r>
            <a:endParaRPr lang="en-IN" altLang="en-US" sz="2000"/>
          </a:p>
          <a:p>
            <a:pPr marL="0" indent="0">
              <a:buNone/>
            </a:pPr>
            <a:endParaRPr lang="en-IN" altLang="en-US" sz="2000"/>
          </a:p>
          <a:p>
            <a:pPr marL="0" indent="0">
              <a:buNone/>
            </a:pPr>
            <a:r>
              <a:rPr lang="en-IN" altLang="en-US" sz="2000"/>
              <a:t> from sklearn.Linear_model import LogisticRegression</a:t>
            </a:r>
            <a:endParaRPr lang="en-IN" altLang="en-US" sz="2000"/>
          </a:p>
          <a:p>
            <a:pPr marL="0" indent="0">
              <a:buNone/>
            </a:pPr>
            <a:r>
              <a:rPr lang="en-IN" altLang="en-US" sz="2000"/>
              <a:t> reg=LogisticRegression()</a:t>
            </a:r>
            <a:endParaRPr lang="en-IN" altLang="en-US" sz="2000"/>
          </a:p>
          <a:p>
            <a:pPr marL="0" indent="0">
              <a:buNone/>
            </a:pPr>
            <a:r>
              <a:rPr lang="en-IN" altLang="en-US" sz="2000"/>
              <a:t> reg.fit(x_train,y_train)</a:t>
            </a:r>
            <a:endParaRPr lang="en-IN" altLang="en-US" sz="2000"/>
          </a:p>
          <a:p>
            <a:pPr marL="0" indent="0">
              <a:buNone/>
            </a:pPr>
            <a:r>
              <a:rPr lang="en-IN" altLang="en-US" sz="2000"/>
              <a:t> pred_logistic_reg=reg.predict(x_test)</a:t>
            </a:r>
            <a:endParaRPr lang="en-IN"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8"/>
          <p:cNvPicPr>
            <a:picLocks noGrp="1" noChangeAspect="1"/>
          </p:cNvPicPr>
          <p:nvPr>
            <p:ph idx="1"/>
          </p:nvPr>
        </p:nvPicPr>
        <p:blipFill>
          <a:blip r:embed="rId1"/>
          <a:stretch>
            <a:fillRect/>
          </a:stretch>
        </p:blipFill>
        <p:spPr>
          <a:xfrm>
            <a:off x="1691005" y="1612265"/>
            <a:ext cx="8907145" cy="41224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altLang="en-US" sz="2000" b="1"/>
              <a:t>Calculating accuracy of Logistic Regression</a:t>
            </a:r>
            <a:endParaRPr lang="en-IN" altLang="en-US" sz="2000" b="1"/>
          </a:p>
          <a:p>
            <a:pPr marL="0" indent="0">
              <a:buNone/>
            </a:pPr>
            <a:endParaRPr lang="en-IN" altLang="en-US" sz="2000"/>
          </a:p>
          <a:p>
            <a:pPr marL="0" indent="0">
              <a:buNone/>
            </a:pPr>
            <a:r>
              <a:rPr lang="en-IN" altLang="en-US" sz="2000"/>
              <a:t>from sklearn.metrics import confusion_matrix,accuracy_score</a:t>
            </a:r>
            <a:endParaRPr lang="en-IN" altLang="en-US" sz="2000"/>
          </a:p>
          <a:p>
            <a:pPr marL="0" indent="0">
              <a:buNone/>
            </a:pPr>
            <a:r>
              <a:rPr lang="en-IN" altLang="en-US" sz="2000"/>
              <a:t>score_logistic_reg=accuracy_score(y_test,pred_logistic_reg)*100</a:t>
            </a:r>
            <a:endParaRPr lang="en-IN" altLang="en-US" sz="2000"/>
          </a:p>
          <a:p>
            <a:pPr marL="0" indent="0">
              <a:buNone/>
            </a:pPr>
            <a:endParaRPr lang="en-IN" altLang="en-US" sz="2000"/>
          </a:p>
          <a:p>
            <a:pPr marL="0" indent="0">
              <a:buNone/>
            </a:pPr>
            <a:endParaRPr lang="en-IN" altLang="en-US" sz="2000"/>
          </a:p>
        </p:txBody>
      </p:sp>
      <p:pic>
        <p:nvPicPr>
          <p:cNvPr id="4" name="Picture 3" descr="9"/>
          <p:cNvPicPr>
            <a:picLocks noChangeAspect="1"/>
          </p:cNvPicPr>
          <p:nvPr/>
        </p:nvPicPr>
        <p:blipFill>
          <a:blip r:embed="rId1"/>
          <a:stretch>
            <a:fillRect/>
          </a:stretch>
        </p:blipFill>
        <p:spPr>
          <a:xfrm>
            <a:off x="1033780" y="3449320"/>
            <a:ext cx="9116695" cy="25933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ltLang="en-US"/>
          </a:p>
        </p:txBody>
      </p:sp>
      <p:sp>
        <p:nvSpPr>
          <p:cNvPr id="3" name="Content Placeholder 2"/>
          <p:cNvSpPr>
            <a:spLocks noGrp="1"/>
          </p:cNvSpPr>
          <p:nvPr>
            <p:ph idx="1"/>
          </p:nvPr>
        </p:nvSpPr>
        <p:spPr/>
        <p:txBody>
          <a:bodyPr/>
          <a:lstStyle/>
          <a:p>
            <a:r>
              <a:rPr lang="en-IN" altLang="en-US" sz="2000" b="1"/>
              <a:t>Applying Decision Tree Classifier Algorithm and its accuracy score</a:t>
            </a:r>
            <a:endParaRPr lang="en-IN" altLang="en-US" sz="2000" b="1"/>
          </a:p>
          <a:p>
            <a:endParaRPr lang="en-IN" altLang="en-US" sz="2000"/>
          </a:p>
          <a:p>
            <a:pPr marL="0" indent="0">
              <a:buNone/>
            </a:pPr>
            <a:r>
              <a:rPr lang="en-IN" altLang="en-US" sz="2000"/>
              <a:t>from sklearn.tree import DecisionTreeClassifier</a:t>
            </a:r>
            <a:endParaRPr lang="en-IN" altLang="en-US" sz="2000"/>
          </a:p>
          <a:p>
            <a:pPr marL="0" indent="0">
              <a:buNone/>
            </a:pPr>
            <a:r>
              <a:rPr lang="en-IN" altLang="en-US" sz="2000"/>
              <a:t>classifier=DecisionTreeClassifier(criterion='entropy',random_state=0)</a:t>
            </a:r>
            <a:endParaRPr lang="en-IN" altLang="en-US" sz="2000"/>
          </a:p>
          <a:p>
            <a:pPr marL="0" indent="0">
              <a:buNone/>
            </a:pPr>
            <a:r>
              <a:rPr lang="en-IN" altLang="en-US" sz="2000"/>
              <a:t>classifier.fit(x_train,y_train)</a:t>
            </a:r>
            <a:endParaRPr lang="en-IN" altLang="en-US" sz="2000"/>
          </a:p>
          <a:p>
            <a:endParaRPr lang="en-IN" altLang="en-US" sz="2000"/>
          </a:p>
          <a:p>
            <a:pPr marL="0" indent="0">
              <a:buNone/>
            </a:pPr>
            <a:r>
              <a:rPr lang="en-IN" altLang="en-US" sz="2000"/>
              <a:t>y_pred_decision_tree=classifier.predict(x_test)</a:t>
            </a:r>
            <a:endParaRPr lang="en-IN" altLang="en-US" sz="2000"/>
          </a:p>
          <a:p>
            <a:pPr marL="0" indent="0">
              <a:buNone/>
            </a:pPr>
            <a:r>
              <a:rPr lang="en-IN" altLang="en-US" sz="2000"/>
              <a:t>score_decision_tree=accuracy_score(y_test,y_pred_decision_tree)**100</a:t>
            </a:r>
            <a:endParaRPr lang="en-IN" altLang="en-US" sz="2000"/>
          </a:p>
          <a:p>
            <a:pPr marL="0" indent="0">
              <a:buNone/>
            </a:pPr>
            <a:endParaRPr lang="en-IN"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10"/>
          <p:cNvPicPr>
            <a:picLocks noGrp="1" noChangeAspect="1"/>
          </p:cNvPicPr>
          <p:nvPr>
            <p:ph idx="1"/>
          </p:nvPr>
        </p:nvPicPr>
        <p:blipFill>
          <a:blip r:embed="rId1"/>
          <a:stretch>
            <a:fillRect/>
          </a:stretch>
        </p:blipFill>
        <p:spPr>
          <a:xfrm>
            <a:off x="1662430" y="1079500"/>
            <a:ext cx="8763000" cy="53968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altLang="en-US" sz="2000" b="1"/>
              <a:t>Applying Random Forest Classifier Algorithm</a:t>
            </a:r>
            <a:endParaRPr lang="en-IN" altLang="en-US" sz="2000"/>
          </a:p>
          <a:p>
            <a:pPr marL="0" indent="0">
              <a:buNone/>
            </a:pPr>
            <a:endParaRPr lang="en-IN" altLang="en-US" sz="2000"/>
          </a:p>
          <a:p>
            <a:pPr marL="0" indent="0">
              <a:buNone/>
            </a:pPr>
            <a:r>
              <a:rPr lang="en-IN" altLang="en-US" sz="2000"/>
              <a:t>from sklearn.ensemble import RandomForestClassifier</a:t>
            </a:r>
            <a:endParaRPr lang="en-IN" altLang="en-US" sz="2000"/>
          </a:p>
          <a:p>
            <a:pPr marL="0" indent="0">
              <a:buNone/>
            </a:pPr>
            <a:r>
              <a:rPr lang="en-IN" altLang="en-US" sz="2000"/>
              <a:t>rfclassifier=RandomForestClassifier(n_estimators=10,criterion='entropy',random_state=0)</a:t>
            </a:r>
            <a:endParaRPr lang="en-IN" altLang="en-US" sz="2000"/>
          </a:p>
          <a:p>
            <a:pPr marL="0" indent="0">
              <a:buNone/>
            </a:pPr>
            <a:r>
              <a:rPr lang="en-IN" altLang="en-US" sz="2000"/>
              <a:t>rfclassifier.fit(x_train,y_train)</a:t>
            </a:r>
            <a:endParaRPr lang="en-IN" altLang="en-US" sz="2000"/>
          </a:p>
          <a:p>
            <a:pPr marL="0" indent="0">
              <a:buNone/>
            </a:pPr>
            <a:endParaRPr lang="en-IN" altLang="en-US" sz="2000"/>
          </a:p>
          <a:p>
            <a:pPr marL="0" indent="0">
              <a:buNone/>
            </a:pPr>
            <a:r>
              <a:rPr lang="en-IN" altLang="en-US" sz="2000"/>
              <a:t>y_pred_random_forest=rfclassifier.predict(x_test)</a:t>
            </a:r>
            <a:endParaRPr lang="en-IN" altLang="en-US" sz="2000"/>
          </a:p>
          <a:p>
            <a:pPr marL="0" indent="0">
              <a:buNone/>
            </a:pPr>
            <a:r>
              <a:rPr lang="en-IN" altLang="en-US" sz="2000"/>
              <a:t>score_random_forest=accuracy_score(y_test,y_pred_random_forest)</a:t>
            </a:r>
            <a:endParaRPr lang="en-I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Times New Roman" panose="02020603050405020304" pitchFamily="18" charset="0"/>
                <a:cs typeface="Times New Roman" panose="02020603050405020304" pitchFamily="18" charset="0"/>
              </a:rPr>
              <a:t>ABOUT THE COMPANY</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7800" y="1133475"/>
            <a:ext cx="7200900" cy="3886200"/>
          </a:xfrm>
        </p:spPr>
        <p:txBody>
          <a:bodyPr>
            <a:normAutofit/>
          </a:bodyPr>
          <a:lstStyle/>
          <a:p>
            <a:pPr algn="l"/>
            <a:r>
              <a:rPr lang="en-US" sz="2000" b="1" dirty="0">
                <a:cs typeface="+mn-lt"/>
              </a:rPr>
              <a:t>Company </a:t>
            </a:r>
            <a:r>
              <a:rPr lang="en-IN" altLang="en-US" sz="2000" b="1" dirty="0">
                <a:cs typeface="+mn-lt"/>
              </a:rPr>
              <a:t>N</a:t>
            </a:r>
            <a:r>
              <a:rPr lang="en-US" sz="2000" b="1" dirty="0">
                <a:cs typeface="+mn-lt"/>
              </a:rPr>
              <a:t>ame</a:t>
            </a:r>
            <a:r>
              <a:rPr lang="en-US" sz="1800" dirty="0">
                <a:cs typeface="+mn-lt"/>
              </a:rPr>
              <a:t>: </a:t>
            </a:r>
            <a:r>
              <a:rPr lang="en-IN" altLang="en-US" sz="1800" b="1" dirty="0">
                <a:cs typeface="+mn-lt"/>
              </a:rPr>
              <a:t>ORBIT SHIFTERS </a:t>
            </a:r>
            <a:r>
              <a:rPr kumimoji="0" lang="en-US" sz="1800" b="1" i="0" u="none" strike="noStrike" cap="none" normalizeH="0" baseline="0" dirty="0">
                <a:ln>
                  <a:noFill/>
                </a:ln>
                <a:solidFill>
                  <a:srgbClr val="000000"/>
                </a:solidFill>
                <a:effectLst/>
                <a:ea typeface="Calibri" panose="020F0502020204030204" charset="0"/>
                <a:cs typeface="+mn-lt"/>
              </a:rPr>
              <a:t>PVT LTD IN ASSOCIATION   </a:t>
            </a:r>
            <a:r>
              <a:rPr kumimoji="0" lang="en-IN" altLang="en-US" sz="1800" b="1" i="0" u="none" strike="noStrike" cap="none" normalizeH="0" baseline="0" dirty="0">
                <a:ln>
                  <a:noFill/>
                </a:ln>
                <a:solidFill>
                  <a:srgbClr val="000000"/>
                </a:solidFill>
                <a:effectLst/>
                <a:ea typeface="Calibri" panose="020F0502020204030204" charset="0"/>
                <a:cs typeface="+mn-lt"/>
              </a:rPr>
              <a:t>WITH GOALSTREET</a:t>
            </a:r>
            <a:r>
              <a:rPr kumimoji="0" lang="en-US" sz="1800" b="1" i="0" u="none" strike="noStrike" cap="none" normalizeH="0" baseline="0" dirty="0">
                <a:ln>
                  <a:noFill/>
                </a:ln>
                <a:solidFill>
                  <a:srgbClr val="000000"/>
                </a:solidFill>
                <a:effectLst/>
                <a:ea typeface="Calibri" panose="020F0502020204030204" charset="0"/>
                <a:cs typeface="+mn-lt"/>
              </a:rPr>
              <a:t>                        </a:t>
            </a:r>
            <a:endParaRPr lang="en-US" sz="1800" dirty="0">
              <a:cs typeface="+mn-lt"/>
            </a:endParaRPr>
          </a:p>
          <a:p>
            <a:r>
              <a:rPr lang="en-US" sz="1800" b="1" dirty="0">
                <a:cs typeface="+mn-lt"/>
              </a:rPr>
              <a:t>Address</a:t>
            </a:r>
            <a:r>
              <a:rPr lang="en-US" sz="1800" dirty="0">
                <a:cs typeface="+mn-lt"/>
              </a:rPr>
              <a:t>: Address: </a:t>
            </a:r>
            <a:r>
              <a:rPr lang="en-IN" altLang="en-US" sz="1800" dirty="0">
                <a:cs typeface="+mn-lt"/>
              </a:rPr>
              <a:t>#724,opp to Indian public school,OU colony,</a:t>
            </a:r>
            <a:r>
              <a:rPr lang="en-US" sz="1800" dirty="0">
                <a:cs typeface="+mn-lt"/>
              </a:rPr>
              <a:t> </a:t>
            </a:r>
            <a:r>
              <a:rPr lang="en-IN" altLang="en-US" sz="1800" dirty="0">
                <a:cs typeface="+mn-lt"/>
              </a:rPr>
              <a:t>Manikonda</a:t>
            </a:r>
            <a:r>
              <a:rPr lang="en-US" sz="1800" dirty="0">
                <a:cs typeface="+mn-lt"/>
              </a:rPr>
              <a:t>, Hyderabad</a:t>
            </a:r>
            <a:r>
              <a:rPr lang="en-IN" altLang="en-US" sz="1800" dirty="0">
                <a:cs typeface="+mn-lt"/>
              </a:rPr>
              <a:t>,Telangana,500008</a:t>
            </a:r>
            <a:r>
              <a:rPr lang="en-US" sz="1800" dirty="0">
                <a:cs typeface="+mn-lt"/>
              </a:rPr>
              <a:t>           </a:t>
            </a:r>
            <a:endParaRPr lang="en-US" sz="1800" dirty="0">
              <a:cs typeface="+mn-lt"/>
            </a:endParaRPr>
          </a:p>
          <a:p>
            <a:r>
              <a:rPr lang="en-US" sz="1800" dirty="0" err="1">
                <a:cs typeface="+mn-lt"/>
              </a:rPr>
              <a:t>Ph.No</a:t>
            </a:r>
            <a:r>
              <a:rPr lang="en-US" sz="1800" dirty="0">
                <a:cs typeface="+mn-lt"/>
              </a:rPr>
              <a:t>.: +</a:t>
            </a:r>
            <a:r>
              <a:rPr lang="en-IN" altLang="en-US" sz="1800" dirty="0">
                <a:cs typeface="+mn-lt"/>
              </a:rPr>
              <a:t>917702752021</a:t>
            </a:r>
            <a:endParaRPr lang="en-US" sz="1800" dirty="0">
              <a:cs typeface="+mn-lt"/>
            </a:endParaRPr>
          </a:p>
          <a:p>
            <a:r>
              <a:rPr lang="en-US" sz="1800" b="1" dirty="0">
                <a:cs typeface="+mn-lt"/>
              </a:rPr>
              <a:t>Size</a:t>
            </a:r>
            <a:r>
              <a:rPr lang="en-US" sz="1800" dirty="0">
                <a:cs typeface="+mn-lt"/>
              </a:rPr>
              <a:t>:1 to 50 employees</a:t>
            </a:r>
            <a:endParaRPr lang="en-US" sz="1800" dirty="0">
              <a:cs typeface="+mn-lt"/>
            </a:endParaRPr>
          </a:p>
          <a:p>
            <a:r>
              <a:rPr lang="en-US" sz="1800" b="1" dirty="0">
                <a:cs typeface="+mn-lt"/>
              </a:rPr>
              <a:t>Type</a:t>
            </a:r>
            <a:r>
              <a:rPr lang="en-US" sz="1800" dirty="0">
                <a:cs typeface="+mn-lt"/>
              </a:rPr>
              <a:t>: private</a:t>
            </a:r>
            <a:endParaRPr lang="en-US" sz="1800" dirty="0">
              <a:cs typeface="+mn-lt"/>
            </a:endParaRPr>
          </a:p>
          <a:p>
            <a:r>
              <a:rPr lang="en-US" sz="1800" b="1" dirty="0">
                <a:cs typeface="+mn-lt"/>
              </a:rPr>
              <a:t>Domain</a:t>
            </a:r>
            <a:r>
              <a:rPr lang="en-US" sz="1800" dirty="0">
                <a:cs typeface="+mn-lt"/>
              </a:rPr>
              <a:t>: IT solutions</a:t>
            </a:r>
            <a:endParaRPr lang="en-US" sz="1800" dirty="0">
              <a:cs typeface="+mn-lt"/>
            </a:endParaRPr>
          </a:p>
          <a:p>
            <a:r>
              <a:rPr lang="en-US" sz="1800" b="1" dirty="0">
                <a:cs typeface="+mn-lt"/>
              </a:rPr>
              <a:t>Credibility</a:t>
            </a:r>
            <a:r>
              <a:rPr lang="en-US" sz="1800" dirty="0">
                <a:cs typeface="+mn-lt"/>
              </a:rPr>
              <a:t>: BPO/Tech Support, Inbound &amp; Outbound Support, Data Management, Training &amp; Soft skills, Software Development, Staffing and solutions, Academic projects.</a:t>
            </a:r>
            <a:endParaRPr lang="en-US" sz="1800" dirty="0">
              <a:cs typeface="+mn-lt"/>
            </a:endParaRPr>
          </a:p>
          <a:p>
            <a:r>
              <a:rPr lang="en-US" sz="1800" b="1" dirty="0">
                <a:cs typeface="+mn-lt"/>
              </a:rPr>
              <a:t>Date of incorporation</a:t>
            </a:r>
            <a:r>
              <a:rPr lang="en-US" sz="1800" dirty="0">
                <a:cs typeface="+mn-lt"/>
              </a:rPr>
              <a:t>: </a:t>
            </a:r>
            <a:r>
              <a:rPr lang="en-IN" sz="1800" b="0" i="0" dirty="0">
                <a:solidFill>
                  <a:srgbClr val="222222"/>
                </a:solidFill>
                <a:effectLst/>
                <a:cs typeface="+mn-lt"/>
              </a:rPr>
              <a:t>15 March 2018</a:t>
            </a:r>
            <a:endParaRPr lang="en-US" sz="1800" dirty="0">
              <a:cs typeface="+mn-lt"/>
            </a:endParaRPr>
          </a:p>
          <a:p>
            <a:endParaRPr lang="en-US" sz="1800" dirty="0">
              <a:cs typeface="+mn-lt"/>
            </a:endParaRPr>
          </a:p>
          <a:p>
            <a:endParaRPr lang="en-US" sz="1800" dirty="0">
              <a:cs typeface="+mn-lt"/>
            </a:endParaRPr>
          </a:p>
        </p:txBody>
      </p:sp>
      <p:sp>
        <p:nvSpPr>
          <p:cNvPr id="4" name="Slide Number Placeholder 3"/>
          <p:cNvSpPr>
            <a:spLocks noGrp="1"/>
          </p:cNvSpPr>
          <p:nvPr>
            <p:ph type="sldNum" sz="quarter" idx="12"/>
          </p:nvPr>
        </p:nvSpPr>
        <p:spPr/>
        <p:txBody>
          <a:bodyPr/>
          <a:lstStyle/>
          <a:p>
            <a:fld id="{5DB56919-0F83-4017-AC5D-27DE47325EEC}"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11"/>
          <p:cNvPicPr>
            <a:picLocks noGrp="1" noChangeAspect="1"/>
          </p:cNvPicPr>
          <p:nvPr>
            <p:ph idx="1"/>
          </p:nvPr>
        </p:nvPicPr>
        <p:blipFill>
          <a:blip r:embed="rId1"/>
          <a:stretch>
            <a:fillRect/>
          </a:stretch>
        </p:blipFill>
        <p:spPr>
          <a:xfrm>
            <a:off x="2012950" y="1134745"/>
            <a:ext cx="8166735" cy="542417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altLang="en-US" sz="2000" b="1"/>
              <a:t>Applying k neighbors Algorithm</a:t>
            </a:r>
            <a:endParaRPr lang="en-IN" altLang="en-US" sz="2000" b="1"/>
          </a:p>
          <a:p>
            <a:pPr marL="0" indent="0">
              <a:buNone/>
            </a:pPr>
            <a:r>
              <a:rPr lang="en-IN" altLang="en-US" sz="2000"/>
              <a:t>from sklearn.neighbors import KNeighborsClassifier</a:t>
            </a:r>
            <a:endParaRPr lang="en-IN" altLang="en-US" sz="2000"/>
          </a:p>
          <a:p>
            <a:pPr marL="0" indent="0">
              <a:buNone/>
            </a:pPr>
            <a:r>
              <a:rPr lang="en-IN" altLang="en-US" sz="2000"/>
              <a:t>knn=KNeighborsClassifier(n_neighbors=5)</a:t>
            </a:r>
            <a:endParaRPr lang="en-IN" altLang="en-US" sz="2000"/>
          </a:p>
          <a:p>
            <a:pPr marL="0" indent="0">
              <a:buNone/>
            </a:pPr>
            <a:r>
              <a:rPr lang="en-IN" altLang="en-US" sz="2000"/>
              <a:t>knn.fit(x_train,y_train)</a:t>
            </a:r>
            <a:endParaRPr lang="en-IN" altLang="en-US" sz="2000"/>
          </a:p>
          <a:p>
            <a:pPr marL="0" indent="0">
              <a:buNone/>
            </a:pPr>
            <a:endParaRPr lang="en-IN" altLang="en-US" sz="2000"/>
          </a:p>
          <a:p>
            <a:pPr marL="0" indent="0">
              <a:buNone/>
            </a:pPr>
            <a:r>
              <a:rPr lang="en-IN" altLang="en-US" sz="2000"/>
              <a:t>y_pred_knn=knn.predict(x_test)</a:t>
            </a:r>
            <a:endParaRPr lang="en-IN" altLang="en-US" sz="2000"/>
          </a:p>
          <a:p>
            <a:pPr marL="0" indent="0">
              <a:buNone/>
            </a:pPr>
            <a:r>
              <a:rPr lang="en-IN" altLang="en-US" sz="2000"/>
              <a:t>score_knn=accuracy_score(y_test,y_pred_knn)*100</a:t>
            </a:r>
            <a:endParaRPr lang="en-IN" altLang="en-US" sz="2000"/>
          </a:p>
          <a:p>
            <a:pPr marL="0" indent="0">
              <a:buNone/>
            </a:pPr>
            <a:endParaRPr lang="en-IN"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12"/>
          <p:cNvPicPr>
            <a:picLocks noGrp="1" noChangeAspect="1"/>
          </p:cNvPicPr>
          <p:nvPr>
            <p:ph idx="1"/>
          </p:nvPr>
        </p:nvPicPr>
        <p:blipFill>
          <a:blip r:embed="rId1"/>
          <a:stretch>
            <a:fillRect/>
          </a:stretch>
        </p:blipFill>
        <p:spPr>
          <a:xfrm>
            <a:off x="1573530" y="1362710"/>
            <a:ext cx="8827770" cy="399478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altLang="en-US" sz="2000" b="1"/>
              <a:t>Applying Gaussion NB Algorithm</a:t>
            </a:r>
            <a:endParaRPr lang="en-IN" altLang="en-US" sz="2000" b="1"/>
          </a:p>
          <a:p>
            <a:pPr marL="0" indent="0">
              <a:buNone/>
            </a:pPr>
            <a:endParaRPr lang="en-IN" altLang="en-US" sz="2000" b="1"/>
          </a:p>
          <a:p>
            <a:pPr marL="0" indent="0">
              <a:buNone/>
            </a:pPr>
            <a:r>
              <a:rPr lang="en-IN" altLang="en-US" sz="2000"/>
              <a:t>from sklearn.naivebayes import GaussianNB</a:t>
            </a:r>
            <a:endParaRPr lang="en-IN" altLang="en-US" sz="2000"/>
          </a:p>
          <a:p>
            <a:pPr marL="0" indent="0">
              <a:buNone/>
            </a:pPr>
            <a:r>
              <a:rPr lang="en-IN" altLang="en-US" sz="2000"/>
              <a:t>model=GaussianNB()</a:t>
            </a:r>
            <a:endParaRPr lang="en-IN" altLang="en-US" sz="2000"/>
          </a:p>
          <a:p>
            <a:pPr marL="0" indent="0">
              <a:buNone/>
            </a:pPr>
            <a:r>
              <a:rPr lang="en-IN" altLang="en-US" sz="2000"/>
              <a:t>model.fit(x_train,y_train)</a:t>
            </a:r>
            <a:endParaRPr lang="en-IN" altLang="en-US" sz="2000"/>
          </a:p>
          <a:p>
            <a:pPr marL="0" indent="0">
              <a:buNone/>
            </a:pPr>
            <a:endParaRPr lang="en-IN" altLang="en-US" sz="2000"/>
          </a:p>
          <a:p>
            <a:pPr marL="0" indent="0">
              <a:buNone/>
            </a:pPr>
            <a:r>
              <a:rPr lang="en-IN" altLang="en-US" sz="2000"/>
              <a:t>y_pred_naive_bayes=model.fit(x_test)</a:t>
            </a:r>
            <a:endParaRPr lang="en-IN" altLang="en-US" sz="2000"/>
          </a:p>
          <a:p>
            <a:pPr marL="0" indent="0">
              <a:buNone/>
            </a:pPr>
            <a:endParaRPr lang="en-IN" altLang="en-US" sz="2000"/>
          </a:p>
          <a:p>
            <a:pPr marL="0" indent="0">
              <a:buNone/>
            </a:pPr>
            <a:r>
              <a:rPr lang="en-IN" altLang="en-US" sz="2000"/>
              <a:t>score_naive_bayes=accuracy_score(y_test,y_pred_naive_bayes)</a:t>
            </a:r>
            <a:endParaRPr lang="en-IN"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13"/>
          <p:cNvPicPr>
            <a:picLocks noGrp="1" noChangeAspect="1"/>
          </p:cNvPicPr>
          <p:nvPr>
            <p:ph idx="1"/>
          </p:nvPr>
        </p:nvPicPr>
        <p:blipFill>
          <a:blip r:embed="rId1"/>
          <a:stretch>
            <a:fillRect/>
          </a:stretch>
        </p:blipFill>
        <p:spPr>
          <a:xfrm>
            <a:off x="1491615" y="1306830"/>
            <a:ext cx="8776970" cy="520446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SYSTEM DESIGN</a:t>
            </a:r>
            <a:endParaRPr lang="en-IN" altLang="en-US"/>
          </a:p>
        </p:txBody>
      </p:sp>
      <p:sp>
        <p:nvSpPr>
          <p:cNvPr id="3" name="Content Placeholder 2"/>
          <p:cNvSpPr>
            <a:spLocks noGrp="1"/>
          </p:cNvSpPr>
          <p:nvPr>
            <p:ph sz="half" idx="1"/>
          </p:nvPr>
        </p:nvSpPr>
        <p:spPr/>
        <p:txBody>
          <a:bodyPr/>
          <a:p>
            <a:r>
              <a:rPr lang="en-IN" altLang="en-US" sz="1400" b="1"/>
              <a:t>Architectural design</a:t>
            </a:r>
            <a:endParaRPr lang="en-IN" altLang="en-US" sz="1400" b="1"/>
          </a:p>
          <a:p>
            <a:endParaRPr lang="en-IN" altLang="en-US" sz="1400" b="1"/>
          </a:p>
          <a:p>
            <a:endParaRPr lang="en-IN" altLang="en-US" sz="1400" b="1"/>
          </a:p>
          <a:p>
            <a:endParaRPr lang="en-IN" altLang="en-US" sz="1400" b="1"/>
          </a:p>
          <a:p>
            <a:endParaRPr lang="en-IN" altLang="en-US" sz="1400" b="1"/>
          </a:p>
          <a:p>
            <a:pPr marL="0" indent="0">
              <a:buNone/>
            </a:pPr>
            <a:r>
              <a:rPr lang="en-IN" altLang="en-US" sz="1400" b="1"/>
              <a:t>                                                                </a:t>
            </a:r>
            <a:endParaRPr lang="en-IN" altLang="en-US" sz="1400" b="1"/>
          </a:p>
          <a:p>
            <a:pPr marL="0" indent="0">
              <a:buNone/>
            </a:pPr>
            <a:endParaRPr lang="en-IN" altLang="en-US" sz="1400" b="1"/>
          </a:p>
          <a:p>
            <a:pPr marL="0" indent="0">
              <a:buNone/>
            </a:pPr>
            <a:endParaRPr lang="en-IN" altLang="en-US" sz="1400" b="1"/>
          </a:p>
          <a:p>
            <a:pPr marL="0" indent="0">
              <a:buNone/>
            </a:pPr>
            <a:r>
              <a:rPr lang="en-IN" altLang="en-US" sz="1400" b="1"/>
              <a:t>                                                                              </a:t>
            </a:r>
            <a:endParaRPr lang="en-IN" altLang="en-US" sz="1400" b="1"/>
          </a:p>
        </p:txBody>
      </p:sp>
      <p:pic>
        <p:nvPicPr>
          <p:cNvPr id="13" name="Picture 13"/>
          <p:cNvPicPr>
            <a:picLocks noChangeAspect="1"/>
          </p:cNvPicPr>
          <p:nvPr>
            <p:ph sz="half" idx="2"/>
          </p:nvPr>
        </p:nvPicPr>
        <p:blipFill>
          <a:blip r:embed="rId1"/>
          <a:stretch>
            <a:fillRect/>
          </a:stretch>
        </p:blipFill>
        <p:spPr>
          <a:xfrm>
            <a:off x="3549650" y="2000250"/>
            <a:ext cx="5384800" cy="383032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Content Placeholder 5"/>
          <p:cNvSpPr>
            <a:spLocks noGrp="1"/>
          </p:cNvSpPr>
          <p:nvPr>
            <p:ph idx="1"/>
          </p:nvPr>
        </p:nvSpPr>
        <p:spPr/>
        <p:txBody>
          <a:bodyPr/>
          <a:p>
            <a:r>
              <a:rPr lang="en-US" sz="2000"/>
              <a:t>The Proposed system consists of mainly three steps. In this section, we discuss each step in detail. 1. Data Preprocessing: This phase is made up of preprocessing, normalization and transformation. a) Preprocessing Neural network-based classification only uses numerical values for training and testing.dataset consists of different data types. Hence a preprocessing stage is needed to convert the nonnumerical values to numerical values. </a:t>
            </a:r>
            <a:endParaRPr lang="en-US" sz="2000"/>
          </a:p>
          <a:p>
            <a:endParaRPr lang="en-US" sz="2000"/>
          </a:p>
          <a:p>
            <a:endParaRPr lang="en-US" sz="2000"/>
          </a:p>
          <a:p>
            <a:r>
              <a:rPr lang="en-US" sz="2000"/>
              <a:t>Two main tasks in pre-processing are: </a:t>
            </a:r>
            <a:endParaRPr lang="en-US" sz="2000"/>
          </a:p>
          <a:p>
            <a:r>
              <a:rPr lang="en-US" sz="2000"/>
              <a:t>1) Converting the non-numerical features in the dataset to numerical values. </a:t>
            </a:r>
            <a:endParaRPr lang="en-US" sz="2000"/>
          </a:p>
          <a:p>
            <a:r>
              <a:rPr lang="en-US" sz="2000"/>
              <a:t>2) Convert the attack types into its numeric categories b) Normalization</a:t>
            </a:r>
            <a:endParaRPr 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IN" altLang="en-US" sz="2000" b="1"/>
              <a:t>UML DIAGRAM</a:t>
            </a:r>
            <a:endParaRPr lang="en-IN" altLang="en-US" sz="2000" b="1"/>
          </a:p>
          <a:p>
            <a:endParaRPr lang="en-IN" altLang="en-US" sz="2000" b="1"/>
          </a:p>
          <a:p>
            <a:pPr marL="0" indent="0">
              <a:buNone/>
            </a:pPr>
            <a:endParaRPr lang="en-IN" altLang="en-US" sz="2000" b="1"/>
          </a:p>
          <a:p>
            <a:pPr marL="0" indent="0">
              <a:buNone/>
            </a:pPr>
            <a:endParaRPr lang="en-IN" altLang="en-US" sz="2000" b="1"/>
          </a:p>
          <a:p>
            <a:pPr marL="0" indent="0">
              <a:buNone/>
            </a:pPr>
            <a:endParaRPr lang="en-IN" altLang="en-US" sz="2000" b="1"/>
          </a:p>
          <a:p>
            <a:pPr marL="0" indent="0">
              <a:buNone/>
            </a:pPr>
            <a:r>
              <a:rPr lang="en-IN" altLang="en-US" sz="2000" b="1"/>
              <a:t>                               </a:t>
            </a:r>
            <a:endParaRPr lang="en-IN" altLang="en-US" sz="2000" b="1"/>
          </a:p>
        </p:txBody>
      </p:sp>
      <p:pic>
        <p:nvPicPr>
          <p:cNvPr id="6" name="Picture 6"/>
          <p:cNvPicPr>
            <a:picLocks noChangeAspect="1"/>
          </p:cNvPicPr>
          <p:nvPr>
            <p:ph sz="half" idx="2"/>
          </p:nvPr>
        </p:nvPicPr>
        <p:blipFill>
          <a:blip r:embed="rId1"/>
          <a:stretch>
            <a:fillRect/>
          </a:stretch>
        </p:blipFill>
        <p:spPr>
          <a:xfrm>
            <a:off x="1247775" y="1675765"/>
            <a:ext cx="9254490" cy="50800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6" name="Content Placeholder 5"/>
          <p:cNvSpPr>
            <a:spLocks noGrp="1"/>
          </p:cNvSpPr>
          <p:nvPr>
            <p:ph sz="half" idx="1"/>
          </p:nvPr>
        </p:nvSpPr>
        <p:spPr/>
        <p:txBody>
          <a:bodyPr/>
          <a:p>
            <a:r>
              <a:rPr lang="en-IN" altLang="en-US" sz="2000" b="1"/>
              <a:t>Activity diagram</a:t>
            </a:r>
            <a:endParaRPr lang="en-IN" altLang="en-US" sz="2000" b="1"/>
          </a:p>
          <a:p>
            <a:pPr marL="0" indent="0">
              <a:buNone/>
            </a:pPr>
            <a:r>
              <a:rPr lang="en-IN" altLang="en-US" sz="2000" b="1"/>
              <a:t>    </a:t>
            </a:r>
            <a:endParaRPr lang="en-IN" altLang="en-US" sz="2000" b="1"/>
          </a:p>
          <a:p>
            <a:pPr marL="0" indent="0">
              <a:buNone/>
            </a:pPr>
            <a:endParaRPr lang="en-IN" altLang="en-US" sz="2000" b="1"/>
          </a:p>
          <a:p>
            <a:pPr marL="0" indent="0">
              <a:buNone/>
            </a:pPr>
            <a:endParaRPr lang="en-IN" altLang="en-US" sz="2000" b="1"/>
          </a:p>
          <a:p>
            <a:pPr marL="0" indent="0">
              <a:buNone/>
            </a:pPr>
            <a:endParaRPr lang="en-IN" altLang="en-US" sz="2000" b="1"/>
          </a:p>
          <a:p>
            <a:pPr marL="0" indent="0">
              <a:buNone/>
            </a:pPr>
            <a:endParaRPr lang="en-IN" altLang="en-US" sz="2000" b="1"/>
          </a:p>
          <a:p>
            <a:pPr marL="0" indent="0">
              <a:buNone/>
            </a:pPr>
            <a:r>
              <a:rPr lang="en-IN" altLang="en-US" sz="2000" b="1"/>
              <a:t>     </a:t>
            </a:r>
            <a:endParaRPr lang="en-IN" altLang="en-US" sz="2000" b="1"/>
          </a:p>
        </p:txBody>
      </p:sp>
      <p:pic>
        <p:nvPicPr>
          <p:cNvPr id="7" name="Picture 7"/>
          <p:cNvPicPr>
            <a:picLocks noChangeAspect="1"/>
          </p:cNvPicPr>
          <p:nvPr>
            <p:ph sz="half" idx="2"/>
          </p:nvPr>
        </p:nvPicPr>
        <p:blipFill>
          <a:blip r:embed="rId1"/>
          <a:stretch>
            <a:fillRect/>
          </a:stretch>
        </p:blipFill>
        <p:spPr>
          <a:xfrm>
            <a:off x="979805" y="1704975"/>
            <a:ext cx="10353040" cy="49637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EXPEREINCE</a:t>
            </a:r>
            <a:endParaRPr lang="en-IN" altLang="en-US"/>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The overall environment of the </a:t>
            </a:r>
            <a:r>
              <a:rPr lang="en-IN" altLang="en-US" sz="2000" dirty="0">
                <a:latin typeface="Times New Roman" panose="02020603050405020304" pitchFamily="18" charset="0"/>
                <a:cs typeface="Times New Roman" panose="02020603050405020304" pitchFamily="18" charset="0"/>
                <a:sym typeface="+mn-ea"/>
              </a:rPr>
              <a:t>online </a:t>
            </a:r>
            <a:r>
              <a:rPr lang="en-US" sz="2000" dirty="0">
                <a:latin typeface="Times New Roman" panose="02020603050405020304" pitchFamily="18" charset="0"/>
                <a:cs typeface="Times New Roman" panose="02020603050405020304" pitchFamily="18" charset="0"/>
                <a:sym typeface="+mn-ea"/>
              </a:rPr>
              <a:t>class room was pleasant  and joyful.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sym typeface="+mn-ea"/>
              </a:rPr>
              <a:t> The lab work was quite useful and helped us in gaining the inputs to build our project.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sym typeface="+mn-ea"/>
              </a:rPr>
              <a:t> We had a great time with our fellow members and learnt a lot from them. </a:t>
            </a: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p>
          <a:p>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u="sng">
                <a:solidFill>
                  <a:srgbClr val="0070C0"/>
                </a:solidFill>
              </a:rPr>
              <a:t>ABSTRACT</a:t>
            </a:r>
            <a:endParaRPr lang="en-IN" altLang="en-US" u="sng">
              <a:solidFill>
                <a:srgbClr val="0070C0"/>
              </a:solidFill>
            </a:endParaRPr>
          </a:p>
        </p:txBody>
      </p:sp>
      <p:sp>
        <p:nvSpPr>
          <p:cNvPr id="3" name="Content Placeholder 2"/>
          <p:cNvSpPr>
            <a:spLocks noGrp="1"/>
          </p:cNvSpPr>
          <p:nvPr>
            <p:ph idx="1"/>
          </p:nvPr>
        </p:nvSpPr>
        <p:spPr/>
        <p:txBody>
          <a:bodyPr/>
          <a:lstStyle/>
          <a:p>
            <a:r>
              <a:rPr lang="en-US" sz="2000">
                <a:sym typeface="+mn-ea"/>
              </a:rPr>
              <a:t>The goal of this project is two-fold. First, we attempt to find the most effective machine learning model for identifying network attacks.</a:t>
            </a:r>
            <a:endParaRPr lang="en-US" sz="2000"/>
          </a:p>
          <a:p>
            <a:endParaRPr lang="en-US" sz="2000"/>
          </a:p>
          <a:p>
            <a:endParaRPr lang="en-US" sz="2000"/>
          </a:p>
          <a:p>
            <a:r>
              <a:rPr lang="en-US" sz="2000"/>
              <a:t> Although scalability and performance are major considerations in every commercial product, our results are targeted at minimizing false positives and negatives. </a:t>
            </a:r>
            <a:endParaRPr lang="en-US" sz="2000"/>
          </a:p>
          <a:p>
            <a:endParaRPr 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CONCLUSION</a:t>
            </a:r>
            <a:endParaRPr lang="en-IN" altLang="en-US"/>
          </a:p>
        </p:txBody>
      </p:sp>
      <p:sp>
        <p:nvSpPr>
          <p:cNvPr id="3" name="Content Placeholder 2"/>
          <p:cNvSpPr>
            <a:spLocks noGrp="1"/>
          </p:cNvSpPr>
          <p:nvPr>
            <p:ph idx="1"/>
          </p:nvPr>
        </p:nvSpPr>
        <p:spPr/>
        <p:txBody>
          <a:bodyPr/>
          <a:lstStyle/>
          <a:p>
            <a:r>
              <a:rPr lang="en-IN" altLang="en-US" sz="2000"/>
              <a:t>The internship was very knowledgable and interesting.</a:t>
            </a:r>
            <a:endParaRPr lang="en-IN" altLang="en-US" sz="2000"/>
          </a:p>
          <a:p>
            <a:r>
              <a:rPr lang="en-IN" altLang="en-US" sz="2000"/>
              <a:t>We gained the knowledge of machine learning and its application in Real Time.</a:t>
            </a:r>
            <a:endParaRPr lang="en-IN" altLang="en-US" sz="2000"/>
          </a:p>
          <a:p>
            <a:r>
              <a:rPr lang="en-IN" altLang="en-US" sz="2000"/>
              <a:t>For the above dataset Random Forest Classifier is the best algorithm because it was having higher accurcy of 99.7%</a:t>
            </a:r>
            <a:endParaRPr lang="en-IN" altLang="en-US" sz="2000"/>
          </a:p>
          <a:p>
            <a:r>
              <a:rPr lang="en-IN" altLang="en-US" sz="2000"/>
              <a:t>By using machine learning we are able to predict whether there is any malicious attack or not.</a:t>
            </a:r>
            <a:endParaRPr lang="en-IN" altLang="en-US" sz="2000"/>
          </a:p>
          <a:p>
            <a:r>
              <a:rPr lang="en-IN" altLang="en-US" sz="2000"/>
              <a:t>It was very helpful for us.</a:t>
            </a:r>
            <a:endParaRPr lang="en-IN" altLang="en-US"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BIBLIOGRAPHY</a:t>
            </a:r>
            <a:endParaRPr lang="en-IN" altLang="en-US"/>
          </a:p>
        </p:txBody>
      </p:sp>
      <p:sp>
        <p:nvSpPr>
          <p:cNvPr id="3" name="Content Placeholder 2"/>
          <p:cNvSpPr>
            <a:spLocks noGrp="1"/>
          </p:cNvSpPr>
          <p:nvPr>
            <p:ph idx="1"/>
          </p:nvPr>
        </p:nvSpPr>
        <p:spPr/>
        <p:txBody>
          <a:bodyPr/>
          <a:lstStyle/>
          <a:p>
            <a:pPr marL="0" indent="0">
              <a:buNone/>
            </a:pPr>
            <a:r>
              <a:rPr lang="en-IN" altLang="en-US" sz="2000"/>
              <a:t>https://archive.ics.uci.edu/ml/machine-learning-databases/kddcup99-mld/</a:t>
            </a:r>
            <a:endParaRPr lang="en-IN" altLang="en-US" sz="2000"/>
          </a:p>
          <a:p>
            <a:pPr marL="0" indent="0">
              <a:buNone/>
            </a:pPr>
            <a:endParaRPr lang="en-IN" altLang="en-US" sz="2000"/>
          </a:p>
          <a:p>
            <a:pPr marL="0" indent="0">
              <a:buNone/>
            </a:pPr>
            <a:r>
              <a:rPr lang="en-US" sz="2000" dirty="0">
                <a:solidFill>
                  <a:srgbClr val="24292E"/>
                </a:solidFill>
                <a:effectLst/>
                <a:cs typeface="+mn-lt"/>
                <a:sym typeface="+mn-ea"/>
                <a:hlinkClick r:id="rId1"/>
              </a:rPr>
              <a:t>https://scikit-learn.org/stable</a:t>
            </a:r>
            <a:r>
              <a:rPr lang="en-US" sz="2000" dirty="0">
                <a:solidFill>
                  <a:srgbClr val="24292E"/>
                </a:solidFill>
                <a:effectLst/>
                <a:cs typeface="+mn-lt"/>
                <a:sym typeface="+mn-ea"/>
              </a:rPr>
              <a:t> about the machine learning techniques we used scikit learn.</a:t>
            </a:r>
            <a:endParaRPr lang="en-US" sz="2000" b="0" i="0" dirty="0">
              <a:solidFill>
                <a:srgbClr val="24292E"/>
              </a:solidFill>
              <a:effectLst/>
              <a:cs typeface="+mn-lt"/>
            </a:endParaRPr>
          </a:p>
          <a:p>
            <a:pPr marL="0" indent="0">
              <a:buNone/>
            </a:pPr>
            <a:r>
              <a:rPr lang="en-US" sz="2000" b="0" i="0" dirty="0">
                <a:solidFill>
                  <a:srgbClr val="24292E"/>
                </a:solidFill>
                <a:effectLst/>
                <a:latin typeface="-apple-system"/>
              </a:rPr>
              <a:t>  </a:t>
            </a:r>
            <a:endParaRPr lang="en-US" sz="2000" b="0" i="0" dirty="0">
              <a:solidFill>
                <a:srgbClr val="24292E"/>
              </a:solidFill>
              <a:effectLst/>
              <a:latin typeface="-apple-system"/>
            </a:endParaRPr>
          </a:p>
          <a:p>
            <a:pPr marL="0" indent="0">
              <a:buNone/>
            </a:pPr>
            <a:r>
              <a:rPr lang="en-IN" altLang="en-US" sz="2000" b="0" i="0" dirty="0">
                <a:solidFill>
                  <a:srgbClr val="24292E"/>
                </a:solidFill>
                <a:effectLst/>
                <a:cs typeface="+mn-lt"/>
              </a:rPr>
              <a:t>www.wikipedia.com</a:t>
            </a:r>
            <a:endParaRPr lang="en-US" sz="2000" b="0" i="0" dirty="0">
              <a:solidFill>
                <a:srgbClr val="24292E"/>
              </a:solidFill>
              <a:effectLst/>
              <a:latin typeface="-apple-system"/>
            </a:endParaRPr>
          </a:p>
          <a:p>
            <a:pPr marL="0" indent="0">
              <a:buNone/>
            </a:pPr>
            <a:endParaRPr lang="en-IN" altLang="en-US" sz="2000"/>
          </a:p>
          <a:p>
            <a:pPr marL="0" indent="0">
              <a:buNone/>
            </a:pPr>
            <a:endParaRPr lang="en-IN" alt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THANK YOU</a:t>
            </a:r>
            <a:endParaRPr lang="en-IN" altLang="en-US"/>
          </a:p>
        </p:txBody>
      </p:sp>
      <p:sp>
        <p:nvSpPr>
          <p:cNvPr id="3" name="Content Placeholder 2"/>
          <p:cNvSpPr>
            <a:spLocks noGrp="1"/>
          </p:cNvSpPr>
          <p:nvPr>
            <p:ph idx="1"/>
          </p:nvPr>
        </p:nvSpPr>
        <p:spPr/>
        <p:txBody>
          <a:bodyPr/>
          <a:lstStyle/>
          <a:p>
            <a:pPr algn="ctr"/>
            <a:r>
              <a:rPr lang="en-US" sz="2000" dirty="0">
                <a:latin typeface="Times New Roman" panose="02020603050405020304" pitchFamily="18" charset="0"/>
                <a:cs typeface="Times New Roman" panose="02020603050405020304" pitchFamily="18" charset="0"/>
                <a:sym typeface="+mn-ea"/>
              </a:rPr>
              <a:t>We take this opportunity to express our profound gratitude and deep regards to our external guide Naveen </a:t>
            </a:r>
            <a:r>
              <a:rPr lang="en-US" sz="2000" dirty="0" err="1">
                <a:latin typeface="Times New Roman" panose="02020603050405020304" pitchFamily="18" charset="0"/>
                <a:cs typeface="Times New Roman" panose="02020603050405020304" pitchFamily="18" charset="0"/>
                <a:sym typeface="+mn-ea"/>
              </a:rPr>
              <a:t>kumar</a:t>
            </a:r>
            <a:r>
              <a:rPr lang="en-US" sz="2000" dirty="0">
                <a:latin typeface="Times New Roman" panose="02020603050405020304" pitchFamily="18" charset="0"/>
                <a:cs typeface="Times New Roman" panose="02020603050405020304" pitchFamily="18" charset="0"/>
                <a:sym typeface="+mn-ea"/>
              </a:rPr>
              <a:t> C (Project Lead),</a:t>
            </a:r>
            <a:r>
              <a:rPr lang="en-IN" altLang="en-US" sz="2000" dirty="0">
                <a:latin typeface="Times New Roman" panose="02020603050405020304" pitchFamily="18" charset="0"/>
                <a:cs typeface="Times New Roman" panose="02020603050405020304" pitchFamily="18" charset="0"/>
                <a:sym typeface="+mn-ea"/>
              </a:rPr>
              <a:t>OrbitShifters </a:t>
            </a:r>
            <a:r>
              <a:rPr lang="en-IN" altLang="en-US" sz="2000" dirty="0" err="1">
                <a:latin typeface="Times New Roman" panose="02020603050405020304" pitchFamily="18" charset="0"/>
                <a:cs typeface="Times New Roman" panose="02020603050405020304" pitchFamily="18" charset="0"/>
                <a:sym typeface="+mn-ea"/>
              </a:rPr>
              <a:t>Pvt.Ltd</a:t>
            </a:r>
            <a:r>
              <a:rPr lang="en-US" sz="2000" dirty="0">
                <a:latin typeface="Times New Roman" panose="02020603050405020304" pitchFamily="18" charset="0"/>
                <a:cs typeface="Times New Roman" panose="02020603050405020304" pitchFamily="18" charset="0"/>
                <a:sym typeface="+mn-ea"/>
              </a:rPr>
              <a:t>, for valuable information and guidance. </a:t>
            </a:r>
            <a:endParaRPr lang="en-US" sz="2000" dirty="0">
              <a:latin typeface="Times New Roman" panose="02020603050405020304" pitchFamily="18" charset="0"/>
              <a:cs typeface="Times New Roman" panose="02020603050405020304" pitchFamily="18" charset="0"/>
              <a:sym typeface="+mn-ea"/>
            </a:endParaRPr>
          </a:p>
          <a:p>
            <a:pPr algn="ctr"/>
            <a:endParaRPr lang="en-US" sz="2000" dirty="0">
              <a:latin typeface="Times New Roman" panose="02020603050405020304" pitchFamily="18" charset="0"/>
              <a:cs typeface="Times New Roman" panose="02020603050405020304" pitchFamily="18" charset="0"/>
              <a:sym typeface="+mn-ea"/>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sym typeface="+mn-ea"/>
              </a:rPr>
              <a:t>We are obliged to trainers at </a:t>
            </a:r>
            <a:r>
              <a:rPr lang="en-IN" altLang="en-US" sz="2000" dirty="0" err="1">
                <a:latin typeface="Times New Roman" panose="02020603050405020304" pitchFamily="18" charset="0"/>
                <a:cs typeface="Times New Roman" panose="02020603050405020304" pitchFamily="18" charset="0"/>
                <a:sym typeface="+mn-ea"/>
              </a:rPr>
              <a:t>GoalStreet</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Tarnaka</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Hyd</a:t>
            </a:r>
            <a:r>
              <a:rPr lang="en-US" sz="2000" dirty="0">
                <a:latin typeface="Times New Roman" panose="02020603050405020304" pitchFamily="18" charset="0"/>
                <a:cs typeface="Times New Roman" panose="02020603050405020304" pitchFamily="18" charset="0"/>
                <a:sym typeface="+mn-ea"/>
              </a:rPr>
              <a:t>, for the valuable information provided by them in their respective fields. We are grateful for their cooperation during the period of our internship.</a:t>
            </a:r>
            <a:endParaRPr lang="en-US" sz="2000" dirty="0">
              <a:latin typeface="Times New Roman" panose="02020603050405020304" pitchFamily="18" charset="0"/>
              <a:cs typeface="Times New Roman" panose="02020603050405020304" pitchFamily="18" charset="0"/>
            </a:endParaRPr>
          </a:p>
          <a:p>
            <a:endParaRPr lang="en-IN" sz="2000" dirty="0"/>
          </a:p>
          <a:p>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u="sng">
                <a:solidFill>
                  <a:srgbClr val="0070C0"/>
                </a:solidFill>
              </a:rPr>
              <a:t>ABSTRACT</a:t>
            </a:r>
            <a:endParaRPr lang="en-IN" altLang="en-US" u="sng">
              <a:solidFill>
                <a:srgbClr val="0070C0"/>
              </a:solidFill>
            </a:endParaRPr>
          </a:p>
        </p:txBody>
      </p:sp>
      <p:sp>
        <p:nvSpPr>
          <p:cNvPr id="3" name="Content Placeholder 2"/>
          <p:cNvSpPr>
            <a:spLocks noGrp="1"/>
          </p:cNvSpPr>
          <p:nvPr>
            <p:ph idx="1"/>
          </p:nvPr>
        </p:nvSpPr>
        <p:spPr>
          <a:xfrm>
            <a:off x="417549" y="1246769"/>
            <a:ext cx="10972800" cy="4953000"/>
          </a:xfrm>
        </p:spPr>
        <p:txBody>
          <a:bodyPr/>
          <a:lstStyle/>
          <a:p>
            <a:r>
              <a:rPr lang="en-US" sz="2000"/>
              <a:t>In our society, information systems are everywhere. They are used by corporations to store proprietary and other sensitive data, by families to store financial and personal information, by universities to keep research data and ideas, and by governments to store defense and security information.</a:t>
            </a:r>
            <a:endParaRPr lang="en-US" sz="2000"/>
          </a:p>
          <a:p>
            <a:r>
              <a:rPr lang="en-US" sz="2000"/>
              <a:t> It is very important that the information systems that house this vitally sensitive information be secure. In order for information systems to be secure, it is paramount that they utilize robust security mechanisms. </a:t>
            </a:r>
            <a:endParaRPr lang="en-US" sz="2000"/>
          </a:p>
          <a:p>
            <a:r>
              <a:rPr lang="en-US" sz="2000"/>
              <a:t>Commonly found security mechanisms are passwords on accounts, encryption of sensitive data, virus protection, and intrusion detection. An Intrusion Detection System (IDS) monitors activity at an access point and can log or prevent activities that are marked as intrusions. Intrusions occur when malicious activity gains access to or affects the usability of a computer resource.</a:t>
            </a:r>
            <a:endParaRPr lang="en-US" sz="2000"/>
          </a:p>
          <a:p>
            <a:pPr marL="0" indent="0">
              <a:buNone/>
            </a:pP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sz="3200"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70C0"/>
                </a:solidFill>
                <a:latin typeface="Times New Roman" panose="02020603050405020304" pitchFamily="18" charset="0"/>
                <a:cs typeface="Times New Roman" panose="02020603050405020304" pitchFamily="18" charset="0"/>
              </a:rPr>
              <a:t>INTRODUCTION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245" y="1202690"/>
            <a:ext cx="11322050" cy="5441315"/>
          </a:xfrm>
        </p:spPr>
        <p:txBody>
          <a:bodyPr>
            <a:normAutofit/>
          </a:bodyPr>
          <a:lstStyle/>
          <a:p>
            <a:r>
              <a:rPr lang="en-IN" sz="2000" dirty="0"/>
              <a:t>Name:</a:t>
            </a:r>
            <a:r>
              <a:rPr lang="en-IN" sz="2000" b="1" dirty="0"/>
              <a:t>CLASSIFICATION OF NETWORK TRAFFIC</a:t>
            </a:r>
            <a:endParaRPr lang="en-IN" sz="2000" b="1" dirty="0"/>
          </a:p>
          <a:p>
            <a:r>
              <a:rPr lang="en-IN" sz="2000" dirty="0"/>
              <a:t>We know that in this world information systems are everywhere like universities,government offices,stock markets etc.</a:t>
            </a:r>
            <a:endParaRPr lang="en-IN" sz="2000" dirty="0"/>
          </a:p>
          <a:p>
            <a:r>
              <a:rPr lang="en-IN" sz="2000" dirty="0"/>
              <a:t>Protection of information is very important in equal with maintaining information.</a:t>
            </a:r>
            <a:endParaRPr lang="en-IN" sz="2000" b="1" dirty="0"/>
          </a:p>
          <a:p>
            <a:pPr algn="l"/>
            <a:r>
              <a:rPr lang="en-IN" sz="2000" dirty="0"/>
              <a:t>Now a days we are maintaining many security mechanisms like passwords,firewalls etc,but still there are many chances of instrusion attacks.this is results in stealing of information.</a:t>
            </a:r>
            <a:endParaRPr lang="en-IN" sz="2000" dirty="0"/>
          </a:p>
          <a:p>
            <a:pPr algn="l"/>
            <a:r>
              <a:rPr lang="en-IN" sz="2000" dirty="0"/>
              <a:t>In the current scenario, our single aadhar card can give our whole information.</a:t>
            </a:r>
            <a:endParaRPr lang="en-IN" sz="2000" dirty="0"/>
          </a:p>
          <a:p>
            <a:pPr algn="l"/>
            <a:r>
              <a:rPr lang="en-IN" sz="2000" dirty="0"/>
              <a:t> An Intrusion Detection System (IDS) monitors activity at an access point and can log or prevent activities that are marked as intrusions.</a:t>
            </a:r>
            <a:endParaRPr lang="en-IN" sz="2000" dirty="0"/>
          </a:p>
          <a:p>
            <a:pPr algn="l"/>
            <a:r>
              <a:rPr lang="en-IN" sz="2000" dirty="0"/>
              <a:t> Intrusions occur when malicious activity gains access to or affects the usability of a computer resource.</a:t>
            </a:r>
            <a:endParaRPr lang="en-IN" sz="2000" dirty="0"/>
          </a:p>
          <a:p>
            <a:pPr algn="l"/>
            <a:r>
              <a:rPr lang="en-IN" sz="2000" dirty="0"/>
              <a:t>Example :In our universities there is  Admin who does allow other intruders without his intervention.</a:t>
            </a:r>
            <a:endParaRPr lang="en-IN" sz="2000" dirty="0"/>
          </a:p>
        </p:txBody>
      </p:sp>
      <p:sp>
        <p:nvSpPr>
          <p:cNvPr id="4" name="Slide Number Placeholder 3"/>
          <p:cNvSpPr>
            <a:spLocks noGrp="1"/>
          </p:cNvSpPr>
          <p:nvPr>
            <p:ph type="sldNum" sz="quarter" idx="12"/>
          </p:nvPr>
        </p:nvSpPr>
        <p:spPr/>
        <p:txBody>
          <a:bodyPr/>
          <a:lstStyle/>
          <a:p>
            <a:fld id="{5DB56919-0F83-4017-AC5D-27DE47325EEC}"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altLang="en-US" sz="2000" b="1"/>
              <a:t>Existing System:</a:t>
            </a:r>
            <a:endParaRPr lang="en-IN" altLang="en-US" sz="2000"/>
          </a:p>
          <a:p>
            <a:pPr algn="l"/>
            <a:r>
              <a:rPr lang="en-IN" altLang="en-US" sz="2000"/>
              <a:t>The existing system uses Support Vector Machine (SVM) one of the main issues with this is that it need the data to be linearly separable. </a:t>
            </a:r>
            <a:endParaRPr lang="en-IN" altLang="en-US" sz="2000"/>
          </a:p>
          <a:p>
            <a:pPr algn="l"/>
            <a:r>
              <a:rPr lang="en-IN" altLang="en-US" sz="2000"/>
              <a:t>The system also does not provide enough preprocessing and visualization or Exploratory Data Analysis(EDA). </a:t>
            </a:r>
            <a:endParaRPr lang="en-IN" altLang="en-US" sz="2000"/>
          </a:p>
          <a:p>
            <a:pPr marL="0" indent="0" algn="l">
              <a:buNone/>
            </a:pPr>
            <a:r>
              <a:rPr lang="en-IN" altLang="en-US" sz="2000" b="1"/>
              <a:t>Disadvantages of Existing System</a:t>
            </a:r>
            <a:r>
              <a:rPr lang="en-IN" altLang="en-US" sz="2000"/>
              <a:t>:</a:t>
            </a:r>
            <a:endParaRPr lang="en-IN" altLang="en-US" sz="2000"/>
          </a:p>
          <a:p>
            <a:pPr algn="l"/>
            <a:r>
              <a:rPr lang="en-IN" altLang="en-US" sz="2000"/>
              <a:t>The limitations of available systems are not sufficient to deal with the complex data.</a:t>
            </a:r>
            <a:endParaRPr lang="en-IN" altLang="en-US" sz="2000"/>
          </a:p>
          <a:p>
            <a:pPr algn="l"/>
            <a:r>
              <a:rPr lang="en-IN" altLang="en-US" sz="2000"/>
              <a:t> In this section, we present some of the limitations that are present in the existing system. </a:t>
            </a:r>
            <a:endParaRPr lang="en-IN" altLang="en-US" sz="2000"/>
          </a:p>
          <a:p>
            <a:pPr marL="0" indent="0" algn="l">
              <a:buNone/>
            </a:pPr>
            <a:r>
              <a:rPr lang="en-IN" altLang="en-US" sz="2000"/>
              <a:t>     </a:t>
            </a:r>
            <a:r>
              <a:rPr lang="en-IN" altLang="en-US" sz="2000" b="1"/>
              <a:t></a:t>
            </a:r>
            <a:r>
              <a:rPr lang="en-IN" altLang="en-US" sz="2000"/>
              <a:t>The model suffers from overfitting due to no generalization of data.</a:t>
            </a:r>
            <a:endParaRPr lang="en-IN" altLang="en-US" sz="2000"/>
          </a:p>
          <a:p>
            <a:pPr marL="0" indent="0" algn="l">
              <a:buNone/>
            </a:pPr>
            <a:r>
              <a:rPr lang="en-IN" altLang="en-US" sz="2000"/>
              <a:t>     </a:t>
            </a:r>
            <a:r>
              <a:rPr lang="en-IN" altLang="en-US" sz="2000" b="1"/>
              <a:t></a:t>
            </a:r>
            <a:r>
              <a:rPr lang="en-IN" altLang="en-US" sz="2000"/>
              <a:t>The error on test data is high due to overfitting.</a:t>
            </a:r>
            <a:endParaRPr lang="en-IN" altLang="en-US" sz="2000"/>
          </a:p>
          <a:p>
            <a:pPr marL="0" indent="0" algn="l">
              <a:buNone/>
            </a:pPr>
            <a:r>
              <a:rPr lang="en-IN" altLang="en-US" sz="2000"/>
              <a:t>     </a:t>
            </a:r>
            <a:r>
              <a:rPr lang="en-IN" altLang="en-US" sz="2000" b="1"/>
              <a:t></a:t>
            </a:r>
            <a:r>
              <a:rPr lang="en-IN" altLang="en-US" sz="2000"/>
              <a:t>The system also requires data extensive data preprocessing and Exploratory Data Analysis(EDA) inorder to perform feature engineering.</a:t>
            </a:r>
            <a:endParaRPr lang="en-I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b="1"/>
              <a:t>Proposed System:</a:t>
            </a:r>
            <a:endParaRPr lang="en-US" sz="2000"/>
          </a:p>
          <a:p>
            <a:r>
              <a:rPr lang="en-US" sz="2000"/>
              <a:t>We aim to build other classification models like logistic regression, Naïve Bayes, Decision Trees and others and also fine tune the parameters of the model. These models would be trained on a data set which will be engineered carefully after performing the feature engineering. </a:t>
            </a:r>
            <a:endParaRPr lang="en-US" sz="2000"/>
          </a:p>
          <a:p>
            <a:pPr marL="0" indent="0">
              <a:buNone/>
            </a:pPr>
            <a:r>
              <a:rPr lang="en-US" sz="2000" b="1"/>
              <a:t>Advantages:</a:t>
            </a:r>
            <a:endParaRPr lang="en-US" sz="2000"/>
          </a:p>
          <a:p>
            <a:r>
              <a:rPr lang="en-US" sz="2000"/>
              <a:t>The requirement is to come up with novel features based on the functional understanding of the dataset. It is important to keep in mind to avoid correlated features during this process. Each feature should only improve the information contained in the dataset.</a:t>
            </a:r>
            <a:endParaRPr lang="en-US" sz="2000"/>
          </a:p>
          <a:p>
            <a:r>
              <a:rPr lang="en-US" sz="2000"/>
              <a:t>visualize the dataset without cleaning the data and understand the distribution of the dataset.</a:t>
            </a:r>
            <a:endParaRPr lang="en-US" sz="2000"/>
          </a:p>
          <a:p>
            <a:r>
              <a:rPr lang="en-US" sz="2000"/>
              <a:t>Find the attributes that needs to be handled based on the data visualization task.</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b="1"/>
              <a:t>Software requirements:</a:t>
            </a:r>
            <a:endParaRPr lang="en-US" sz="2000"/>
          </a:p>
          <a:p>
            <a:r>
              <a:rPr lang="en-US" sz="2000"/>
              <a:t>Operating System : Windows 7 , Windows 8, (or higher versions)</a:t>
            </a:r>
            <a:endParaRPr lang="en-US" sz="2000"/>
          </a:p>
          <a:p>
            <a:r>
              <a:rPr lang="en-US" sz="2000"/>
              <a:t>Language : Python 3.5 and other libraries likes numpy, pandas, matplotlib, seaborn and    scikitlearn.</a:t>
            </a:r>
            <a:endParaRPr lang="en-US" sz="2000"/>
          </a:p>
          <a:p>
            <a:r>
              <a:rPr lang="en-US" sz="2000"/>
              <a:t>Mozilla Firefox(or any browser)</a:t>
            </a:r>
            <a:endParaRPr lang="en-US" sz="2000"/>
          </a:p>
          <a:p>
            <a:endParaRPr lang="en-US" sz="2000"/>
          </a:p>
          <a:p>
            <a:endParaRPr lang="en-US" sz="2000"/>
          </a:p>
          <a:p>
            <a:pPr marL="0" indent="0">
              <a:buNone/>
            </a:pPr>
            <a:r>
              <a:rPr lang="en-US" sz="2000" b="1"/>
              <a:t>Hardware requirements:</a:t>
            </a:r>
            <a:endParaRPr lang="en-US" sz="2000"/>
          </a:p>
          <a:p>
            <a:r>
              <a:rPr lang="en-US" sz="2000"/>
              <a:t>Processor : Pentium 3,Pentium 4 and higher</a:t>
            </a:r>
            <a:endParaRPr lang="en-US" sz="2000"/>
          </a:p>
          <a:p>
            <a:r>
              <a:rPr lang="en-US" sz="2000"/>
              <a:t>RAM : 2GB/4GB RAM and higher</a:t>
            </a:r>
            <a:endParaRPr lang="en-US" sz="2000"/>
          </a:p>
          <a:p>
            <a:r>
              <a:rPr lang="en-US" sz="2000"/>
              <a:t>Hard disk : 40GB and higher</a:t>
            </a:r>
            <a:endParaRPr lang="en-US" sz="2000"/>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11105</Words>
  <Application>WPS Presentation</Application>
  <PresentationFormat>Widescreen</PresentationFormat>
  <Paragraphs>327</Paragraphs>
  <Slides>42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3" baseType="lpstr">
      <vt:lpstr>Arial</vt:lpstr>
      <vt:lpstr>SimSun</vt:lpstr>
      <vt:lpstr>Wingdings</vt:lpstr>
      <vt:lpstr>Times New Roman</vt:lpstr>
      <vt:lpstr>Calibri</vt:lpstr>
      <vt:lpstr>Microsoft YaHei</vt:lpstr>
      <vt:lpstr>Arial Unicode MS</vt:lpstr>
      <vt:lpstr>-apple-system</vt:lpstr>
      <vt:lpstr>Liberation Mono</vt:lpstr>
      <vt:lpstr>Data Pie Charts</vt:lpstr>
      <vt:lpstr>Package</vt:lpstr>
      <vt:lpstr>PowerPoint 演示文稿</vt:lpstr>
      <vt:lpstr>                    ABOUT THE PROJECT</vt:lpstr>
      <vt:lpstr>ABOUT THE COMPANY</vt:lpstr>
      <vt:lpstr>ABSTRACT</vt:lpstr>
      <vt:lpstr>ABSTRACT</vt:lpstr>
      <vt:lpstr>                              INTRODUCTION</vt:lpstr>
      <vt:lpstr>PowerPoint 演示文稿</vt:lpstr>
      <vt:lpstr>PowerPoint 演示文稿</vt:lpstr>
      <vt:lpstr>PowerPoint 演示文稿</vt:lpstr>
      <vt:lpstr>STUDENT CONTRIBUTION (Project Management)</vt:lpstr>
      <vt:lpstr>PowerPoint 演示文稿</vt:lpstr>
      <vt:lpstr>PowerPoint 演示文稿</vt:lpstr>
      <vt:lpstr>PowerPoint 演示文稿</vt:lpstr>
      <vt:lpstr>DESIGN AND IMPLEMENTION CODE IN 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EXPEREINCE</vt:lpstr>
      <vt:lpstr>CONCLUSION</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gopun</dc:creator>
  <cp:lastModifiedBy>gopun</cp:lastModifiedBy>
  <cp:revision>55</cp:revision>
  <dcterms:created xsi:type="dcterms:W3CDTF">2020-09-20T09:59:00Z</dcterms:created>
  <dcterms:modified xsi:type="dcterms:W3CDTF">2021-07-12T17:13:08Z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