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9" r:id="rId8"/>
    <p:sldId id="270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73" r:id="rId18"/>
    <p:sldId id="274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D8210-9697-8340-7CF2-7A360F7B0379}" v="892" dt="2024-04-23T16:24:16.723"/>
    <p1510:client id="{486A9225-9F6D-90C0-546B-6273E7B22CE7}" v="4" dt="2024-04-23T20:14:19.075"/>
    <p1510:client id="{6E43E6C5-DBEF-03BF-F50E-1123C7740AAB}" v="100" dt="2024-04-23T08:07:47.539"/>
    <p1510:client id="{AE80E766-610B-6407-6923-CD8E77E3C103}" v="51" dt="2024-04-23T16:33:32.211"/>
    <p1510:client id="{C46146D1-68EB-C3D0-5EB1-9199F15D0B69}" v="739" dt="2024-04-23T16:25:38.645"/>
    <p1510:client id="{FF179D9D-2F06-ECEF-70B9-0371051EDAE2}" v="282" dt="2024-04-23T07:41:45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3DBFB-C3A1-4D49-B3C2-852C6C148263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B36750-B2BC-421E-8889-AEF8416BF39F}">
      <dgm:prSet/>
      <dgm:spPr/>
      <dgm:t>
        <a:bodyPr/>
        <a:lstStyle/>
        <a:p>
          <a:r>
            <a:rPr lang="en-US"/>
            <a:t>Accuracy may not the most important value that is to be considered. </a:t>
          </a:r>
        </a:p>
      </dgm:t>
    </dgm:pt>
    <dgm:pt modelId="{8840C299-8FAC-4365-8AA1-67C9B146645E}" type="parTrans" cxnId="{7F962860-D2AF-45F9-8802-4FCFA969ECD2}">
      <dgm:prSet/>
      <dgm:spPr/>
      <dgm:t>
        <a:bodyPr/>
        <a:lstStyle/>
        <a:p>
          <a:endParaRPr lang="en-US"/>
        </a:p>
      </dgm:t>
    </dgm:pt>
    <dgm:pt modelId="{B99E3484-8A1C-4B80-AEB0-459F0152114A}" type="sibTrans" cxnId="{7F962860-D2AF-45F9-8802-4FCFA969ECD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E6D7EC6-3616-4A1E-8459-23B0AC77627B}">
      <dgm:prSet/>
      <dgm:spPr/>
      <dgm:t>
        <a:bodyPr/>
        <a:lstStyle/>
        <a:p>
          <a:r>
            <a:rPr lang="en-US"/>
            <a:t>Precision, Recall, F1-Score,  along with AU-ROC &amp; PR-AUC are the most important metrics for evaluation.</a:t>
          </a:r>
        </a:p>
      </dgm:t>
    </dgm:pt>
    <dgm:pt modelId="{00E59B00-5883-40FB-9D14-526A1FB0CB03}" type="parTrans" cxnId="{5B61CB35-F33B-4000-A094-C4C8F0C163D1}">
      <dgm:prSet/>
      <dgm:spPr/>
      <dgm:t>
        <a:bodyPr/>
        <a:lstStyle/>
        <a:p>
          <a:endParaRPr lang="en-US"/>
        </a:p>
      </dgm:t>
    </dgm:pt>
    <dgm:pt modelId="{A7A6AE6E-92D4-49D5-AAEA-D1A7CAB145EB}" type="sibTrans" cxnId="{5B61CB35-F33B-4000-A094-C4C8F0C163D1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4A1FA12-787E-4A92-BAD9-265E6B7F619C}">
      <dgm:prSet/>
      <dgm:spPr/>
      <dgm:t>
        <a:bodyPr/>
        <a:lstStyle/>
        <a:p>
          <a:r>
            <a:rPr lang="en-US"/>
            <a:t>Precision indicates how many of the predicted fraudulent transactions are fraudulent and high precision means fewer false alarms. </a:t>
          </a:r>
        </a:p>
      </dgm:t>
    </dgm:pt>
    <dgm:pt modelId="{B02230CF-2636-4E37-8AC1-96D9C753E4AB}" type="parTrans" cxnId="{10CD8B71-883E-44CC-AD81-82A477F49886}">
      <dgm:prSet/>
      <dgm:spPr/>
      <dgm:t>
        <a:bodyPr/>
        <a:lstStyle/>
        <a:p>
          <a:endParaRPr lang="en-US"/>
        </a:p>
      </dgm:t>
    </dgm:pt>
    <dgm:pt modelId="{6D76F771-D6B3-44AF-963D-1F6DE2BB69E3}" type="sibTrans" cxnId="{10CD8B71-883E-44CC-AD81-82A477F4988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35EFCE80-11AB-4E59-ABA8-EBBCEF8F8DE6}">
      <dgm:prSet/>
      <dgm:spPr/>
      <dgm:t>
        <a:bodyPr/>
        <a:lstStyle/>
        <a:p>
          <a:r>
            <a:rPr lang="en-US"/>
            <a:t>Recall indicates how many of the actual fraudulent transactions were correctly predicted and high recall means fewer missed fraudulent transactions.</a:t>
          </a:r>
        </a:p>
      </dgm:t>
    </dgm:pt>
    <dgm:pt modelId="{3410550E-0CEF-4740-8CE2-DAFA99AABB49}" type="parTrans" cxnId="{F31515B7-AA09-4D84-8248-1176BDFE0D4F}">
      <dgm:prSet/>
      <dgm:spPr/>
      <dgm:t>
        <a:bodyPr/>
        <a:lstStyle/>
        <a:p>
          <a:endParaRPr lang="en-US"/>
        </a:p>
      </dgm:t>
    </dgm:pt>
    <dgm:pt modelId="{2E989C81-BF38-4927-96BA-387C93513518}" type="sibTrans" cxnId="{F31515B7-AA09-4D84-8248-1176BDFE0D4F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FC775E0-0046-416F-BFE6-8DC55B9A9DE8}">
      <dgm:prSet/>
      <dgm:spPr/>
      <dgm:t>
        <a:bodyPr/>
        <a:lstStyle/>
        <a:p>
          <a:r>
            <a:rPr lang="en-US"/>
            <a:t>RC-AUC evaluates trade-off between true positive rate and false positive rate.</a:t>
          </a:r>
        </a:p>
      </dgm:t>
    </dgm:pt>
    <dgm:pt modelId="{2B5612B7-7CC7-4815-85F8-FC3E59C44487}" type="parTrans" cxnId="{959FA1A2-0341-4218-AD8D-EED112F3E602}">
      <dgm:prSet/>
      <dgm:spPr/>
      <dgm:t>
        <a:bodyPr/>
        <a:lstStyle/>
        <a:p>
          <a:endParaRPr lang="en-US"/>
        </a:p>
      </dgm:t>
    </dgm:pt>
    <dgm:pt modelId="{F497F5CC-991A-4FD2-870F-120D8A0A2635}" type="sibTrans" cxnId="{959FA1A2-0341-4218-AD8D-EED112F3E602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00869E52-4662-44C8-BB54-E48464B0B19B}">
      <dgm:prSet/>
      <dgm:spPr/>
      <dgm:t>
        <a:bodyPr/>
        <a:lstStyle/>
        <a:p>
          <a:r>
            <a:rPr lang="en-US"/>
            <a:t>PR-AUC evaluates the precision-recall trade-off, and useful when the false positives are more significant than false negatives</a:t>
          </a:r>
        </a:p>
      </dgm:t>
    </dgm:pt>
    <dgm:pt modelId="{057840D9-141E-4D59-9F8F-432260F2A9EA}" type="parTrans" cxnId="{C4FA5F80-543D-48D2-BE32-3455962C078D}">
      <dgm:prSet/>
      <dgm:spPr/>
      <dgm:t>
        <a:bodyPr/>
        <a:lstStyle/>
        <a:p>
          <a:endParaRPr lang="en-US"/>
        </a:p>
      </dgm:t>
    </dgm:pt>
    <dgm:pt modelId="{2ED7CCC5-DDB4-4E75-973A-71B9B2C19E9C}" type="sibTrans" cxnId="{C4FA5F80-543D-48D2-BE32-3455962C078D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D5CBBDDD-8C19-4308-9226-E02EA5B15831}" type="pres">
      <dgm:prSet presAssocID="{E1C3DBFB-C3A1-4D49-B3C2-852C6C148263}" presName="linearFlow" presStyleCnt="0">
        <dgm:presLayoutVars>
          <dgm:dir/>
          <dgm:animLvl val="lvl"/>
          <dgm:resizeHandles val="exact"/>
        </dgm:presLayoutVars>
      </dgm:prSet>
      <dgm:spPr/>
    </dgm:pt>
    <dgm:pt modelId="{A2A75EBB-F23B-4002-B860-696EB6BD59E2}" type="pres">
      <dgm:prSet presAssocID="{33B36750-B2BC-421E-8889-AEF8416BF39F}" presName="compositeNode" presStyleCnt="0"/>
      <dgm:spPr/>
    </dgm:pt>
    <dgm:pt modelId="{54BF410E-CCFD-4524-B5EC-31E0D2301703}" type="pres">
      <dgm:prSet presAssocID="{33B36750-B2BC-421E-8889-AEF8416BF3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B86B3EE-6ED7-45DD-A04A-C6DD3B7556C7}" type="pres">
      <dgm:prSet presAssocID="{33B36750-B2BC-421E-8889-AEF8416BF39F}" presName="parSh" presStyleCnt="0"/>
      <dgm:spPr/>
    </dgm:pt>
    <dgm:pt modelId="{0D29BF9F-1C8A-47DE-BFEA-2ACDFF1A2D45}" type="pres">
      <dgm:prSet presAssocID="{33B36750-B2BC-421E-8889-AEF8416BF39F}" presName="lineNode" presStyleLbl="alignAccFollowNode1" presStyleIdx="0" presStyleCnt="18"/>
      <dgm:spPr/>
    </dgm:pt>
    <dgm:pt modelId="{460DF543-AC06-488D-9FDD-EC6DBB615F35}" type="pres">
      <dgm:prSet presAssocID="{33B36750-B2BC-421E-8889-AEF8416BF39F}" presName="lineArrowNode" presStyleLbl="alignAccFollowNode1" presStyleIdx="1" presStyleCnt="18"/>
      <dgm:spPr/>
    </dgm:pt>
    <dgm:pt modelId="{05613B9D-5B58-401E-8374-2886AD68A7BE}" type="pres">
      <dgm:prSet presAssocID="{B99E3484-8A1C-4B80-AEB0-459F0152114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5CA2D2E-8039-4EE9-ABAC-2BE571265601}" type="pres">
      <dgm:prSet presAssocID="{B99E3484-8A1C-4B80-AEB0-459F0152114A}" presName="spacerBetweenCircleAndCallout" presStyleCnt="0">
        <dgm:presLayoutVars/>
      </dgm:prSet>
      <dgm:spPr/>
    </dgm:pt>
    <dgm:pt modelId="{053A60F8-B3AD-4CD2-BBCB-138D0F51A8CF}" type="pres">
      <dgm:prSet presAssocID="{33B36750-B2BC-421E-8889-AEF8416BF39F}" presName="nodeText" presStyleLbl="alignAccFollowNode1" presStyleIdx="2" presStyleCnt="18">
        <dgm:presLayoutVars>
          <dgm:bulletEnabled val="1"/>
        </dgm:presLayoutVars>
      </dgm:prSet>
      <dgm:spPr/>
    </dgm:pt>
    <dgm:pt modelId="{CDE3C14F-BEB9-46CB-B2FB-EB490195BF43}" type="pres">
      <dgm:prSet presAssocID="{B99E3484-8A1C-4B80-AEB0-459F0152114A}" presName="sibTransComposite" presStyleCnt="0"/>
      <dgm:spPr/>
    </dgm:pt>
    <dgm:pt modelId="{479CD020-894A-49D9-B9ED-A6CDA2F2C2A1}" type="pres">
      <dgm:prSet presAssocID="{DE6D7EC6-3616-4A1E-8459-23B0AC77627B}" presName="compositeNode" presStyleCnt="0"/>
      <dgm:spPr/>
    </dgm:pt>
    <dgm:pt modelId="{100783B7-5321-46E4-B94F-844002FE740E}" type="pres">
      <dgm:prSet presAssocID="{DE6D7EC6-3616-4A1E-8459-23B0AC77627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48CF2AE-18A0-45EC-86C3-991EBD259AD3}" type="pres">
      <dgm:prSet presAssocID="{DE6D7EC6-3616-4A1E-8459-23B0AC77627B}" presName="parSh" presStyleCnt="0"/>
      <dgm:spPr/>
    </dgm:pt>
    <dgm:pt modelId="{0CDDF6F7-A867-422D-9A3C-2F1DC8288AAD}" type="pres">
      <dgm:prSet presAssocID="{DE6D7EC6-3616-4A1E-8459-23B0AC77627B}" presName="lineNode" presStyleLbl="alignAccFollowNode1" presStyleIdx="3" presStyleCnt="18"/>
      <dgm:spPr/>
    </dgm:pt>
    <dgm:pt modelId="{EAFF83B2-4065-4517-B76D-CE0006D2CFDE}" type="pres">
      <dgm:prSet presAssocID="{DE6D7EC6-3616-4A1E-8459-23B0AC77627B}" presName="lineArrowNode" presStyleLbl="alignAccFollowNode1" presStyleIdx="4" presStyleCnt="18"/>
      <dgm:spPr/>
    </dgm:pt>
    <dgm:pt modelId="{F2543C96-F4A6-4BF8-99E5-7F61125A6506}" type="pres">
      <dgm:prSet presAssocID="{A7A6AE6E-92D4-49D5-AAEA-D1A7CAB145E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E352EBE9-6858-4095-8072-C19FFEF3AC98}" type="pres">
      <dgm:prSet presAssocID="{A7A6AE6E-92D4-49D5-AAEA-D1A7CAB145EB}" presName="spacerBetweenCircleAndCallout" presStyleCnt="0">
        <dgm:presLayoutVars/>
      </dgm:prSet>
      <dgm:spPr/>
    </dgm:pt>
    <dgm:pt modelId="{7DAA857B-1D1C-4333-90AC-50B6AE2CAC20}" type="pres">
      <dgm:prSet presAssocID="{DE6D7EC6-3616-4A1E-8459-23B0AC77627B}" presName="nodeText" presStyleLbl="alignAccFollowNode1" presStyleIdx="5" presStyleCnt="18">
        <dgm:presLayoutVars>
          <dgm:bulletEnabled val="1"/>
        </dgm:presLayoutVars>
      </dgm:prSet>
      <dgm:spPr/>
    </dgm:pt>
    <dgm:pt modelId="{F07BB9B7-25A9-46F1-AC3C-D997961D04AE}" type="pres">
      <dgm:prSet presAssocID="{A7A6AE6E-92D4-49D5-AAEA-D1A7CAB145EB}" presName="sibTransComposite" presStyleCnt="0"/>
      <dgm:spPr/>
    </dgm:pt>
    <dgm:pt modelId="{7B873986-505A-4296-B9B4-5BF78118E075}" type="pres">
      <dgm:prSet presAssocID="{D4A1FA12-787E-4A92-BAD9-265E6B7F619C}" presName="compositeNode" presStyleCnt="0"/>
      <dgm:spPr/>
    </dgm:pt>
    <dgm:pt modelId="{7DD294C6-8BCD-4C86-9134-9CC8F5671193}" type="pres">
      <dgm:prSet presAssocID="{D4A1FA12-787E-4A92-BAD9-265E6B7F619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76693A0-E68E-42BD-9801-A22581CED8F0}" type="pres">
      <dgm:prSet presAssocID="{D4A1FA12-787E-4A92-BAD9-265E6B7F619C}" presName="parSh" presStyleCnt="0"/>
      <dgm:spPr/>
    </dgm:pt>
    <dgm:pt modelId="{5387C848-1CFF-4BA2-B339-CB7EAA5FC822}" type="pres">
      <dgm:prSet presAssocID="{D4A1FA12-787E-4A92-BAD9-265E6B7F619C}" presName="lineNode" presStyleLbl="alignAccFollowNode1" presStyleIdx="6" presStyleCnt="18"/>
      <dgm:spPr/>
    </dgm:pt>
    <dgm:pt modelId="{F64C2796-F614-492B-9A1C-6580C578C245}" type="pres">
      <dgm:prSet presAssocID="{D4A1FA12-787E-4A92-BAD9-265E6B7F619C}" presName="lineArrowNode" presStyleLbl="alignAccFollowNode1" presStyleIdx="7" presStyleCnt="18"/>
      <dgm:spPr/>
    </dgm:pt>
    <dgm:pt modelId="{E798CEC8-419D-4ED3-9EAB-8C00613A41CE}" type="pres">
      <dgm:prSet presAssocID="{6D76F771-D6B3-44AF-963D-1F6DE2BB69E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3B6D4AC-D888-40FC-AE66-72DC83D3DF1A}" type="pres">
      <dgm:prSet presAssocID="{6D76F771-D6B3-44AF-963D-1F6DE2BB69E3}" presName="spacerBetweenCircleAndCallout" presStyleCnt="0">
        <dgm:presLayoutVars/>
      </dgm:prSet>
      <dgm:spPr/>
    </dgm:pt>
    <dgm:pt modelId="{10B083FA-A669-4460-A618-61B5AE20E2ED}" type="pres">
      <dgm:prSet presAssocID="{D4A1FA12-787E-4A92-BAD9-265E6B7F619C}" presName="nodeText" presStyleLbl="alignAccFollowNode1" presStyleIdx="8" presStyleCnt="18">
        <dgm:presLayoutVars>
          <dgm:bulletEnabled val="1"/>
        </dgm:presLayoutVars>
      </dgm:prSet>
      <dgm:spPr/>
    </dgm:pt>
    <dgm:pt modelId="{2BB4BFDC-3159-4C4F-9BE7-9A877146B7E3}" type="pres">
      <dgm:prSet presAssocID="{6D76F771-D6B3-44AF-963D-1F6DE2BB69E3}" presName="sibTransComposite" presStyleCnt="0"/>
      <dgm:spPr/>
    </dgm:pt>
    <dgm:pt modelId="{64A7236E-6C99-4E52-BF75-E418BC88EB47}" type="pres">
      <dgm:prSet presAssocID="{35EFCE80-11AB-4E59-ABA8-EBBCEF8F8DE6}" presName="compositeNode" presStyleCnt="0"/>
      <dgm:spPr/>
    </dgm:pt>
    <dgm:pt modelId="{7D9A1B88-E806-4D09-B762-44F3741779F2}" type="pres">
      <dgm:prSet presAssocID="{35EFCE80-11AB-4E59-ABA8-EBBCEF8F8DE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9770687-6B51-4042-8C70-D303D8617DE0}" type="pres">
      <dgm:prSet presAssocID="{35EFCE80-11AB-4E59-ABA8-EBBCEF8F8DE6}" presName="parSh" presStyleCnt="0"/>
      <dgm:spPr/>
    </dgm:pt>
    <dgm:pt modelId="{D59AB8EF-9BBD-45E6-AA2E-E15C9C570193}" type="pres">
      <dgm:prSet presAssocID="{35EFCE80-11AB-4E59-ABA8-EBBCEF8F8DE6}" presName="lineNode" presStyleLbl="alignAccFollowNode1" presStyleIdx="9" presStyleCnt="18"/>
      <dgm:spPr/>
    </dgm:pt>
    <dgm:pt modelId="{00BE545C-9881-4777-A85B-8360373FA78A}" type="pres">
      <dgm:prSet presAssocID="{35EFCE80-11AB-4E59-ABA8-EBBCEF8F8DE6}" presName="lineArrowNode" presStyleLbl="alignAccFollowNode1" presStyleIdx="10" presStyleCnt="18"/>
      <dgm:spPr/>
    </dgm:pt>
    <dgm:pt modelId="{BFD744F6-5D22-4B36-B24B-BBCA6274CAA5}" type="pres">
      <dgm:prSet presAssocID="{2E989C81-BF38-4927-96BA-387C93513518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769A51A4-6F3B-4148-8785-A79A96958C94}" type="pres">
      <dgm:prSet presAssocID="{2E989C81-BF38-4927-96BA-387C93513518}" presName="spacerBetweenCircleAndCallout" presStyleCnt="0">
        <dgm:presLayoutVars/>
      </dgm:prSet>
      <dgm:spPr/>
    </dgm:pt>
    <dgm:pt modelId="{377188BD-1678-49DA-9D1B-04B79BEA0827}" type="pres">
      <dgm:prSet presAssocID="{35EFCE80-11AB-4E59-ABA8-EBBCEF8F8DE6}" presName="nodeText" presStyleLbl="alignAccFollowNode1" presStyleIdx="11" presStyleCnt="18">
        <dgm:presLayoutVars>
          <dgm:bulletEnabled val="1"/>
        </dgm:presLayoutVars>
      </dgm:prSet>
      <dgm:spPr/>
    </dgm:pt>
    <dgm:pt modelId="{ECF3CEB9-E0CE-42BA-8396-710F5B269E3B}" type="pres">
      <dgm:prSet presAssocID="{2E989C81-BF38-4927-96BA-387C93513518}" presName="sibTransComposite" presStyleCnt="0"/>
      <dgm:spPr/>
    </dgm:pt>
    <dgm:pt modelId="{BC3112BA-10A7-4380-A7D4-9DC378A84ED7}" type="pres">
      <dgm:prSet presAssocID="{3FC775E0-0046-416F-BFE6-8DC55B9A9DE8}" presName="compositeNode" presStyleCnt="0"/>
      <dgm:spPr/>
    </dgm:pt>
    <dgm:pt modelId="{A550458A-5D8F-4B23-BE95-43B5B7B7D7D8}" type="pres">
      <dgm:prSet presAssocID="{3FC775E0-0046-416F-BFE6-8DC55B9A9DE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CF73A6-09F2-4C5D-B886-6157B2BF90BB}" type="pres">
      <dgm:prSet presAssocID="{3FC775E0-0046-416F-BFE6-8DC55B9A9DE8}" presName="parSh" presStyleCnt="0"/>
      <dgm:spPr/>
    </dgm:pt>
    <dgm:pt modelId="{8D9699AC-3C76-4643-B4E8-E648C39FA92A}" type="pres">
      <dgm:prSet presAssocID="{3FC775E0-0046-416F-BFE6-8DC55B9A9DE8}" presName="lineNode" presStyleLbl="alignAccFollowNode1" presStyleIdx="12" presStyleCnt="18"/>
      <dgm:spPr/>
    </dgm:pt>
    <dgm:pt modelId="{83F24876-649F-4269-8AA5-CA8494637A55}" type="pres">
      <dgm:prSet presAssocID="{3FC775E0-0046-416F-BFE6-8DC55B9A9DE8}" presName="lineArrowNode" presStyleLbl="alignAccFollowNode1" presStyleIdx="13" presStyleCnt="18"/>
      <dgm:spPr/>
    </dgm:pt>
    <dgm:pt modelId="{FBD2E715-43E1-4ADA-AE81-B370CF7EBDD7}" type="pres">
      <dgm:prSet presAssocID="{F497F5CC-991A-4FD2-870F-120D8A0A263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A1EE46A-4B6B-403F-8AD2-CE2CD8228096}" type="pres">
      <dgm:prSet presAssocID="{F497F5CC-991A-4FD2-870F-120D8A0A2635}" presName="spacerBetweenCircleAndCallout" presStyleCnt="0">
        <dgm:presLayoutVars/>
      </dgm:prSet>
      <dgm:spPr/>
    </dgm:pt>
    <dgm:pt modelId="{4E407444-777C-482F-8EA8-2DAFC6129A22}" type="pres">
      <dgm:prSet presAssocID="{3FC775E0-0046-416F-BFE6-8DC55B9A9DE8}" presName="nodeText" presStyleLbl="alignAccFollowNode1" presStyleIdx="14" presStyleCnt="18">
        <dgm:presLayoutVars>
          <dgm:bulletEnabled val="1"/>
        </dgm:presLayoutVars>
      </dgm:prSet>
      <dgm:spPr/>
    </dgm:pt>
    <dgm:pt modelId="{6AD271FF-50F0-4C66-A502-B516BF7BF255}" type="pres">
      <dgm:prSet presAssocID="{F497F5CC-991A-4FD2-870F-120D8A0A2635}" presName="sibTransComposite" presStyleCnt="0"/>
      <dgm:spPr/>
    </dgm:pt>
    <dgm:pt modelId="{EB8956A4-73F7-46F4-874E-4565FBC8EC61}" type="pres">
      <dgm:prSet presAssocID="{00869E52-4662-44C8-BB54-E48464B0B19B}" presName="compositeNode" presStyleCnt="0"/>
      <dgm:spPr/>
    </dgm:pt>
    <dgm:pt modelId="{D483F9F9-C810-4074-9387-9CB31268F296}" type="pres">
      <dgm:prSet presAssocID="{00869E52-4662-44C8-BB54-E48464B0B1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D84E02-7D41-4E3B-9C9B-A336655B8D8F}" type="pres">
      <dgm:prSet presAssocID="{00869E52-4662-44C8-BB54-E48464B0B19B}" presName="parSh" presStyleCnt="0"/>
      <dgm:spPr/>
    </dgm:pt>
    <dgm:pt modelId="{AD4F6880-4E13-4C29-8DD9-999EAADB2514}" type="pres">
      <dgm:prSet presAssocID="{00869E52-4662-44C8-BB54-E48464B0B19B}" presName="lineNode" presStyleLbl="alignAccFollowNode1" presStyleIdx="15" presStyleCnt="18"/>
      <dgm:spPr/>
    </dgm:pt>
    <dgm:pt modelId="{1A161160-4C21-48BB-8457-344A66879E62}" type="pres">
      <dgm:prSet presAssocID="{00869E52-4662-44C8-BB54-E48464B0B19B}" presName="lineArrowNode" presStyleLbl="alignAccFollowNode1" presStyleIdx="16" presStyleCnt="18"/>
      <dgm:spPr/>
    </dgm:pt>
    <dgm:pt modelId="{F20A7A41-2599-4DED-B4C0-C72D3E1C864D}" type="pres">
      <dgm:prSet presAssocID="{2ED7CCC5-DDB4-4E75-973A-71B9B2C19E9C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0C747E3-27A4-495C-A3F5-31734E609E11}" type="pres">
      <dgm:prSet presAssocID="{2ED7CCC5-DDB4-4E75-973A-71B9B2C19E9C}" presName="spacerBetweenCircleAndCallout" presStyleCnt="0">
        <dgm:presLayoutVars/>
      </dgm:prSet>
      <dgm:spPr/>
    </dgm:pt>
    <dgm:pt modelId="{E188520E-685D-4264-B4B8-CD1853D75137}" type="pres">
      <dgm:prSet presAssocID="{00869E52-4662-44C8-BB54-E48464B0B19B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02E6A302-276C-4469-8CAE-1EAC47AE432F}" type="presOf" srcId="{B99E3484-8A1C-4B80-AEB0-459F0152114A}" destId="{05613B9D-5B58-401E-8374-2886AD68A7BE}" srcOrd="0" destOrd="0" presId="urn:microsoft.com/office/officeart/2016/7/layout/LinearArrowProcessNumbered"/>
    <dgm:cxn modelId="{2F8EAB02-C729-4388-A412-9EB28BC04741}" type="presOf" srcId="{F497F5CC-991A-4FD2-870F-120D8A0A2635}" destId="{FBD2E715-43E1-4ADA-AE81-B370CF7EBDD7}" srcOrd="0" destOrd="0" presId="urn:microsoft.com/office/officeart/2016/7/layout/LinearArrowProcessNumbered"/>
    <dgm:cxn modelId="{B20B2D19-1FCB-433C-951F-3D33A5E61832}" type="presOf" srcId="{2E989C81-BF38-4927-96BA-387C93513518}" destId="{BFD744F6-5D22-4B36-B24B-BBCA6274CAA5}" srcOrd="0" destOrd="0" presId="urn:microsoft.com/office/officeart/2016/7/layout/LinearArrowProcessNumbered"/>
    <dgm:cxn modelId="{5B61CB35-F33B-4000-A094-C4C8F0C163D1}" srcId="{E1C3DBFB-C3A1-4D49-B3C2-852C6C148263}" destId="{DE6D7EC6-3616-4A1E-8459-23B0AC77627B}" srcOrd="1" destOrd="0" parTransId="{00E59B00-5883-40FB-9D14-526A1FB0CB03}" sibTransId="{A7A6AE6E-92D4-49D5-AAEA-D1A7CAB145EB}"/>
    <dgm:cxn modelId="{6796B538-2FF1-4520-9919-C7C47B8A0E74}" type="presOf" srcId="{33B36750-B2BC-421E-8889-AEF8416BF39F}" destId="{053A60F8-B3AD-4CD2-BBCB-138D0F51A8CF}" srcOrd="0" destOrd="0" presId="urn:microsoft.com/office/officeart/2016/7/layout/LinearArrowProcessNumbered"/>
    <dgm:cxn modelId="{7F962860-D2AF-45F9-8802-4FCFA969ECD2}" srcId="{E1C3DBFB-C3A1-4D49-B3C2-852C6C148263}" destId="{33B36750-B2BC-421E-8889-AEF8416BF39F}" srcOrd="0" destOrd="0" parTransId="{8840C299-8FAC-4365-8AA1-67C9B146645E}" sibTransId="{B99E3484-8A1C-4B80-AEB0-459F0152114A}"/>
    <dgm:cxn modelId="{57758E63-F06A-4AFB-A4FD-331F28E02FB1}" type="presOf" srcId="{E1C3DBFB-C3A1-4D49-B3C2-852C6C148263}" destId="{D5CBBDDD-8C19-4308-9226-E02EA5B15831}" srcOrd="0" destOrd="0" presId="urn:microsoft.com/office/officeart/2016/7/layout/LinearArrowProcessNumbered"/>
    <dgm:cxn modelId="{10CD8B71-883E-44CC-AD81-82A477F49886}" srcId="{E1C3DBFB-C3A1-4D49-B3C2-852C6C148263}" destId="{D4A1FA12-787E-4A92-BAD9-265E6B7F619C}" srcOrd="2" destOrd="0" parTransId="{B02230CF-2636-4E37-8AC1-96D9C753E4AB}" sibTransId="{6D76F771-D6B3-44AF-963D-1F6DE2BB69E3}"/>
    <dgm:cxn modelId="{C8058359-A95F-433B-847D-2C6A3DC91ADF}" type="presOf" srcId="{2ED7CCC5-DDB4-4E75-973A-71B9B2C19E9C}" destId="{F20A7A41-2599-4DED-B4C0-C72D3E1C864D}" srcOrd="0" destOrd="0" presId="urn:microsoft.com/office/officeart/2016/7/layout/LinearArrowProcessNumbered"/>
    <dgm:cxn modelId="{C4FA5F80-543D-48D2-BE32-3455962C078D}" srcId="{E1C3DBFB-C3A1-4D49-B3C2-852C6C148263}" destId="{00869E52-4662-44C8-BB54-E48464B0B19B}" srcOrd="5" destOrd="0" parTransId="{057840D9-141E-4D59-9F8F-432260F2A9EA}" sibTransId="{2ED7CCC5-DDB4-4E75-973A-71B9B2C19E9C}"/>
    <dgm:cxn modelId="{959FA1A2-0341-4218-AD8D-EED112F3E602}" srcId="{E1C3DBFB-C3A1-4D49-B3C2-852C6C148263}" destId="{3FC775E0-0046-416F-BFE6-8DC55B9A9DE8}" srcOrd="4" destOrd="0" parTransId="{2B5612B7-7CC7-4815-85F8-FC3E59C44487}" sibTransId="{F497F5CC-991A-4FD2-870F-120D8A0A2635}"/>
    <dgm:cxn modelId="{C196E2A7-C559-4730-936A-9C91D158C317}" type="presOf" srcId="{6D76F771-D6B3-44AF-963D-1F6DE2BB69E3}" destId="{E798CEC8-419D-4ED3-9EAB-8C00613A41CE}" srcOrd="0" destOrd="0" presId="urn:microsoft.com/office/officeart/2016/7/layout/LinearArrowProcessNumbered"/>
    <dgm:cxn modelId="{CC3162B4-BA21-404B-884E-5C5DD5C81A2E}" type="presOf" srcId="{A7A6AE6E-92D4-49D5-AAEA-D1A7CAB145EB}" destId="{F2543C96-F4A6-4BF8-99E5-7F61125A6506}" srcOrd="0" destOrd="0" presId="urn:microsoft.com/office/officeart/2016/7/layout/LinearArrowProcessNumbered"/>
    <dgm:cxn modelId="{F31515B7-AA09-4D84-8248-1176BDFE0D4F}" srcId="{E1C3DBFB-C3A1-4D49-B3C2-852C6C148263}" destId="{35EFCE80-11AB-4E59-ABA8-EBBCEF8F8DE6}" srcOrd="3" destOrd="0" parTransId="{3410550E-0CEF-4740-8CE2-DAFA99AABB49}" sibTransId="{2E989C81-BF38-4927-96BA-387C93513518}"/>
    <dgm:cxn modelId="{FA0744B7-09AD-4293-B96D-BD611E1C28F0}" type="presOf" srcId="{35EFCE80-11AB-4E59-ABA8-EBBCEF8F8DE6}" destId="{377188BD-1678-49DA-9D1B-04B79BEA0827}" srcOrd="0" destOrd="0" presId="urn:microsoft.com/office/officeart/2016/7/layout/LinearArrowProcessNumbered"/>
    <dgm:cxn modelId="{24A69EBF-CA42-4152-B9F0-78D48BBA7D87}" type="presOf" srcId="{00869E52-4662-44C8-BB54-E48464B0B19B}" destId="{E188520E-685D-4264-B4B8-CD1853D75137}" srcOrd="0" destOrd="0" presId="urn:microsoft.com/office/officeart/2016/7/layout/LinearArrowProcessNumbered"/>
    <dgm:cxn modelId="{BCE1F6C0-0894-4B3B-A092-7244A43ACF73}" type="presOf" srcId="{D4A1FA12-787E-4A92-BAD9-265E6B7F619C}" destId="{10B083FA-A669-4460-A618-61B5AE20E2ED}" srcOrd="0" destOrd="0" presId="urn:microsoft.com/office/officeart/2016/7/layout/LinearArrowProcessNumbered"/>
    <dgm:cxn modelId="{7AF179DE-B5F4-4ABE-8BDE-046AA498C0F8}" type="presOf" srcId="{DE6D7EC6-3616-4A1E-8459-23B0AC77627B}" destId="{7DAA857B-1D1C-4333-90AC-50B6AE2CAC20}" srcOrd="0" destOrd="0" presId="urn:microsoft.com/office/officeart/2016/7/layout/LinearArrowProcessNumbered"/>
    <dgm:cxn modelId="{AF8EB1FE-6677-4F06-8CD7-6431CACA8BC3}" type="presOf" srcId="{3FC775E0-0046-416F-BFE6-8DC55B9A9DE8}" destId="{4E407444-777C-482F-8EA8-2DAFC6129A22}" srcOrd="0" destOrd="0" presId="urn:microsoft.com/office/officeart/2016/7/layout/LinearArrowProcessNumbered"/>
    <dgm:cxn modelId="{13D575B4-DFAC-4603-B050-235E5E15A458}" type="presParOf" srcId="{D5CBBDDD-8C19-4308-9226-E02EA5B15831}" destId="{A2A75EBB-F23B-4002-B860-696EB6BD59E2}" srcOrd="0" destOrd="0" presId="urn:microsoft.com/office/officeart/2016/7/layout/LinearArrowProcessNumbered"/>
    <dgm:cxn modelId="{6713601E-5CB2-4DC1-9E1B-0EA4D4326C36}" type="presParOf" srcId="{A2A75EBB-F23B-4002-B860-696EB6BD59E2}" destId="{54BF410E-CCFD-4524-B5EC-31E0D2301703}" srcOrd="0" destOrd="0" presId="urn:microsoft.com/office/officeart/2016/7/layout/LinearArrowProcessNumbered"/>
    <dgm:cxn modelId="{7ECFF396-FEE4-4E8E-B1DE-12F79DD25636}" type="presParOf" srcId="{A2A75EBB-F23B-4002-B860-696EB6BD59E2}" destId="{EB86B3EE-6ED7-45DD-A04A-C6DD3B7556C7}" srcOrd="1" destOrd="0" presId="urn:microsoft.com/office/officeart/2016/7/layout/LinearArrowProcessNumbered"/>
    <dgm:cxn modelId="{0C953440-22D8-43B6-9FCE-8955F232F4AC}" type="presParOf" srcId="{EB86B3EE-6ED7-45DD-A04A-C6DD3B7556C7}" destId="{0D29BF9F-1C8A-47DE-BFEA-2ACDFF1A2D45}" srcOrd="0" destOrd="0" presId="urn:microsoft.com/office/officeart/2016/7/layout/LinearArrowProcessNumbered"/>
    <dgm:cxn modelId="{3C4B6093-3FC9-47C7-9BEF-D249EE3CDB3F}" type="presParOf" srcId="{EB86B3EE-6ED7-45DD-A04A-C6DD3B7556C7}" destId="{460DF543-AC06-488D-9FDD-EC6DBB615F35}" srcOrd="1" destOrd="0" presId="urn:microsoft.com/office/officeart/2016/7/layout/LinearArrowProcessNumbered"/>
    <dgm:cxn modelId="{62BFCB85-120E-4176-AC9E-BA67C0120D8C}" type="presParOf" srcId="{EB86B3EE-6ED7-45DD-A04A-C6DD3B7556C7}" destId="{05613B9D-5B58-401E-8374-2886AD68A7BE}" srcOrd="2" destOrd="0" presId="urn:microsoft.com/office/officeart/2016/7/layout/LinearArrowProcessNumbered"/>
    <dgm:cxn modelId="{1E4FBC19-D567-46F4-88A8-C45129E352DD}" type="presParOf" srcId="{EB86B3EE-6ED7-45DD-A04A-C6DD3B7556C7}" destId="{45CA2D2E-8039-4EE9-ABAC-2BE571265601}" srcOrd="3" destOrd="0" presId="urn:microsoft.com/office/officeart/2016/7/layout/LinearArrowProcessNumbered"/>
    <dgm:cxn modelId="{7FBA5F97-BBC8-4489-B2CC-058454AD27FD}" type="presParOf" srcId="{A2A75EBB-F23B-4002-B860-696EB6BD59E2}" destId="{053A60F8-B3AD-4CD2-BBCB-138D0F51A8CF}" srcOrd="2" destOrd="0" presId="urn:microsoft.com/office/officeart/2016/7/layout/LinearArrowProcessNumbered"/>
    <dgm:cxn modelId="{CC16F0BD-8D6F-4F3A-923D-7E9A0F3EC5E8}" type="presParOf" srcId="{D5CBBDDD-8C19-4308-9226-E02EA5B15831}" destId="{CDE3C14F-BEB9-46CB-B2FB-EB490195BF43}" srcOrd="1" destOrd="0" presId="urn:microsoft.com/office/officeart/2016/7/layout/LinearArrowProcessNumbered"/>
    <dgm:cxn modelId="{9CB0964D-52DE-4E2A-B0B2-7CB613376AC0}" type="presParOf" srcId="{D5CBBDDD-8C19-4308-9226-E02EA5B15831}" destId="{479CD020-894A-49D9-B9ED-A6CDA2F2C2A1}" srcOrd="2" destOrd="0" presId="urn:microsoft.com/office/officeart/2016/7/layout/LinearArrowProcessNumbered"/>
    <dgm:cxn modelId="{A678CD65-07C8-40D3-9B9C-7FAF501A72F5}" type="presParOf" srcId="{479CD020-894A-49D9-B9ED-A6CDA2F2C2A1}" destId="{100783B7-5321-46E4-B94F-844002FE740E}" srcOrd="0" destOrd="0" presId="urn:microsoft.com/office/officeart/2016/7/layout/LinearArrowProcessNumbered"/>
    <dgm:cxn modelId="{0CFFA098-0C3C-4976-B436-D420D6AD7321}" type="presParOf" srcId="{479CD020-894A-49D9-B9ED-A6CDA2F2C2A1}" destId="{548CF2AE-18A0-45EC-86C3-991EBD259AD3}" srcOrd="1" destOrd="0" presId="urn:microsoft.com/office/officeart/2016/7/layout/LinearArrowProcessNumbered"/>
    <dgm:cxn modelId="{6ACC801F-2C12-4B78-A85B-F18565B5FD4D}" type="presParOf" srcId="{548CF2AE-18A0-45EC-86C3-991EBD259AD3}" destId="{0CDDF6F7-A867-422D-9A3C-2F1DC8288AAD}" srcOrd="0" destOrd="0" presId="urn:microsoft.com/office/officeart/2016/7/layout/LinearArrowProcessNumbered"/>
    <dgm:cxn modelId="{B1E6924C-9DFE-4E78-ADEA-A03853F0BA3D}" type="presParOf" srcId="{548CF2AE-18A0-45EC-86C3-991EBD259AD3}" destId="{EAFF83B2-4065-4517-B76D-CE0006D2CFDE}" srcOrd="1" destOrd="0" presId="urn:microsoft.com/office/officeart/2016/7/layout/LinearArrowProcessNumbered"/>
    <dgm:cxn modelId="{1483FE08-8923-4964-8B57-8B175B151361}" type="presParOf" srcId="{548CF2AE-18A0-45EC-86C3-991EBD259AD3}" destId="{F2543C96-F4A6-4BF8-99E5-7F61125A6506}" srcOrd="2" destOrd="0" presId="urn:microsoft.com/office/officeart/2016/7/layout/LinearArrowProcessNumbered"/>
    <dgm:cxn modelId="{D5924E45-FD95-4DB3-843A-2D2912C2E0A8}" type="presParOf" srcId="{548CF2AE-18A0-45EC-86C3-991EBD259AD3}" destId="{E352EBE9-6858-4095-8072-C19FFEF3AC98}" srcOrd="3" destOrd="0" presId="urn:microsoft.com/office/officeart/2016/7/layout/LinearArrowProcessNumbered"/>
    <dgm:cxn modelId="{32919DC0-45C6-45B7-B8CE-C953CE218B41}" type="presParOf" srcId="{479CD020-894A-49D9-B9ED-A6CDA2F2C2A1}" destId="{7DAA857B-1D1C-4333-90AC-50B6AE2CAC20}" srcOrd="2" destOrd="0" presId="urn:microsoft.com/office/officeart/2016/7/layout/LinearArrowProcessNumbered"/>
    <dgm:cxn modelId="{0D75CBC5-D341-4B91-BC3D-010C5F394317}" type="presParOf" srcId="{D5CBBDDD-8C19-4308-9226-E02EA5B15831}" destId="{F07BB9B7-25A9-46F1-AC3C-D997961D04AE}" srcOrd="3" destOrd="0" presId="urn:microsoft.com/office/officeart/2016/7/layout/LinearArrowProcessNumbered"/>
    <dgm:cxn modelId="{1E7267CA-7175-4B78-B70C-57D55C04EB17}" type="presParOf" srcId="{D5CBBDDD-8C19-4308-9226-E02EA5B15831}" destId="{7B873986-505A-4296-B9B4-5BF78118E075}" srcOrd="4" destOrd="0" presId="urn:microsoft.com/office/officeart/2016/7/layout/LinearArrowProcessNumbered"/>
    <dgm:cxn modelId="{F586092E-1986-4414-815B-8D740718C1DF}" type="presParOf" srcId="{7B873986-505A-4296-B9B4-5BF78118E075}" destId="{7DD294C6-8BCD-4C86-9134-9CC8F5671193}" srcOrd="0" destOrd="0" presId="urn:microsoft.com/office/officeart/2016/7/layout/LinearArrowProcessNumbered"/>
    <dgm:cxn modelId="{63B13D30-9A58-460B-B976-14FA98706B0D}" type="presParOf" srcId="{7B873986-505A-4296-B9B4-5BF78118E075}" destId="{D76693A0-E68E-42BD-9801-A22581CED8F0}" srcOrd="1" destOrd="0" presId="urn:microsoft.com/office/officeart/2016/7/layout/LinearArrowProcessNumbered"/>
    <dgm:cxn modelId="{D7D02CC7-3420-452C-AEF8-DACD40C6D09D}" type="presParOf" srcId="{D76693A0-E68E-42BD-9801-A22581CED8F0}" destId="{5387C848-1CFF-4BA2-B339-CB7EAA5FC822}" srcOrd="0" destOrd="0" presId="urn:microsoft.com/office/officeart/2016/7/layout/LinearArrowProcessNumbered"/>
    <dgm:cxn modelId="{D4D21AF3-E72A-457E-B2A5-9701EFD3EE81}" type="presParOf" srcId="{D76693A0-E68E-42BD-9801-A22581CED8F0}" destId="{F64C2796-F614-492B-9A1C-6580C578C245}" srcOrd="1" destOrd="0" presId="urn:microsoft.com/office/officeart/2016/7/layout/LinearArrowProcessNumbered"/>
    <dgm:cxn modelId="{ECFC9B4D-E1D5-4097-A252-8B9E7C36A5D8}" type="presParOf" srcId="{D76693A0-E68E-42BD-9801-A22581CED8F0}" destId="{E798CEC8-419D-4ED3-9EAB-8C00613A41CE}" srcOrd="2" destOrd="0" presId="urn:microsoft.com/office/officeart/2016/7/layout/LinearArrowProcessNumbered"/>
    <dgm:cxn modelId="{CCA70852-055B-43E5-AC6E-D2F851A617D7}" type="presParOf" srcId="{D76693A0-E68E-42BD-9801-A22581CED8F0}" destId="{73B6D4AC-D888-40FC-AE66-72DC83D3DF1A}" srcOrd="3" destOrd="0" presId="urn:microsoft.com/office/officeart/2016/7/layout/LinearArrowProcessNumbered"/>
    <dgm:cxn modelId="{F0628F3F-CA46-463A-BF8A-A533AE59347F}" type="presParOf" srcId="{7B873986-505A-4296-B9B4-5BF78118E075}" destId="{10B083FA-A669-4460-A618-61B5AE20E2ED}" srcOrd="2" destOrd="0" presId="urn:microsoft.com/office/officeart/2016/7/layout/LinearArrowProcessNumbered"/>
    <dgm:cxn modelId="{9535311E-812E-499A-BB90-DFE882BF6B92}" type="presParOf" srcId="{D5CBBDDD-8C19-4308-9226-E02EA5B15831}" destId="{2BB4BFDC-3159-4C4F-9BE7-9A877146B7E3}" srcOrd="5" destOrd="0" presId="urn:microsoft.com/office/officeart/2016/7/layout/LinearArrowProcessNumbered"/>
    <dgm:cxn modelId="{77416F47-2655-4E66-8653-9E5BFC4D3EF5}" type="presParOf" srcId="{D5CBBDDD-8C19-4308-9226-E02EA5B15831}" destId="{64A7236E-6C99-4E52-BF75-E418BC88EB47}" srcOrd="6" destOrd="0" presId="urn:microsoft.com/office/officeart/2016/7/layout/LinearArrowProcessNumbered"/>
    <dgm:cxn modelId="{CFD99130-DC8C-4463-B3B5-598365A08A92}" type="presParOf" srcId="{64A7236E-6C99-4E52-BF75-E418BC88EB47}" destId="{7D9A1B88-E806-4D09-B762-44F3741779F2}" srcOrd="0" destOrd="0" presId="urn:microsoft.com/office/officeart/2016/7/layout/LinearArrowProcessNumbered"/>
    <dgm:cxn modelId="{BF4B2967-1625-4863-9F95-31850F0EDA9F}" type="presParOf" srcId="{64A7236E-6C99-4E52-BF75-E418BC88EB47}" destId="{39770687-6B51-4042-8C70-D303D8617DE0}" srcOrd="1" destOrd="0" presId="urn:microsoft.com/office/officeart/2016/7/layout/LinearArrowProcessNumbered"/>
    <dgm:cxn modelId="{E6746B63-3979-49AA-8751-469EBEAF5DEF}" type="presParOf" srcId="{39770687-6B51-4042-8C70-D303D8617DE0}" destId="{D59AB8EF-9BBD-45E6-AA2E-E15C9C570193}" srcOrd="0" destOrd="0" presId="urn:microsoft.com/office/officeart/2016/7/layout/LinearArrowProcessNumbered"/>
    <dgm:cxn modelId="{E40B749D-A5D1-49F4-9709-BA9B9F953AC9}" type="presParOf" srcId="{39770687-6B51-4042-8C70-D303D8617DE0}" destId="{00BE545C-9881-4777-A85B-8360373FA78A}" srcOrd="1" destOrd="0" presId="urn:microsoft.com/office/officeart/2016/7/layout/LinearArrowProcessNumbered"/>
    <dgm:cxn modelId="{E658B814-3BE2-418E-92D8-D890ADD76347}" type="presParOf" srcId="{39770687-6B51-4042-8C70-D303D8617DE0}" destId="{BFD744F6-5D22-4B36-B24B-BBCA6274CAA5}" srcOrd="2" destOrd="0" presId="urn:microsoft.com/office/officeart/2016/7/layout/LinearArrowProcessNumbered"/>
    <dgm:cxn modelId="{CE00FA53-F70E-4C34-A3D5-A20FFE9FA24D}" type="presParOf" srcId="{39770687-6B51-4042-8C70-D303D8617DE0}" destId="{769A51A4-6F3B-4148-8785-A79A96958C94}" srcOrd="3" destOrd="0" presId="urn:microsoft.com/office/officeart/2016/7/layout/LinearArrowProcessNumbered"/>
    <dgm:cxn modelId="{E2D009B5-84FE-4A2E-AF25-2CFF929484C4}" type="presParOf" srcId="{64A7236E-6C99-4E52-BF75-E418BC88EB47}" destId="{377188BD-1678-49DA-9D1B-04B79BEA0827}" srcOrd="2" destOrd="0" presId="urn:microsoft.com/office/officeart/2016/7/layout/LinearArrowProcessNumbered"/>
    <dgm:cxn modelId="{A0FC1726-B993-47BB-8DB4-C5917C202CB7}" type="presParOf" srcId="{D5CBBDDD-8C19-4308-9226-E02EA5B15831}" destId="{ECF3CEB9-E0CE-42BA-8396-710F5B269E3B}" srcOrd="7" destOrd="0" presId="urn:microsoft.com/office/officeart/2016/7/layout/LinearArrowProcessNumbered"/>
    <dgm:cxn modelId="{61319FC6-EA4D-4FC7-9576-A90B106C5438}" type="presParOf" srcId="{D5CBBDDD-8C19-4308-9226-E02EA5B15831}" destId="{BC3112BA-10A7-4380-A7D4-9DC378A84ED7}" srcOrd="8" destOrd="0" presId="urn:microsoft.com/office/officeart/2016/7/layout/LinearArrowProcessNumbered"/>
    <dgm:cxn modelId="{91175799-FAE8-4A5D-A3A5-241BCF53D7A2}" type="presParOf" srcId="{BC3112BA-10A7-4380-A7D4-9DC378A84ED7}" destId="{A550458A-5D8F-4B23-BE95-43B5B7B7D7D8}" srcOrd="0" destOrd="0" presId="urn:microsoft.com/office/officeart/2016/7/layout/LinearArrowProcessNumbered"/>
    <dgm:cxn modelId="{6DC47FAF-E6CE-47B6-A60E-21F4AB83D13D}" type="presParOf" srcId="{BC3112BA-10A7-4380-A7D4-9DC378A84ED7}" destId="{70CF73A6-09F2-4C5D-B886-6157B2BF90BB}" srcOrd="1" destOrd="0" presId="urn:microsoft.com/office/officeart/2016/7/layout/LinearArrowProcessNumbered"/>
    <dgm:cxn modelId="{FB01F60F-5D03-407F-B427-31B3F01E5575}" type="presParOf" srcId="{70CF73A6-09F2-4C5D-B886-6157B2BF90BB}" destId="{8D9699AC-3C76-4643-B4E8-E648C39FA92A}" srcOrd="0" destOrd="0" presId="urn:microsoft.com/office/officeart/2016/7/layout/LinearArrowProcessNumbered"/>
    <dgm:cxn modelId="{75767DCF-1900-4AC3-A9A2-E41EC49E5665}" type="presParOf" srcId="{70CF73A6-09F2-4C5D-B886-6157B2BF90BB}" destId="{83F24876-649F-4269-8AA5-CA8494637A55}" srcOrd="1" destOrd="0" presId="urn:microsoft.com/office/officeart/2016/7/layout/LinearArrowProcessNumbered"/>
    <dgm:cxn modelId="{13137BCF-8A2D-4975-BFB1-D09BB5A026D2}" type="presParOf" srcId="{70CF73A6-09F2-4C5D-B886-6157B2BF90BB}" destId="{FBD2E715-43E1-4ADA-AE81-B370CF7EBDD7}" srcOrd="2" destOrd="0" presId="urn:microsoft.com/office/officeart/2016/7/layout/LinearArrowProcessNumbered"/>
    <dgm:cxn modelId="{9F73F9EC-9F77-44B8-BAC8-A28B4734F2F8}" type="presParOf" srcId="{70CF73A6-09F2-4C5D-B886-6157B2BF90BB}" destId="{DA1EE46A-4B6B-403F-8AD2-CE2CD8228096}" srcOrd="3" destOrd="0" presId="urn:microsoft.com/office/officeart/2016/7/layout/LinearArrowProcessNumbered"/>
    <dgm:cxn modelId="{9ECC025E-B5E9-4468-AF73-E6C70F4552C5}" type="presParOf" srcId="{BC3112BA-10A7-4380-A7D4-9DC378A84ED7}" destId="{4E407444-777C-482F-8EA8-2DAFC6129A22}" srcOrd="2" destOrd="0" presId="urn:microsoft.com/office/officeart/2016/7/layout/LinearArrowProcessNumbered"/>
    <dgm:cxn modelId="{690F97FC-DA1E-4417-A81D-58D2EEAC590A}" type="presParOf" srcId="{D5CBBDDD-8C19-4308-9226-E02EA5B15831}" destId="{6AD271FF-50F0-4C66-A502-B516BF7BF255}" srcOrd="9" destOrd="0" presId="urn:microsoft.com/office/officeart/2016/7/layout/LinearArrowProcessNumbered"/>
    <dgm:cxn modelId="{78F437F4-25B3-41A7-A49A-A50F52A1B5DE}" type="presParOf" srcId="{D5CBBDDD-8C19-4308-9226-E02EA5B15831}" destId="{EB8956A4-73F7-46F4-874E-4565FBC8EC61}" srcOrd="10" destOrd="0" presId="urn:microsoft.com/office/officeart/2016/7/layout/LinearArrowProcessNumbered"/>
    <dgm:cxn modelId="{88AE1D1F-5B0F-4586-9266-82724614F95F}" type="presParOf" srcId="{EB8956A4-73F7-46F4-874E-4565FBC8EC61}" destId="{D483F9F9-C810-4074-9387-9CB31268F296}" srcOrd="0" destOrd="0" presId="urn:microsoft.com/office/officeart/2016/7/layout/LinearArrowProcessNumbered"/>
    <dgm:cxn modelId="{1F1B080B-91FB-4EAF-B9B1-6D86E912B044}" type="presParOf" srcId="{EB8956A4-73F7-46F4-874E-4565FBC8EC61}" destId="{60D84E02-7D41-4E3B-9C9B-A336655B8D8F}" srcOrd="1" destOrd="0" presId="urn:microsoft.com/office/officeart/2016/7/layout/LinearArrowProcessNumbered"/>
    <dgm:cxn modelId="{400540AE-DED4-4FC2-8A48-E37C6D168A12}" type="presParOf" srcId="{60D84E02-7D41-4E3B-9C9B-A336655B8D8F}" destId="{AD4F6880-4E13-4C29-8DD9-999EAADB2514}" srcOrd="0" destOrd="0" presId="urn:microsoft.com/office/officeart/2016/7/layout/LinearArrowProcessNumbered"/>
    <dgm:cxn modelId="{29DCC4B8-2E70-45AD-8781-176683A1E4D3}" type="presParOf" srcId="{60D84E02-7D41-4E3B-9C9B-A336655B8D8F}" destId="{1A161160-4C21-48BB-8457-344A66879E62}" srcOrd="1" destOrd="0" presId="urn:microsoft.com/office/officeart/2016/7/layout/LinearArrowProcessNumbered"/>
    <dgm:cxn modelId="{4677BA75-33C6-46E0-9602-93E49AC7F724}" type="presParOf" srcId="{60D84E02-7D41-4E3B-9C9B-A336655B8D8F}" destId="{F20A7A41-2599-4DED-B4C0-C72D3E1C864D}" srcOrd="2" destOrd="0" presId="urn:microsoft.com/office/officeart/2016/7/layout/LinearArrowProcessNumbered"/>
    <dgm:cxn modelId="{28880FC2-EA78-4EF6-9D70-3F070A0323B9}" type="presParOf" srcId="{60D84E02-7D41-4E3B-9C9B-A336655B8D8F}" destId="{50C747E3-27A4-495C-A3F5-31734E609E11}" srcOrd="3" destOrd="0" presId="urn:microsoft.com/office/officeart/2016/7/layout/LinearArrowProcessNumbered"/>
    <dgm:cxn modelId="{109D068D-4E25-4386-996C-13F7B71C217A}" type="presParOf" srcId="{EB8956A4-73F7-46F4-874E-4565FBC8EC61}" destId="{E188520E-685D-4264-B4B8-CD1853D7513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9BF9F-1C8A-47DE-BFEA-2ACDFF1A2D45}">
      <dsp:nvSpPr>
        <dsp:cNvPr id="0" name=""/>
        <dsp:cNvSpPr/>
      </dsp:nvSpPr>
      <dsp:spPr>
        <a:xfrm>
          <a:off x="923325" y="560894"/>
          <a:ext cx="73009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DF543-AC06-488D-9FDD-EC6DBB615F35}">
      <dsp:nvSpPr>
        <dsp:cNvPr id="0" name=""/>
        <dsp:cNvSpPr/>
      </dsp:nvSpPr>
      <dsp:spPr>
        <a:xfrm>
          <a:off x="1697222" y="499542"/>
          <a:ext cx="83960" cy="15785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13B9D-5B58-401E-8374-2886AD68A7BE}">
      <dsp:nvSpPr>
        <dsp:cNvPr id="0" name=""/>
        <dsp:cNvSpPr/>
      </dsp:nvSpPr>
      <dsp:spPr>
        <a:xfrm>
          <a:off x="476380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80557" y="309423"/>
        <a:ext cx="503012" cy="503012"/>
      </dsp:txXfrm>
    </dsp:sp>
    <dsp:sp modelId="{053A60F8-B3AD-4CD2-BBCB-138D0F51A8CF}">
      <dsp:nvSpPr>
        <dsp:cNvPr id="0" name=""/>
        <dsp:cNvSpPr/>
      </dsp:nvSpPr>
      <dsp:spPr>
        <a:xfrm>
          <a:off x="10710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 may not the most important value that is to be considered. </a:t>
          </a:r>
        </a:p>
      </dsp:txBody>
      <dsp:txXfrm>
        <a:off x="10710" y="1410754"/>
        <a:ext cx="1642706" cy="1637059"/>
      </dsp:txXfrm>
    </dsp:sp>
    <dsp:sp modelId="{0CDDF6F7-A867-422D-9A3C-2F1DC8288AAD}">
      <dsp:nvSpPr>
        <dsp:cNvPr id="0" name=""/>
        <dsp:cNvSpPr/>
      </dsp:nvSpPr>
      <dsp:spPr>
        <a:xfrm>
          <a:off x="1835940" y="560894"/>
          <a:ext cx="16427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83B2-4065-4517-B76D-CE0006D2CFDE}">
      <dsp:nvSpPr>
        <dsp:cNvPr id="0" name=""/>
        <dsp:cNvSpPr/>
      </dsp:nvSpPr>
      <dsp:spPr>
        <a:xfrm>
          <a:off x="3522452" y="499542"/>
          <a:ext cx="83960" cy="15785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43C96-F4A6-4BF8-99E5-7F61125A6506}">
      <dsp:nvSpPr>
        <dsp:cNvPr id="0" name=""/>
        <dsp:cNvSpPr/>
      </dsp:nvSpPr>
      <dsp:spPr>
        <a:xfrm>
          <a:off x="2301610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05787" y="309423"/>
        <a:ext cx="503012" cy="503012"/>
      </dsp:txXfrm>
    </dsp:sp>
    <dsp:sp modelId="{7DAA857B-1D1C-4333-90AC-50B6AE2CAC20}">
      <dsp:nvSpPr>
        <dsp:cNvPr id="0" name=""/>
        <dsp:cNvSpPr/>
      </dsp:nvSpPr>
      <dsp:spPr>
        <a:xfrm>
          <a:off x="1835940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Precision, Recall, F1-Score,  along with AU-ROC &amp; PR-AUC are the most important metrics for evaluation.</a:t>
          </a:r>
        </a:p>
      </dsp:txBody>
      <dsp:txXfrm>
        <a:off x="1835940" y="1410754"/>
        <a:ext cx="1642706" cy="1637059"/>
      </dsp:txXfrm>
    </dsp:sp>
    <dsp:sp modelId="{5387C848-1CFF-4BA2-B339-CB7EAA5FC822}">
      <dsp:nvSpPr>
        <dsp:cNvPr id="0" name=""/>
        <dsp:cNvSpPr/>
      </dsp:nvSpPr>
      <dsp:spPr>
        <a:xfrm>
          <a:off x="3661170" y="560894"/>
          <a:ext cx="16427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C2796-F614-492B-9A1C-6580C578C245}">
      <dsp:nvSpPr>
        <dsp:cNvPr id="0" name=""/>
        <dsp:cNvSpPr/>
      </dsp:nvSpPr>
      <dsp:spPr>
        <a:xfrm>
          <a:off x="5347682" y="499542"/>
          <a:ext cx="83960" cy="1578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CEC8-419D-4ED3-9EAB-8C00613A41CE}">
      <dsp:nvSpPr>
        <dsp:cNvPr id="0" name=""/>
        <dsp:cNvSpPr/>
      </dsp:nvSpPr>
      <dsp:spPr>
        <a:xfrm>
          <a:off x="4126840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231017" y="309423"/>
        <a:ext cx="503012" cy="503012"/>
      </dsp:txXfrm>
    </dsp:sp>
    <dsp:sp modelId="{10B083FA-A669-4460-A618-61B5AE20E2ED}">
      <dsp:nvSpPr>
        <dsp:cNvPr id="0" name=""/>
        <dsp:cNvSpPr/>
      </dsp:nvSpPr>
      <dsp:spPr>
        <a:xfrm>
          <a:off x="3661170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Precision indicates how many of the predicted fraudulent transactions are fraudulent and high precision means fewer false alarms. </a:t>
          </a:r>
        </a:p>
      </dsp:txBody>
      <dsp:txXfrm>
        <a:off x="3661170" y="1410754"/>
        <a:ext cx="1642706" cy="1637059"/>
      </dsp:txXfrm>
    </dsp:sp>
    <dsp:sp modelId="{D59AB8EF-9BBD-45E6-AA2E-E15C9C570193}">
      <dsp:nvSpPr>
        <dsp:cNvPr id="0" name=""/>
        <dsp:cNvSpPr/>
      </dsp:nvSpPr>
      <dsp:spPr>
        <a:xfrm>
          <a:off x="5486400" y="560894"/>
          <a:ext cx="16427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E545C-9881-4777-A85B-8360373FA78A}">
      <dsp:nvSpPr>
        <dsp:cNvPr id="0" name=""/>
        <dsp:cNvSpPr/>
      </dsp:nvSpPr>
      <dsp:spPr>
        <a:xfrm>
          <a:off x="7172912" y="499542"/>
          <a:ext cx="83960" cy="1578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744F6-5D22-4B36-B24B-BBCA6274CAA5}">
      <dsp:nvSpPr>
        <dsp:cNvPr id="0" name=""/>
        <dsp:cNvSpPr/>
      </dsp:nvSpPr>
      <dsp:spPr>
        <a:xfrm>
          <a:off x="5952070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056247" y="309423"/>
        <a:ext cx="503012" cy="503012"/>
      </dsp:txXfrm>
    </dsp:sp>
    <dsp:sp modelId="{377188BD-1678-49DA-9D1B-04B79BEA0827}">
      <dsp:nvSpPr>
        <dsp:cNvPr id="0" name=""/>
        <dsp:cNvSpPr/>
      </dsp:nvSpPr>
      <dsp:spPr>
        <a:xfrm>
          <a:off x="5486400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Recall indicates how many of the actual fraudulent transactions were correctly predicted and high recall means fewer missed fraudulent transactions.</a:t>
          </a:r>
        </a:p>
      </dsp:txBody>
      <dsp:txXfrm>
        <a:off x="5486400" y="1410754"/>
        <a:ext cx="1642706" cy="1637059"/>
      </dsp:txXfrm>
    </dsp:sp>
    <dsp:sp modelId="{8D9699AC-3C76-4643-B4E8-E648C39FA92A}">
      <dsp:nvSpPr>
        <dsp:cNvPr id="0" name=""/>
        <dsp:cNvSpPr/>
      </dsp:nvSpPr>
      <dsp:spPr>
        <a:xfrm>
          <a:off x="7311629" y="560893"/>
          <a:ext cx="164270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24876-649F-4269-8AA5-CA8494637A55}">
      <dsp:nvSpPr>
        <dsp:cNvPr id="0" name=""/>
        <dsp:cNvSpPr/>
      </dsp:nvSpPr>
      <dsp:spPr>
        <a:xfrm>
          <a:off x="8998142" y="499542"/>
          <a:ext cx="83960" cy="1578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2E715-43E1-4ADA-AE81-B370CF7EBDD7}">
      <dsp:nvSpPr>
        <dsp:cNvPr id="0" name=""/>
        <dsp:cNvSpPr/>
      </dsp:nvSpPr>
      <dsp:spPr>
        <a:xfrm>
          <a:off x="7777299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881476" y="309423"/>
        <a:ext cx="503012" cy="503012"/>
      </dsp:txXfrm>
    </dsp:sp>
    <dsp:sp modelId="{4E407444-777C-482F-8EA8-2DAFC6129A22}">
      <dsp:nvSpPr>
        <dsp:cNvPr id="0" name=""/>
        <dsp:cNvSpPr/>
      </dsp:nvSpPr>
      <dsp:spPr>
        <a:xfrm>
          <a:off x="7311629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RC-AUC evaluates trade-off between true positive rate and false positive rate.</a:t>
          </a:r>
        </a:p>
      </dsp:txBody>
      <dsp:txXfrm>
        <a:off x="7311629" y="1410754"/>
        <a:ext cx="1642706" cy="1637059"/>
      </dsp:txXfrm>
    </dsp:sp>
    <dsp:sp modelId="{AD4F6880-4E13-4C29-8DD9-999EAADB2514}">
      <dsp:nvSpPr>
        <dsp:cNvPr id="0" name=""/>
        <dsp:cNvSpPr/>
      </dsp:nvSpPr>
      <dsp:spPr>
        <a:xfrm>
          <a:off x="9136859" y="560893"/>
          <a:ext cx="82135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7A41-2599-4DED-B4C0-C72D3E1C864D}">
      <dsp:nvSpPr>
        <dsp:cNvPr id="0" name=""/>
        <dsp:cNvSpPr/>
      </dsp:nvSpPr>
      <dsp:spPr>
        <a:xfrm>
          <a:off x="9602529" y="205246"/>
          <a:ext cx="711366" cy="711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05" tIns="27605" rIns="27605" bIns="27605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706706" y="309423"/>
        <a:ext cx="503012" cy="503012"/>
      </dsp:txXfrm>
    </dsp:sp>
    <dsp:sp modelId="{E188520E-685D-4264-B4B8-CD1853D75137}">
      <dsp:nvSpPr>
        <dsp:cNvPr id="0" name=""/>
        <dsp:cNvSpPr/>
      </dsp:nvSpPr>
      <dsp:spPr>
        <a:xfrm>
          <a:off x="9136859" y="1082213"/>
          <a:ext cx="1642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79" tIns="165100" rIns="12957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PR-AUC evaluates the precision-recall trade-off, and useful when the false positives are more significant than false negatives</a:t>
          </a:r>
        </a:p>
      </dsp:txBody>
      <dsp:txXfrm>
        <a:off x="9136859" y="1410754"/>
        <a:ext cx="1642706" cy="163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0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rtik2112/fraud-detectio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7B8C8D-303A-4A32-9B89-7D0C614A9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552782"/>
            <a:ext cx="6151223" cy="16041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Fraudulent Activity Detection in Credit Card Data Using Data Mining Techniques</a:t>
            </a: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2391995"/>
            <a:ext cx="6151223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Group 6</a:t>
            </a:r>
          </a:p>
          <a:p>
            <a:endParaRPr lang="en-US" sz="2400"/>
          </a:p>
          <a:p>
            <a:r>
              <a:rPr lang="en-US" sz="2400"/>
              <a:t>Yaswanth Reddy </a:t>
            </a:r>
            <a:r>
              <a:rPr lang="en-US" sz="2400" err="1"/>
              <a:t>Nalamalapu</a:t>
            </a:r>
            <a:endParaRPr lang="en-US" sz="2400"/>
          </a:p>
          <a:p>
            <a:r>
              <a:rPr lang="en-US" sz="2400" err="1"/>
              <a:t>Hrudhvik</a:t>
            </a:r>
            <a:r>
              <a:rPr lang="en-US" sz="2400"/>
              <a:t> </a:t>
            </a:r>
            <a:r>
              <a:rPr lang="en-US" sz="2400" err="1"/>
              <a:t>Nangineni</a:t>
            </a:r>
            <a:endParaRPr lang="en-US" sz="2400"/>
          </a:p>
          <a:p>
            <a:r>
              <a:rPr lang="en-US" sz="2400"/>
              <a:t>Udhay </a:t>
            </a:r>
            <a:r>
              <a:rPr lang="en-US" sz="2400" err="1"/>
              <a:t>Chityala</a:t>
            </a:r>
            <a:endParaRPr lang="en-US" sz="2400"/>
          </a:p>
        </p:txBody>
      </p:sp>
      <p:pic>
        <p:nvPicPr>
          <p:cNvPr id="5" name="Picture 4" descr="credit card fraud">
            <a:extLst>
              <a:ext uri="{FF2B5EF4-FFF2-40B4-BE49-F238E27FC236}">
                <a16:creationId xmlns:a16="http://schemas.microsoft.com/office/drawing/2014/main" id="{FBBAA213-6678-CB32-4ADF-B310FF068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73" r="-2" b="5946"/>
          <a:stretch/>
        </p:blipFill>
        <p:spPr>
          <a:xfrm>
            <a:off x="7636300" y="10"/>
            <a:ext cx="4555700" cy="3857747"/>
          </a:xfrm>
          <a:custGeom>
            <a:avLst/>
            <a:gdLst/>
            <a:ahLst/>
            <a:cxnLst/>
            <a:rect l="l" t="t" r="r" b="b"/>
            <a:pathLst>
              <a:path w="4555700" h="3857757">
                <a:moveTo>
                  <a:pt x="2447915" y="3084896"/>
                </a:moveTo>
                <a:cubicBezTo>
                  <a:pt x="2508733" y="3080599"/>
                  <a:pt x="2571444" y="3093792"/>
                  <a:pt x="2628222" y="3126571"/>
                </a:cubicBezTo>
                <a:cubicBezTo>
                  <a:pt x="2779626" y="3213985"/>
                  <a:pt x="2831499" y="3407584"/>
                  <a:pt x="2744087" y="3558988"/>
                </a:cubicBezTo>
                <a:cubicBezTo>
                  <a:pt x="2656674" y="3710393"/>
                  <a:pt x="2463074" y="3762268"/>
                  <a:pt x="2311669" y="3674854"/>
                </a:cubicBezTo>
                <a:cubicBezTo>
                  <a:pt x="2160264" y="3587440"/>
                  <a:pt x="2108391" y="3393841"/>
                  <a:pt x="2195804" y="3242438"/>
                </a:cubicBezTo>
                <a:cubicBezTo>
                  <a:pt x="2250438" y="3147810"/>
                  <a:pt x="2346549" y="3092060"/>
                  <a:pt x="2447915" y="3084896"/>
                </a:cubicBezTo>
                <a:close/>
                <a:moveTo>
                  <a:pt x="505073" y="1299559"/>
                </a:moveTo>
                <a:cubicBezTo>
                  <a:pt x="596718" y="1293082"/>
                  <a:pt x="691212" y="1312962"/>
                  <a:pt x="776764" y="1362355"/>
                </a:cubicBezTo>
                <a:cubicBezTo>
                  <a:pt x="1004905" y="1494073"/>
                  <a:pt x="1083072" y="1785796"/>
                  <a:pt x="951354" y="2013937"/>
                </a:cubicBezTo>
                <a:cubicBezTo>
                  <a:pt x="819637" y="2242078"/>
                  <a:pt x="527915" y="2320244"/>
                  <a:pt x="299774" y="2188527"/>
                </a:cubicBezTo>
                <a:cubicBezTo>
                  <a:pt x="71633" y="2056810"/>
                  <a:pt x="-6534" y="1765087"/>
                  <a:pt x="125183" y="1536946"/>
                </a:cubicBezTo>
                <a:cubicBezTo>
                  <a:pt x="207507" y="1394358"/>
                  <a:pt x="352333" y="1310354"/>
                  <a:pt x="505073" y="1299559"/>
                </a:cubicBezTo>
                <a:close/>
                <a:moveTo>
                  <a:pt x="26604" y="0"/>
                </a:moveTo>
                <a:lnTo>
                  <a:pt x="4555700" y="0"/>
                </a:lnTo>
                <a:lnTo>
                  <a:pt x="4555700" y="3574963"/>
                </a:lnTo>
                <a:lnTo>
                  <a:pt x="4547299" y="3579746"/>
                </a:lnTo>
                <a:cubicBezTo>
                  <a:pt x="4383893" y="3659419"/>
                  <a:pt x="4198992" y="3698183"/>
                  <a:pt x="4028904" y="3679194"/>
                </a:cubicBezTo>
                <a:cubicBezTo>
                  <a:pt x="3490749" y="3619109"/>
                  <a:pt x="3442140" y="3018676"/>
                  <a:pt x="2819108" y="2894262"/>
                </a:cubicBezTo>
                <a:cubicBezTo>
                  <a:pt x="2383573" y="2807210"/>
                  <a:pt x="1998836" y="3019389"/>
                  <a:pt x="1967656" y="3037309"/>
                </a:cubicBezTo>
                <a:cubicBezTo>
                  <a:pt x="1523453" y="3290471"/>
                  <a:pt x="1560426" y="3727922"/>
                  <a:pt x="1139076" y="3824123"/>
                </a:cubicBezTo>
                <a:cubicBezTo>
                  <a:pt x="1049948" y="3844511"/>
                  <a:pt x="761716" y="3910281"/>
                  <a:pt x="523280" y="3772618"/>
                </a:cubicBezTo>
                <a:lnTo>
                  <a:pt x="523732" y="3772041"/>
                </a:lnTo>
                <a:cubicBezTo>
                  <a:pt x="488350" y="3751613"/>
                  <a:pt x="455375" y="3727427"/>
                  <a:pt x="425296" y="3699884"/>
                </a:cubicBezTo>
                <a:cubicBezTo>
                  <a:pt x="210007" y="3502423"/>
                  <a:pt x="152005" y="3142878"/>
                  <a:pt x="277475" y="2903987"/>
                </a:cubicBezTo>
                <a:cubicBezTo>
                  <a:pt x="446465" y="2582456"/>
                  <a:pt x="825348" y="2711638"/>
                  <a:pt x="1140355" y="2343772"/>
                </a:cubicBezTo>
                <a:cubicBezTo>
                  <a:pt x="1305778" y="2150580"/>
                  <a:pt x="1470401" y="1787252"/>
                  <a:pt x="1360076" y="1499040"/>
                </a:cubicBezTo>
                <a:cubicBezTo>
                  <a:pt x="1175408" y="1016672"/>
                  <a:pt x="391053" y="1195941"/>
                  <a:pt x="100023" y="653482"/>
                </a:cubicBezTo>
                <a:cubicBezTo>
                  <a:pt x="1489" y="469369"/>
                  <a:pt x="-22127" y="236830"/>
                  <a:pt x="19857" y="25326"/>
                </a:cubicBez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43D81C-909A-FC35-666B-0D0A8A78B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7" r="-1" b="6270"/>
          <a:stretch/>
        </p:blipFill>
        <p:spPr>
          <a:xfrm>
            <a:off x="7341170" y="4135778"/>
            <a:ext cx="4850830" cy="2722222"/>
          </a:xfrm>
          <a:custGeom>
            <a:avLst/>
            <a:gdLst/>
            <a:ahLst/>
            <a:cxnLst/>
            <a:rect l="l" t="t" r="r" b="b"/>
            <a:pathLst>
              <a:path w="4850830" h="2722222">
                <a:moveTo>
                  <a:pt x="1056187" y="193875"/>
                </a:moveTo>
                <a:cubicBezTo>
                  <a:pt x="1242761" y="193875"/>
                  <a:pt x="1394009" y="345123"/>
                  <a:pt x="1394009" y="531697"/>
                </a:cubicBezTo>
                <a:cubicBezTo>
                  <a:pt x="1394009" y="718271"/>
                  <a:pt x="1242761" y="869519"/>
                  <a:pt x="1056187" y="869519"/>
                </a:cubicBezTo>
                <a:cubicBezTo>
                  <a:pt x="869614" y="869519"/>
                  <a:pt x="718366" y="718271"/>
                  <a:pt x="718366" y="531697"/>
                </a:cubicBezTo>
                <a:cubicBezTo>
                  <a:pt x="718366" y="345123"/>
                  <a:pt x="869614" y="193875"/>
                  <a:pt x="1056187" y="193875"/>
                </a:cubicBezTo>
                <a:close/>
                <a:moveTo>
                  <a:pt x="4605308" y="20115"/>
                </a:moveTo>
                <a:cubicBezTo>
                  <a:pt x="4633496" y="20842"/>
                  <a:pt x="4662364" y="24209"/>
                  <a:pt x="4692032" y="30588"/>
                </a:cubicBezTo>
                <a:cubicBezTo>
                  <a:pt x="4728644" y="38475"/>
                  <a:pt x="4764337" y="50580"/>
                  <a:pt x="4798864" y="66300"/>
                </a:cubicBezTo>
                <a:lnTo>
                  <a:pt x="4850830" y="96175"/>
                </a:lnTo>
                <a:lnTo>
                  <a:pt x="4850830" y="2722222"/>
                </a:lnTo>
                <a:lnTo>
                  <a:pt x="526454" y="2722222"/>
                </a:lnTo>
                <a:lnTo>
                  <a:pt x="523632" y="2713577"/>
                </a:lnTo>
                <a:cubicBezTo>
                  <a:pt x="403183" y="2425404"/>
                  <a:pt x="-12552" y="2219342"/>
                  <a:pt x="292" y="1807517"/>
                </a:cubicBezTo>
                <a:cubicBezTo>
                  <a:pt x="9155" y="1532425"/>
                  <a:pt x="205901" y="1247889"/>
                  <a:pt x="446118" y="1141158"/>
                </a:cubicBezTo>
                <a:cubicBezTo>
                  <a:pt x="814587" y="977743"/>
                  <a:pt x="1091883" y="1317256"/>
                  <a:pt x="1399058" y="1144546"/>
                </a:cubicBezTo>
                <a:cubicBezTo>
                  <a:pt x="1653956" y="1001226"/>
                  <a:pt x="1614460" y="616746"/>
                  <a:pt x="1919143" y="334305"/>
                </a:cubicBezTo>
                <a:cubicBezTo>
                  <a:pt x="2146890" y="123117"/>
                  <a:pt x="2398212" y="140179"/>
                  <a:pt x="2680066" y="173053"/>
                </a:cubicBezTo>
                <a:cubicBezTo>
                  <a:pt x="3060904" y="217628"/>
                  <a:pt x="3070600" y="462675"/>
                  <a:pt x="3394107" y="512336"/>
                </a:cubicBezTo>
                <a:cubicBezTo>
                  <a:pt x="3912761" y="592039"/>
                  <a:pt x="4182490" y="9193"/>
                  <a:pt x="4605308" y="20115"/>
                </a:cubicBezTo>
                <a:close/>
                <a:moveTo>
                  <a:pt x="3494767" y="0"/>
                </a:moveTo>
                <a:cubicBezTo>
                  <a:pt x="3601841" y="0"/>
                  <a:pt x="3688642" y="86801"/>
                  <a:pt x="3688642" y="193875"/>
                </a:cubicBezTo>
                <a:cubicBezTo>
                  <a:pt x="3688642" y="300950"/>
                  <a:pt x="3601841" y="387751"/>
                  <a:pt x="3494767" y="387751"/>
                </a:cubicBezTo>
                <a:cubicBezTo>
                  <a:pt x="3387693" y="387751"/>
                  <a:pt x="3300892" y="300950"/>
                  <a:pt x="3300892" y="193875"/>
                </a:cubicBezTo>
                <a:cubicBezTo>
                  <a:pt x="3300892" y="86801"/>
                  <a:pt x="3387693" y="0"/>
                  <a:pt x="349476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90EA-CE2F-A60C-5C78-D1D98E3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82016"/>
            <a:ext cx="10972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9E0A-0177-483A-6EE3-38B113F8E182}"/>
              </a:ext>
            </a:extLst>
          </p:cNvPr>
          <p:cNvSpPr txBox="1"/>
          <p:nvPr/>
        </p:nvSpPr>
        <p:spPr>
          <a:xfrm>
            <a:off x="7145019" y="2250439"/>
            <a:ext cx="476503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Distance between fraudulent transaction and merchants follows bell curve, normal distribution.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Highest density at middle range (30-70 miles), indicating common fraudulent activity nearby.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Distribution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diminishes </a:t>
            </a:r>
            <a:r>
              <a:rPr lang="en-US">
                <a:ea typeface="+mn-lt"/>
                <a:cs typeface="+mn-lt"/>
              </a:rPr>
              <a:t>off at extremes, fewer frauds at very short or long distances.</a:t>
            </a:r>
            <a:endParaRPr lang="en-US"/>
          </a:p>
        </p:txBody>
      </p:sp>
      <p:pic>
        <p:nvPicPr>
          <p:cNvPr id="7" name="Content Placeholder 6" descr="A graph of a distribution of a line&#10;&#10;Description automatically generated">
            <a:extLst>
              <a:ext uri="{FF2B5EF4-FFF2-40B4-BE49-F238E27FC236}">
                <a16:creationId xmlns:a16="http://schemas.microsoft.com/office/drawing/2014/main" id="{3DCC6877-AAC5-BB80-690B-697D75300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089" y="1801404"/>
            <a:ext cx="6444622" cy="4036534"/>
          </a:xfrm>
        </p:spPr>
      </p:pic>
    </p:spTree>
    <p:extLst>
      <p:ext uri="{BB962C8B-B14F-4D97-AF65-F5344CB8AC3E}">
        <p14:creationId xmlns:p14="http://schemas.microsoft.com/office/powerpoint/2010/main" val="16783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3AF53-4B35-E2BC-5909-D331E2F5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6018"/>
            <a:ext cx="5369169" cy="157527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Mining Task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05A0-3281-11DB-EBFB-CADE50C7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98" y="1718895"/>
            <a:ext cx="5355276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Data Handling:</a:t>
            </a:r>
          </a:p>
          <a:p>
            <a:pPr marL="514350" lvl="1" indent="-28575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No missing values in the dataset, hence preprocessing began without imputation techniques.</a:t>
            </a:r>
          </a:p>
          <a:p>
            <a:pPr marL="342900" indent="-342900">
              <a:lnSpc>
                <a:spcPct val="100000"/>
              </a:lnSpc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Data Preprocessing:</a:t>
            </a:r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Dropped columns containing private customer data. </a:t>
            </a:r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Applied label encoding to categorical columns. </a:t>
            </a:r>
            <a:endParaRPr lang="en-US"/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Extracted temporal features from '</a:t>
            </a:r>
            <a:r>
              <a:rPr lang="en-US" err="1">
                <a:ea typeface="+mn-lt"/>
                <a:cs typeface="+mn-lt"/>
              </a:rPr>
              <a:t>trans_date_trans_time</a:t>
            </a:r>
            <a:r>
              <a:rPr lang="en-US">
                <a:ea typeface="+mn-lt"/>
                <a:cs typeface="+mn-lt"/>
              </a:rPr>
              <a:t>'.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Handling Imbalanced Data:</a:t>
            </a:r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Addressed significant class imbalance using a hybrid approach of SMOTE and Random </a:t>
            </a:r>
            <a:r>
              <a:rPr lang="en-US" err="1">
                <a:ea typeface="+mn-lt"/>
                <a:cs typeface="+mn-lt"/>
              </a:rPr>
              <a:t>Undersampling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00000"/>
              </a:lnSpc>
            </a:pPr>
            <a:endParaRPr lang="en-US" sz="1800"/>
          </a:p>
        </p:txBody>
      </p:sp>
      <p:pic>
        <p:nvPicPr>
          <p:cNvPr id="5" name="Picture 4" descr="credit card fraud">
            <a:extLst>
              <a:ext uri="{FF2B5EF4-FFF2-40B4-BE49-F238E27FC236}">
                <a16:creationId xmlns:a16="http://schemas.microsoft.com/office/drawing/2014/main" id="{DF47B1C5-FBEA-57D7-D710-B541763AC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" r="3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0975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8CC7C-D160-CDCA-4C97-C3BA0F2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197182"/>
            <a:ext cx="5149326" cy="16436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Mining Task</a:t>
            </a:r>
          </a:p>
        </p:txBody>
      </p:sp>
      <p:pic>
        <p:nvPicPr>
          <p:cNvPr id="5" name="Picture 4" descr="credit card fraud">
            <a:extLst>
              <a:ext uri="{FF2B5EF4-FFF2-40B4-BE49-F238E27FC236}">
                <a16:creationId xmlns:a16="http://schemas.microsoft.com/office/drawing/2014/main" id="{A9E33A4C-DED0-7F9C-641B-9D906DE86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48" r="-2" b="4046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17CE-FC7B-9E11-47CE-301FC858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189129"/>
            <a:ext cx="5149326" cy="31083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Train Test Split:</a:t>
            </a:r>
            <a:endParaRPr lang="en-US" sz="1800"/>
          </a:p>
          <a:p>
            <a:pPr marL="514350" lvl="1" indent="-28575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Split dataset into training (70%), validation (15%), and test (15%) subsets.</a:t>
            </a:r>
            <a:endParaRPr lang="en-US"/>
          </a:p>
          <a:p>
            <a:pPr marL="514350" lvl="1" indent="-28575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Ensured independent evaluation on unseen data for model generalization.</a:t>
            </a:r>
            <a:endParaRPr lang="en-US"/>
          </a:p>
          <a:p>
            <a:pPr marL="342900" indent="-342900">
              <a:lnSpc>
                <a:spcPct val="100000"/>
              </a:lnSpc>
              <a:buFont typeface="Wingdings" panose="020B05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Model Training and Evaluation:</a:t>
            </a:r>
            <a:endParaRPr lang="en-US" sz="1800"/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Implemented various machine learning algorithms (Random Forest, Naive Bayes, 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, MLP).</a:t>
            </a:r>
            <a:endParaRPr lang="en-US"/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Trained models on training subset, fine-tuned on validation subset, and tested on independent test subset.</a:t>
            </a:r>
            <a:endParaRPr lang="en-US"/>
          </a:p>
          <a:p>
            <a:pPr marL="571500" lvl="1" indent="-342900">
              <a:lnSpc>
                <a:spcPct val="100000"/>
              </a:lnSpc>
              <a:buFont typeface="Calibri" panose="020B05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Facilitated thorough comparison for selecting the most suitable model.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1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C25B-44D1-7644-B78D-5302F7F3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936-3CD7-EAC8-3187-2623F3BE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 b="1"/>
              <a:t>Random Forests</a:t>
            </a:r>
            <a:r>
              <a:rPr lang="en-US"/>
              <a:t>: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Ensemble learning method that constructs multiple decision trees.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Each tree is built using bootstrapped samples of the training data and random subsets of features.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Aggregates predictions of individual trees to achieve robustness and high accuracy.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Effective in handling high-dimensional data and mitigating overfitting.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 b="1"/>
              <a:t>Naive Bayes</a:t>
            </a:r>
            <a:r>
              <a:rPr lang="en-US"/>
              <a:t>: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Probabilistic classifier based on Bayes theorem with strong independence assumptions between features.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Estimates the probability of each class given a set of input features.</a:t>
            </a:r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/>
              <a:t>Assumes that the presence of a particular feature in a class is unrelated to the presence of any other feature.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6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C25B-44D1-7644-B78D-5302F7F3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0936-3CD7-EAC8-3187-2623F3BE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 b="1" err="1">
                <a:ea typeface="+mn-lt"/>
                <a:cs typeface="+mn-lt"/>
              </a:rPr>
              <a:t>XGBoost</a:t>
            </a:r>
            <a:r>
              <a:rPr lang="en-US" b="1">
                <a:ea typeface="+mn-lt"/>
                <a:cs typeface="+mn-lt"/>
              </a:rPr>
              <a:t> (Extreme Gradient Boosting):</a:t>
            </a:r>
            <a:endParaRPr lang="en-US" b="1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Gradient boosting algorithm that sequentially builds an ensemble of decision trees.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Trees are added one at a time, each correcting the errors of the previous ones.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Uses a regularization term in the objective function to control model complexity.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Known for its excellent performance, scalability, and flexibility in various machine learning competitions and real-world applications.</a:t>
            </a:r>
            <a:endParaRPr lang="en-US"/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MLP (Multilayer Perceptron):</a:t>
            </a:r>
            <a:endParaRPr lang="en-US" b="1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Type of feedforward artificial neural network with multiple layers of interconnected nodes.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Consists of input, hidden, and output layers.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Employs nonlinear activation functions in the hidden and output layers to learn complex patterns.</a:t>
            </a:r>
            <a:endParaRPr lang="en-US"/>
          </a:p>
          <a:p>
            <a:pPr marL="571500" lvl="1" indent="-342900">
              <a:buFont typeface="Courier New" panose="020B05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Trained using backpropagation algorithm and gradient descent to minimize the difference between predicted and actual outputs.</a:t>
            </a:r>
            <a:endParaRPr lang="en-US"/>
          </a:p>
          <a:p>
            <a:pPr marL="342900" indent="-342900">
              <a:buFont typeface="Wingdings" panose="020B05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4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9E15-36C5-EC12-1713-1BAF1072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latin typeface="Posterama"/>
                <a:cs typeface="Posterama"/>
              </a:rPr>
              <a:t>Performance Evaluation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42CB4F-32FC-47A9-6F7C-784EB97BF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891474"/>
              </p:ext>
            </p:extLst>
          </p:nvPr>
        </p:nvGraphicFramePr>
        <p:xfrm>
          <a:off x="609600" y="2470946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83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2D30C-3BB2-2746-B82A-6977348E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209217"/>
            <a:ext cx="10972800" cy="1570804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Results Before Any Sampling: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66D00-8E74-719D-543D-351549143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52" y="1626104"/>
            <a:ext cx="5777470" cy="4948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/>
              <a:t>Performance of Machine Learning models on Imbalance data</a:t>
            </a:r>
            <a:endParaRPr lang="en-US"/>
          </a:p>
          <a:p>
            <a:pPr marL="342900" indent="-342900" algn="just">
              <a:buFont typeface="Wingdings" panose="020B05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Random Forest and </a:t>
            </a:r>
            <a:r>
              <a:rPr lang="en-US" sz="1900">
                <a:ea typeface="+mn-lt"/>
                <a:cs typeface="+mn-lt"/>
              </a:rPr>
              <a:t>XG Boost </a:t>
            </a:r>
            <a:r>
              <a:rPr lang="en-US">
                <a:ea typeface="+mn-lt"/>
                <a:cs typeface="+mn-lt"/>
              </a:rPr>
              <a:t>consistently showed excellent performance across all metrics, which may be due to overfitting</a:t>
            </a:r>
          </a:p>
          <a:p>
            <a:pPr marL="342900" indent="-342900" algn="just">
              <a:buFont typeface="Wingdings" panose="020B0504020202020204" pitchFamily="34" charset="0"/>
              <a:buChar char="Ø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Naive Bayes did well with Accuracy but lacked in Precision and Recall, maybe due to favoring the majority class.</a:t>
            </a:r>
            <a:endParaRPr lang="en-US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20B05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MLP has struggled with Recall and F1-Score, indicating difficulty in identifying fraud cases.</a:t>
            </a:r>
            <a:endParaRPr lang="en-US"/>
          </a:p>
          <a:p>
            <a:pPr algn="just"/>
            <a:endParaRPr lang="en-US">
              <a:latin typeface="Times New Roman"/>
              <a:cs typeface="Times New Roman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F0C31B-5AA3-2B1C-C227-4D4F0642E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72761"/>
              </p:ext>
            </p:extLst>
          </p:nvPr>
        </p:nvGraphicFramePr>
        <p:xfrm>
          <a:off x="6229584" y="3154677"/>
          <a:ext cx="5352820" cy="2409253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798819">
                  <a:extLst>
                    <a:ext uri="{9D8B030D-6E8A-4147-A177-3AD203B41FA5}">
                      <a16:colId xmlns:a16="http://schemas.microsoft.com/office/drawing/2014/main" val="2203642858"/>
                    </a:ext>
                  </a:extLst>
                </a:gridCol>
                <a:gridCol w="957037">
                  <a:extLst>
                    <a:ext uri="{9D8B030D-6E8A-4147-A177-3AD203B41FA5}">
                      <a16:colId xmlns:a16="http://schemas.microsoft.com/office/drawing/2014/main" val="2238662826"/>
                    </a:ext>
                  </a:extLst>
                </a:gridCol>
                <a:gridCol w="957037">
                  <a:extLst>
                    <a:ext uri="{9D8B030D-6E8A-4147-A177-3AD203B41FA5}">
                      <a16:colId xmlns:a16="http://schemas.microsoft.com/office/drawing/2014/main" val="1570260527"/>
                    </a:ext>
                  </a:extLst>
                </a:gridCol>
                <a:gridCol w="721291">
                  <a:extLst>
                    <a:ext uri="{9D8B030D-6E8A-4147-A177-3AD203B41FA5}">
                      <a16:colId xmlns:a16="http://schemas.microsoft.com/office/drawing/2014/main" val="1404762607"/>
                    </a:ext>
                  </a:extLst>
                </a:gridCol>
                <a:gridCol w="691230">
                  <a:extLst>
                    <a:ext uri="{9D8B030D-6E8A-4147-A177-3AD203B41FA5}">
                      <a16:colId xmlns:a16="http://schemas.microsoft.com/office/drawing/2014/main" val="585317262"/>
                    </a:ext>
                  </a:extLst>
                </a:gridCol>
                <a:gridCol w="623196">
                  <a:extLst>
                    <a:ext uri="{9D8B030D-6E8A-4147-A177-3AD203B41FA5}">
                      <a16:colId xmlns:a16="http://schemas.microsoft.com/office/drawing/2014/main" val="1372151329"/>
                    </a:ext>
                  </a:extLst>
                </a:gridCol>
                <a:gridCol w="604210">
                  <a:extLst>
                    <a:ext uri="{9D8B030D-6E8A-4147-A177-3AD203B41FA5}">
                      <a16:colId xmlns:a16="http://schemas.microsoft.com/office/drawing/2014/main" val="2937863752"/>
                    </a:ext>
                  </a:extLst>
                </a:gridCol>
              </a:tblGrid>
              <a:tr h="694905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Models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Recall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F1-Score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AU-ROC</a:t>
                      </a:r>
                    </a:p>
                  </a:txBody>
                  <a:tcPr marL="65237" marR="46598" marT="93196" marB="931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rgbClr val="FFFFFF"/>
                          </a:solidFill>
                          <a:effectLst/>
                        </a:rPr>
                        <a:t>PR-AUC</a:t>
                      </a:r>
                    </a:p>
                  </a:txBody>
                  <a:tcPr marL="65237" marR="46598" marT="93196" marB="93196" anchor="ctr"/>
                </a:tc>
                <a:extLst>
                  <a:ext uri="{0D108BD9-81ED-4DB2-BD59-A6C34878D82A}">
                    <a16:rowId xmlns:a16="http://schemas.microsoft.com/office/drawing/2014/main" val="3245555972"/>
                  </a:ext>
                </a:extLst>
              </a:tr>
              <a:tr h="534308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Random Forest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0.96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0.76</a:t>
                      </a:r>
                    </a:p>
                  </a:txBody>
                  <a:tcPr marL="65237" marR="46598" marT="0" marB="93196"/>
                </a:tc>
                <a:extLst>
                  <a:ext uri="{0D108BD9-81ED-4DB2-BD59-A6C34878D82A}">
                    <a16:rowId xmlns:a16="http://schemas.microsoft.com/office/drawing/2014/main" val="268680913"/>
                  </a:ext>
                </a:extLst>
              </a:tr>
              <a:tr h="534308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Naive Bayes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0.99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0.62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0.73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0.35</a:t>
                      </a:r>
                    </a:p>
                  </a:txBody>
                  <a:tcPr marL="65237" marR="46598" marT="0" marB="93196"/>
                </a:tc>
                <a:extLst>
                  <a:ext uri="{0D108BD9-81ED-4DB2-BD59-A6C34878D82A}">
                    <a16:rowId xmlns:a16="http://schemas.microsoft.com/office/drawing/2014/main" val="3225877014"/>
                  </a:ext>
                </a:extLst>
              </a:tr>
              <a:tr h="322866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XG Boost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0.92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0.85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0.74</a:t>
                      </a:r>
                    </a:p>
                  </a:txBody>
                  <a:tcPr marL="65237" marR="46598" marT="0" marB="93196"/>
                </a:tc>
                <a:extLst>
                  <a:ext uri="{0D108BD9-81ED-4DB2-BD59-A6C34878D82A}">
                    <a16:rowId xmlns:a16="http://schemas.microsoft.com/office/drawing/2014/main" val="3146437842"/>
                  </a:ext>
                </a:extLst>
              </a:tr>
              <a:tr h="322866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MLP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</a:p>
                  </a:txBody>
                  <a:tcPr marL="65237" marR="46598" marT="0" marB="93196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rgbClr val="000000"/>
                          </a:solidFill>
                          <a:effectLst/>
                        </a:rPr>
                        <a:t>0.34</a:t>
                      </a:r>
                    </a:p>
                  </a:txBody>
                  <a:tcPr marL="65237" marR="46598" marT="0" marB="93196"/>
                </a:tc>
                <a:extLst>
                  <a:ext uri="{0D108BD9-81ED-4DB2-BD59-A6C34878D82A}">
                    <a16:rowId xmlns:a16="http://schemas.microsoft.com/office/drawing/2014/main" val="24132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827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74711-866D-34E9-D041-F6637E1F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" y="252913"/>
            <a:ext cx="8987537" cy="1465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 After Using Sampling Methods:</a:t>
            </a:r>
            <a:endParaRPr lang="en-US">
              <a:cs typeface="Posterama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111C5C-E954-525B-FCC6-50E69B83A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892034"/>
              </p:ext>
            </p:extLst>
          </p:nvPr>
        </p:nvGraphicFramePr>
        <p:xfrm>
          <a:off x="1004454" y="2251364"/>
          <a:ext cx="9129970" cy="3752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127">
                  <a:extLst>
                    <a:ext uri="{9D8B030D-6E8A-4147-A177-3AD203B41FA5}">
                      <a16:colId xmlns:a16="http://schemas.microsoft.com/office/drawing/2014/main" val="4292370394"/>
                    </a:ext>
                  </a:extLst>
                </a:gridCol>
                <a:gridCol w="1258166">
                  <a:extLst>
                    <a:ext uri="{9D8B030D-6E8A-4147-A177-3AD203B41FA5}">
                      <a16:colId xmlns:a16="http://schemas.microsoft.com/office/drawing/2014/main" val="2652081852"/>
                    </a:ext>
                  </a:extLst>
                </a:gridCol>
                <a:gridCol w="1123015">
                  <a:extLst>
                    <a:ext uri="{9D8B030D-6E8A-4147-A177-3AD203B41FA5}">
                      <a16:colId xmlns:a16="http://schemas.microsoft.com/office/drawing/2014/main" val="983352962"/>
                    </a:ext>
                  </a:extLst>
                </a:gridCol>
                <a:gridCol w="1123015">
                  <a:extLst>
                    <a:ext uri="{9D8B030D-6E8A-4147-A177-3AD203B41FA5}">
                      <a16:colId xmlns:a16="http://schemas.microsoft.com/office/drawing/2014/main" val="1670011878"/>
                    </a:ext>
                  </a:extLst>
                </a:gridCol>
                <a:gridCol w="946056">
                  <a:extLst>
                    <a:ext uri="{9D8B030D-6E8A-4147-A177-3AD203B41FA5}">
                      <a16:colId xmlns:a16="http://schemas.microsoft.com/office/drawing/2014/main" val="3501484013"/>
                    </a:ext>
                  </a:extLst>
                </a:gridCol>
                <a:gridCol w="926609">
                  <a:extLst>
                    <a:ext uri="{9D8B030D-6E8A-4147-A177-3AD203B41FA5}">
                      <a16:colId xmlns:a16="http://schemas.microsoft.com/office/drawing/2014/main" val="2866620962"/>
                    </a:ext>
                  </a:extLst>
                </a:gridCol>
                <a:gridCol w="863409">
                  <a:extLst>
                    <a:ext uri="{9D8B030D-6E8A-4147-A177-3AD203B41FA5}">
                      <a16:colId xmlns:a16="http://schemas.microsoft.com/office/drawing/2014/main" val="220617447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4261502940"/>
                    </a:ext>
                  </a:extLst>
                </a:gridCol>
              </a:tblGrid>
              <a:tr h="288634"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Method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Model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Accuracy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Precision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Recall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F1-Score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AU-ROC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PR-AUC</a:t>
                      </a:r>
                      <a:endParaRPr lang="en-US" sz="1200">
                        <a:effectLst/>
                        <a:highlight>
                          <a:srgbClr val="000000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640881"/>
                  </a:ext>
                </a:extLst>
              </a:tr>
              <a:tr h="288634">
                <a:tc rowSpan="4">
                  <a:txBody>
                    <a:bodyPr/>
                    <a:lstStyle/>
                    <a:p>
                      <a:pPr algn="ctr"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Oversampling 20% </a:t>
                      </a:r>
                      <a:r>
                        <a:rPr lang="en-US" sz="1000" err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Undersampling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20%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Random Forest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0.95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0.97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0.85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0.85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0.87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90327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Naive Bayes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0.88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0.75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0.80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0.75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0.73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15723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XG Boost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0.96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0.96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0.89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0.92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0.89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u="none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 b="1" u="none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14499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MLP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0.94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0.92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0.85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0.88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0.83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0.84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07064"/>
                  </a:ext>
                </a:extLst>
              </a:tr>
              <a:tr h="288634">
                <a:tc rowSpan="4">
                  <a:txBody>
                    <a:bodyPr/>
                    <a:lstStyle/>
                    <a:p>
                      <a:pPr algn="ctr"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Oversampling 20% </a:t>
                      </a:r>
                      <a:r>
                        <a:rPr lang="en-US" sz="1000" err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Undersampling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30%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Random Forest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0.93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0.96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0.86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0.86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0.89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39995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Naive Bayes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0.88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0.88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0.80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0.77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08507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XG Boost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0.95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0.96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0.93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73753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MLP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0.92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0.82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0.82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0.84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338286"/>
                  </a:ext>
                </a:extLst>
              </a:tr>
              <a:tr h="288634">
                <a:tc rowSpan="4">
                  <a:txBody>
                    <a:bodyPr/>
                    <a:lstStyle/>
                    <a:p>
                      <a:pPr algn="ctr"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Oversampling 20% </a:t>
                      </a:r>
                      <a:r>
                        <a:rPr lang="en-US" sz="1000" err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Undersampling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40%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Random Forest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0.92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0.95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0.87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0.87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808636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Naive Bayes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0.88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0.79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0.80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095877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XG Boost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0.94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0.95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0.93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highlight>
                            <a:srgbClr val="E7E7E7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0.92</a:t>
                      </a:r>
                      <a:endParaRPr lang="en-US" sz="1200" b="1">
                        <a:effectLst/>
                        <a:highlight>
                          <a:srgbClr val="E7E7E7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01473"/>
                  </a:ext>
                </a:extLst>
              </a:tr>
              <a:tr h="2886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MLP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0.90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0.91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0.85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0.87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0.85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0.86</a:t>
                      </a:r>
                      <a:endParaRPr lang="en-US" sz="1200">
                        <a:effectLst/>
                        <a:highlight>
                          <a:srgbClr val="FFFFFF"/>
                        </a:highlight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1862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D277C76-1B3A-9E37-EF38-19B22C70A48A}"/>
              </a:ext>
            </a:extLst>
          </p:cNvPr>
          <p:cNvSpPr txBox="1"/>
          <p:nvPr/>
        </p:nvSpPr>
        <p:spPr>
          <a:xfrm>
            <a:off x="533399" y="1713345"/>
            <a:ext cx="11120581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Performance of Machine Learning models After balancing </a:t>
            </a:r>
            <a:r>
              <a:rPr lang="en-US" sz="1900" b="1">
                <a:ea typeface="+mn-lt"/>
                <a:cs typeface="+mn-lt"/>
              </a:rPr>
              <a:t>Imbalance data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82126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A6B9-B342-BE17-CADE-5EEA7ED8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Results After Using Sampling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1CEE-59C8-5C52-8EF3-3BB4F53C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20% Oversampling and 20% </a:t>
            </a:r>
            <a:r>
              <a:rPr lang="en-US" err="1"/>
              <a:t>Undersampling</a:t>
            </a:r>
            <a:r>
              <a:rPr lang="en-US"/>
              <a:t>: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Random Forest: Maintained high performance with minor drops in Accuracy and Precision, improved Recall.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Naive Bayes: Showed improvement in most metrics but slight decrease in Precision.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XG Boost: Highest overall performance, particularly in Recall and F1-Score. MLP: Improved performance across most metrics. 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20% Oversampling and 30% </a:t>
            </a:r>
            <a:r>
              <a:rPr lang="en-US" err="1"/>
              <a:t>Undersampling</a:t>
            </a:r>
            <a:r>
              <a:rPr lang="en-US"/>
              <a:t>: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Random Forest: Slight decrease in accuracy and precision, increase in recall.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Naive Bayes &amp; XG Boost: Similar trend with all metrics, especially Recall.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MLP: Maintained strong performance but minor reductions in Recall and F1-Score. 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20% Oversampling and 40% </a:t>
            </a:r>
            <a:r>
              <a:rPr lang="en-US" err="1"/>
              <a:t>Undersampling</a:t>
            </a:r>
            <a:r>
              <a:rPr lang="en-US"/>
              <a:t>: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Every model experienced slight decrease in accuracy and precision but increase in recall. </a:t>
            </a:r>
          </a:p>
          <a:p>
            <a:pPr marL="571500" lvl="1" indent="-342900">
              <a:buFont typeface="Calibri" panose="020B0504020202020204" pitchFamily="34" charset="0"/>
              <a:buChar char="-"/>
            </a:pPr>
            <a:r>
              <a:rPr lang="en-US"/>
              <a:t>Generating highest important metrics (AU-ROC, PR-AUC).</a:t>
            </a:r>
          </a:p>
        </p:txBody>
      </p:sp>
    </p:spTree>
    <p:extLst>
      <p:ext uri="{BB962C8B-B14F-4D97-AF65-F5344CB8AC3E}">
        <p14:creationId xmlns:p14="http://schemas.microsoft.com/office/powerpoint/2010/main" val="2866825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B9F-A2B2-0668-2C70-315672C5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Posterama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C763F-A46B-CC89-DB64-88DF34B0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53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Generally good model performance observed across various sampling depths. 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Accuracy improves with deeper representation of fraud cases in the sample which may not be always desirable.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/>
              <a:t>Higher errors noted with decreasing PRAUC and AU-ROC scores with </a:t>
            </a:r>
            <a:r>
              <a:rPr lang="en-US">
                <a:ea typeface="+mn-lt"/>
                <a:cs typeface="+mn-lt"/>
              </a:rPr>
              <a:t>deeper representation of fraud cases.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Random Forests &amp; XG Boost are our best performing Models.</a:t>
            </a:r>
          </a:p>
          <a:p>
            <a:pPr marL="342900" indent="-342900">
              <a:buFont typeface="Wingdings" panose="020B05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These methods are considered ensemble decision tree algorithms, so this type of problem performs well for the algorithms based on decision trees.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3E1E4-22FC-E7BB-2642-4B4FEA31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US">
                <a:cs typeface="Posterama"/>
              </a:rPr>
              <a:t>Contents</a:t>
            </a:r>
            <a:endParaRPr lang="en-US"/>
          </a:p>
        </p:txBody>
      </p:sp>
      <p:pic>
        <p:nvPicPr>
          <p:cNvPr id="4" name="Picture 3" descr="credit card . Image 1 of 4">
            <a:extLst>
              <a:ext uri="{FF2B5EF4-FFF2-40B4-BE49-F238E27FC236}">
                <a16:creationId xmlns:a16="http://schemas.microsoft.com/office/drawing/2014/main" id="{E234E7AA-B118-9C21-18B5-38A89C0C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0296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4183-A044-7A6B-51BD-BF23AF93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Introduction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Data Source and Description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Data Exploration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Data Mining Task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Models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Performance Evaluation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Results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/>
              <a:t>Conclusion</a:t>
            </a:r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71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Background Fill">
            <a:extLst>
              <a:ext uri="{FF2B5EF4-FFF2-40B4-BE49-F238E27FC236}">
                <a16:creationId xmlns:a16="http://schemas.microsoft.com/office/drawing/2014/main" id="{03FBC970-8DCC-4E64-B5E9-8903D562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redit cards with in middle thank you text">
            <a:extLst>
              <a:ext uri="{FF2B5EF4-FFF2-40B4-BE49-F238E27FC236}">
                <a16:creationId xmlns:a16="http://schemas.microsoft.com/office/drawing/2014/main" id="{ABC53517-4941-2C06-E8B2-E860C925A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81" r="-1" b="20855"/>
          <a:stretch/>
        </p:blipFill>
        <p:spPr>
          <a:xfrm>
            <a:off x="3048" y="10"/>
            <a:ext cx="12188952" cy="685799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3787977" y="5613620"/>
                </a:moveTo>
                <a:cubicBezTo>
                  <a:pt x="3924710" y="5613620"/>
                  <a:pt x="4035554" y="5724464"/>
                  <a:pt x="4035554" y="5861197"/>
                </a:cubicBezTo>
                <a:cubicBezTo>
                  <a:pt x="4035554" y="5997930"/>
                  <a:pt x="3924710" y="6108774"/>
                  <a:pt x="3787977" y="6108774"/>
                </a:cubicBezTo>
                <a:cubicBezTo>
                  <a:pt x="3651244" y="6108774"/>
                  <a:pt x="3540400" y="5997930"/>
                  <a:pt x="3540400" y="5861197"/>
                </a:cubicBezTo>
                <a:cubicBezTo>
                  <a:pt x="3540400" y="5724464"/>
                  <a:pt x="3651244" y="5613620"/>
                  <a:pt x="3787977" y="5613620"/>
                </a:cubicBezTo>
                <a:close/>
                <a:moveTo>
                  <a:pt x="11288736" y="5567600"/>
                </a:moveTo>
                <a:cubicBezTo>
                  <a:pt x="11425469" y="5567600"/>
                  <a:pt x="11536313" y="5678444"/>
                  <a:pt x="11536313" y="5815177"/>
                </a:cubicBezTo>
                <a:cubicBezTo>
                  <a:pt x="11536313" y="5951910"/>
                  <a:pt x="11425469" y="6062754"/>
                  <a:pt x="11288736" y="6062754"/>
                </a:cubicBezTo>
                <a:cubicBezTo>
                  <a:pt x="11152003" y="6062754"/>
                  <a:pt x="11041159" y="5951910"/>
                  <a:pt x="11041159" y="5815177"/>
                </a:cubicBezTo>
                <a:cubicBezTo>
                  <a:pt x="11041159" y="5678444"/>
                  <a:pt x="11152003" y="5567600"/>
                  <a:pt x="11288736" y="5567600"/>
                </a:cubicBezTo>
                <a:close/>
                <a:moveTo>
                  <a:pt x="4511178" y="4956593"/>
                </a:moveTo>
                <a:cubicBezTo>
                  <a:pt x="4740473" y="4956593"/>
                  <a:pt x="4926352" y="5142472"/>
                  <a:pt x="4926352" y="5371766"/>
                </a:cubicBezTo>
                <a:cubicBezTo>
                  <a:pt x="4926352" y="5601060"/>
                  <a:pt x="4740473" y="5786939"/>
                  <a:pt x="4511178" y="5786939"/>
                </a:cubicBezTo>
                <a:cubicBezTo>
                  <a:pt x="4281885" y="5786939"/>
                  <a:pt x="4096005" y="5601060"/>
                  <a:pt x="4096005" y="5371766"/>
                </a:cubicBezTo>
                <a:cubicBezTo>
                  <a:pt x="4096005" y="5142472"/>
                  <a:pt x="4281885" y="4956593"/>
                  <a:pt x="4511178" y="4956593"/>
                </a:cubicBezTo>
                <a:close/>
                <a:moveTo>
                  <a:pt x="0" y="0"/>
                </a:moveTo>
                <a:lnTo>
                  <a:pt x="10452813" y="0"/>
                </a:lnTo>
                <a:lnTo>
                  <a:pt x="12185905" y="0"/>
                </a:lnTo>
                <a:lnTo>
                  <a:pt x="12185905" y="3093983"/>
                </a:lnTo>
                <a:lnTo>
                  <a:pt x="12188952" y="3102738"/>
                </a:lnTo>
                <a:lnTo>
                  <a:pt x="12188952" y="5778882"/>
                </a:lnTo>
                <a:lnTo>
                  <a:pt x="12149530" y="5733122"/>
                </a:lnTo>
                <a:cubicBezTo>
                  <a:pt x="11952932" y="5524879"/>
                  <a:pt x="11691339" y="5385948"/>
                  <a:pt x="11327037" y="5379110"/>
                </a:cubicBezTo>
                <a:cubicBezTo>
                  <a:pt x="10866616" y="5365243"/>
                  <a:pt x="10665458" y="5680394"/>
                  <a:pt x="10670552" y="6026611"/>
                </a:cubicBezTo>
                <a:cubicBezTo>
                  <a:pt x="10670613" y="6027834"/>
                  <a:pt x="10670935" y="6029010"/>
                  <a:pt x="10670647" y="6030141"/>
                </a:cubicBezTo>
                <a:cubicBezTo>
                  <a:pt x="10674959" y="6201180"/>
                  <a:pt x="10736094" y="6370237"/>
                  <a:pt x="10846062" y="6515677"/>
                </a:cubicBezTo>
                <a:lnTo>
                  <a:pt x="11101924" y="6858000"/>
                </a:lnTo>
                <a:lnTo>
                  <a:pt x="9681446" y="6858000"/>
                </a:lnTo>
                <a:lnTo>
                  <a:pt x="9673449" y="6835841"/>
                </a:lnTo>
                <a:cubicBezTo>
                  <a:pt x="9560838" y="6553404"/>
                  <a:pt x="9397501" y="6284760"/>
                  <a:pt x="9161268" y="6062079"/>
                </a:cubicBezTo>
                <a:cubicBezTo>
                  <a:pt x="8758643" y="5705383"/>
                  <a:pt x="8191827" y="5417553"/>
                  <a:pt x="7487923" y="5605807"/>
                </a:cubicBezTo>
                <a:cubicBezTo>
                  <a:pt x="5995917" y="6004822"/>
                  <a:pt x="6047189" y="5691546"/>
                  <a:pt x="5408593" y="5077341"/>
                </a:cubicBezTo>
                <a:cubicBezTo>
                  <a:pt x="4802529" y="4494397"/>
                  <a:pt x="4303785" y="4187623"/>
                  <a:pt x="3407441" y="5273810"/>
                </a:cubicBezTo>
                <a:cubicBezTo>
                  <a:pt x="3312342" y="5389363"/>
                  <a:pt x="3243084" y="5521118"/>
                  <a:pt x="3203237" y="5662318"/>
                </a:cubicBezTo>
                <a:cubicBezTo>
                  <a:pt x="3171341" y="5774662"/>
                  <a:pt x="3138634" y="5886799"/>
                  <a:pt x="3103483" y="5998314"/>
                </a:cubicBezTo>
                <a:cubicBezTo>
                  <a:pt x="3077602" y="6072875"/>
                  <a:pt x="3041518" y="6143748"/>
                  <a:pt x="2995994" y="6209376"/>
                </a:cubicBezTo>
                <a:cubicBezTo>
                  <a:pt x="2868269" y="6404126"/>
                  <a:pt x="2619784" y="6511463"/>
                  <a:pt x="2384261" y="6457738"/>
                </a:cubicBezTo>
                <a:cubicBezTo>
                  <a:pt x="2093775" y="6391356"/>
                  <a:pt x="1913118" y="6243497"/>
                  <a:pt x="1853368" y="5998363"/>
                </a:cubicBezTo>
                <a:cubicBezTo>
                  <a:pt x="1785333" y="5654326"/>
                  <a:pt x="1606370" y="5478865"/>
                  <a:pt x="1210132" y="5482294"/>
                </a:cubicBezTo>
                <a:cubicBezTo>
                  <a:pt x="1007407" y="5480703"/>
                  <a:pt x="807192" y="5519389"/>
                  <a:pt x="604814" y="5532996"/>
                </a:cubicBezTo>
                <a:cubicBezTo>
                  <a:pt x="458318" y="5542959"/>
                  <a:pt x="308468" y="5555900"/>
                  <a:pt x="161564" y="5541669"/>
                </a:cubicBezTo>
                <a:cubicBezTo>
                  <a:pt x="120337" y="5537679"/>
                  <a:pt x="80577" y="5530410"/>
                  <a:pt x="42573" y="5520170"/>
                </a:cubicBezTo>
                <a:lnTo>
                  <a:pt x="0" y="55047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015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DCFBB-F052-FD36-E11A-EC1D12BF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26" y="-239410"/>
            <a:ext cx="5369169" cy="157527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7A292-E283-9DC5-F173-FC50F91CC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052505"/>
            <a:ext cx="5922223" cy="54660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US" sz="1800"/>
          </a:p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Credit card fraud poses a significant challenge to the financial industry, affecting both businesses and individuals. </a:t>
            </a:r>
          </a:p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To tackle this financial institutions have increasingly employed data mining algorithms for various applications.</a:t>
            </a:r>
          </a:p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They are also trying to predict business failures, analyze marketing trends, and detect fraudulent activities. </a:t>
            </a:r>
          </a:p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This project focuses on identifying effective data mining techniques, such as Random Forests, for detecting fraud in credit card usage and payments.</a:t>
            </a:r>
            <a:endParaRPr lang="en-US"/>
          </a:p>
          <a:p>
            <a:pPr marL="342900" indent="-342900" algn="just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The aim is to evaluate and compare different data mining techniques based on specific criteria to determine their suitability for fraud detection in credit card transactions.</a:t>
            </a:r>
            <a:endParaRPr lang="en-US" sz="1800"/>
          </a:p>
        </p:txBody>
      </p:sp>
      <p:pic>
        <p:nvPicPr>
          <p:cNvPr id="4" name="Picture 3" descr="Image of">
            <a:extLst>
              <a:ext uri="{FF2B5EF4-FFF2-40B4-BE49-F238E27FC236}">
                <a16:creationId xmlns:a16="http://schemas.microsoft.com/office/drawing/2014/main" id="{50C0E899-CD61-7C23-4C27-6C5F45102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65" b="-2"/>
          <a:stretch/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584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D4C9-F4F9-B392-9F0D-4A68BB8B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212" y="210841"/>
            <a:ext cx="5369169" cy="1154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cs typeface="Posterama"/>
              </a:rPr>
              <a:t>Data Source and</a:t>
            </a:r>
            <a:r>
              <a:rPr lang="en-US" sz="3700">
                <a:ea typeface="+mj-lt"/>
                <a:cs typeface="+mj-lt"/>
              </a:rPr>
              <a:t> Description</a:t>
            </a:r>
            <a:endParaRPr lang="en-US" sz="3700"/>
          </a:p>
        </p:txBody>
      </p:sp>
      <p:pic>
        <p:nvPicPr>
          <p:cNvPr id="5" name="Picture 4" descr="credit card fraud">
            <a:extLst>
              <a:ext uri="{FF2B5EF4-FFF2-40B4-BE49-F238E27FC236}">
                <a16:creationId xmlns:a16="http://schemas.microsoft.com/office/drawing/2014/main" id="{A27775AF-AB02-11BB-6B30-A6152DE16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0" r="10459" b="-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7ABD-7019-665D-98F0-CECF7D8A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614" y="1503235"/>
            <a:ext cx="6200904" cy="5110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Description: The dataset is a simulated credit card transaction dataset generated using the Sparkov Data Generation tool.  The simulation is based on the specified number of customers and merchants using the Python library "faker."</a:t>
            </a:r>
            <a:endParaRPr lang="en-US" sz="1800"/>
          </a:p>
          <a:p>
            <a:pPr marL="342900" indent="-342900">
              <a:lnSpc>
                <a:spcPct val="100000"/>
              </a:lnSpc>
              <a:buFont typeface="Arial" panose="020B0504020202020204" pitchFamily="34" charset="0"/>
              <a:buChar char="•"/>
            </a:pPr>
            <a:endParaRPr lang="en-US"/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/>
              <a:t>Rows: 1.856 million (556k in test set, 1.30 million in train set)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/>
              <a:t>Columns: 23 features or variables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endParaRPr lang="en-US"/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/>
              <a:t>Sample Variable Names: </a:t>
            </a:r>
            <a:r>
              <a:rPr lang="en-US" err="1"/>
              <a:t>trans_date_trans_time</a:t>
            </a:r>
            <a:r>
              <a:rPr lang="en-US"/>
              <a:t>, </a:t>
            </a:r>
            <a:r>
              <a:rPr lang="en-US" err="1"/>
              <a:t>cc_num</a:t>
            </a:r>
            <a:r>
              <a:rPr lang="en-US"/>
              <a:t>, merchant, category, amt, first, last, gender, street, city, state, zip, </a:t>
            </a:r>
            <a:r>
              <a:rPr lang="en-US" err="1"/>
              <a:t>lat</a:t>
            </a:r>
            <a:r>
              <a:rPr lang="en-US"/>
              <a:t>, long, </a:t>
            </a:r>
            <a:r>
              <a:rPr lang="en-US" err="1"/>
              <a:t>city_pop</a:t>
            </a:r>
            <a:r>
              <a:rPr lang="en-US"/>
              <a:t>, job, dob, </a:t>
            </a:r>
            <a:r>
              <a:rPr lang="en-US" err="1"/>
              <a:t>trans_num</a:t>
            </a:r>
            <a:r>
              <a:rPr lang="en-US"/>
              <a:t>, </a:t>
            </a:r>
            <a:r>
              <a:rPr lang="en-US" err="1"/>
              <a:t>unix_time</a:t>
            </a:r>
            <a:r>
              <a:rPr lang="en-US"/>
              <a:t>, </a:t>
            </a:r>
            <a:r>
              <a:rPr lang="en-US" err="1"/>
              <a:t>merch_lat</a:t>
            </a:r>
            <a:r>
              <a:rPr lang="en-US"/>
              <a:t>, </a:t>
            </a:r>
            <a:r>
              <a:rPr lang="en-US" err="1"/>
              <a:t>merch_long</a:t>
            </a:r>
            <a:r>
              <a:rPr lang="en-US"/>
              <a:t>, </a:t>
            </a:r>
            <a:r>
              <a:rPr lang="en-US" err="1"/>
              <a:t>is_fraud</a:t>
            </a:r>
            <a:r>
              <a:rPr lang="en-US"/>
              <a:t> (Target Class)</a:t>
            </a: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endParaRPr lang="en-US">
              <a:ea typeface="+mn-lt"/>
              <a:cs typeface="+mn-lt"/>
            </a:endParaRPr>
          </a:p>
          <a:p>
            <a:pPr marL="571500" lvl="1" indent="-342900">
              <a:lnSpc>
                <a:spcPct val="100000"/>
              </a:lnSpc>
              <a:buFont typeface="Courier New" panose="020B05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Source: Available on Kaggle at </a:t>
            </a:r>
            <a:r>
              <a:rPr lang="en-US">
                <a:latin typeface="Arial"/>
                <a:cs typeface="Arial"/>
                <a:hlinkClick r:id="rId3"/>
              </a:rPr>
              <a:t>Link</a:t>
            </a:r>
            <a:endParaRPr lang="en-US" sz="1800"/>
          </a:p>
          <a:p>
            <a:pPr>
              <a:lnSpc>
                <a:spcPct val="10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336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A100-8160-64A2-CEE4-A62BDB6A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97740"/>
            <a:ext cx="10972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Exploration:</a:t>
            </a:r>
            <a:endParaRPr lang="en-US"/>
          </a:p>
        </p:txBody>
      </p:sp>
      <p:pic>
        <p:nvPicPr>
          <p:cNvPr id="4" name="Content Placeholder 3" descr="A graph of a distribution of fraud&#10;&#10;Description automatically generated">
            <a:extLst>
              <a:ext uri="{FF2B5EF4-FFF2-40B4-BE49-F238E27FC236}">
                <a16:creationId xmlns:a16="http://schemas.microsoft.com/office/drawing/2014/main" id="{6FD353FB-F69F-B983-FC2F-9269CEB04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58" y="1495495"/>
            <a:ext cx="5802154" cy="45929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4A6C9-1FC9-C5BA-C9DE-F8A7AD362084}"/>
              </a:ext>
            </a:extLst>
          </p:cNvPr>
          <p:cNvSpPr txBox="1"/>
          <p:nvPr/>
        </p:nvSpPr>
        <p:spPr>
          <a:xfrm>
            <a:off x="6514495" y="2220685"/>
            <a:ext cx="530739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The dataset is highly imbalanced, with most transactions being non-fraudulent (0). 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There are significantly fewer fraudulent transactions (1) compared to non-fraudulent ones. 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/>
              <a:t>This imbalance in the data may need to be addressed through techniques like oversampling or </a:t>
            </a:r>
            <a:r>
              <a:rPr lang="en-US" err="1"/>
              <a:t>undersampling</a:t>
            </a:r>
            <a:r>
              <a:rPr lang="en-US"/>
              <a:t> for effective fraud detection modeling. </a:t>
            </a:r>
          </a:p>
        </p:txBody>
      </p:sp>
    </p:spTree>
    <p:extLst>
      <p:ext uri="{BB962C8B-B14F-4D97-AF65-F5344CB8AC3E}">
        <p14:creationId xmlns:p14="http://schemas.microsoft.com/office/powerpoint/2010/main" val="271136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492E-05AC-1F28-B03A-86ACA249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27" y="-340105"/>
            <a:ext cx="1097280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Exploration: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66639-6977-456F-3C95-5C1C0CC1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9" y="1437375"/>
            <a:ext cx="5887054" cy="4437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EA3DC-9CDC-DF97-1514-130A9D6F60F6}"/>
              </a:ext>
            </a:extLst>
          </p:cNvPr>
          <p:cNvSpPr txBox="1"/>
          <p:nvPr/>
        </p:nvSpPr>
        <p:spPr>
          <a:xfrm>
            <a:off x="6211442" y="2492726"/>
            <a:ext cx="5642393" cy="233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Wide range of fraudulent amounts across categories, some with higher variability.</a:t>
            </a:r>
            <a:endParaRPr lang="en-US"/>
          </a:p>
          <a:p>
            <a:pPr marL="285750" indent="-285750" algn="just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Categories like "</a:t>
            </a:r>
            <a:r>
              <a:rPr lang="en-US" err="1">
                <a:ea typeface="+mn-lt"/>
                <a:cs typeface="+mn-lt"/>
              </a:rPr>
              <a:t>personal_care</a:t>
            </a:r>
            <a:r>
              <a:rPr lang="en-US">
                <a:ea typeface="+mn-lt"/>
                <a:cs typeface="+mn-lt"/>
              </a:rPr>
              <a:t>", "</a:t>
            </a:r>
            <a:r>
              <a:rPr lang="en-US" err="1">
                <a:ea typeface="+mn-lt"/>
                <a:cs typeface="+mn-lt"/>
              </a:rPr>
              <a:t>health_fitness</a:t>
            </a:r>
            <a:r>
              <a:rPr lang="en-US">
                <a:ea typeface="+mn-lt"/>
                <a:cs typeface="+mn-lt"/>
              </a:rPr>
              <a:t>", "</a:t>
            </a:r>
            <a:r>
              <a:rPr lang="en-US" err="1">
                <a:ea typeface="+mn-lt"/>
                <a:cs typeface="+mn-lt"/>
              </a:rPr>
              <a:t>gas_transport</a:t>
            </a:r>
            <a:r>
              <a:rPr lang="en-US">
                <a:ea typeface="+mn-lt"/>
                <a:cs typeface="+mn-lt"/>
              </a:rPr>
              <a:t>", "travel" have lower fraud amounts.</a:t>
            </a:r>
          </a:p>
          <a:p>
            <a:pPr marL="285750" indent="-285750" algn="just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Verification requirements for personal information might contribute to lower fraud in these categories.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90EA-CE2F-A60C-5C78-D1D98E3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82016"/>
            <a:ext cx="10972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9E0A-0177-483A-6EE3-38B113F8E182}"/>
              </a:ext>
            </a:extLst>
          </p:cNvPr>
          <p:cNvSpPr txBox="1"/>
          <p:nvPr/>
        </p:nvSpPr>
        <p:spPr>
          <a:xfrm>
            <a:off x="7145019" y="2186939"/>
            <a:ext cx="47650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/>
              <a:t>More male fraud transactions, higher amounts, taller bars on right side indicate this trend. </a:t>
            </a:r>
          </a:p>
          <a:p>
            <a:pPr marL="285750" indent="-285750">
              <a:buFont typeface="Wingdings"/>
              <a:buChar char="Ø"/>
            </a:pPr>
            <a:r>
              <a:rPr lang="en-US"/>
              <a:t>Both genders skewed right, frequent lower amounts, few high outliers. </a:t>
            </a:r>
          </a:p>
          <a:p>
            <a:pPr marL="285750" indent="-285750">
              <a:buFont typeface="Wingdings"/>
              <a:buChar char="Ø"/>
            </a:pPr>
            <a:r>
              <a:rPr lang="en-US"/>
              <a:t>Highest fraud amount by male, rightmost bar for males. </a:t>
            </a:r>
          </a:p>
          <a:p>
            <a:pPr marL="285750" indent="-285750" algn="l">
              <a:buFont typeface="Wingdings"/>
              <a:buChar char="Ø"/>
            </a:pPr>
            <a:r>
              <a:rPr lang="en-US"/>
              <a:t>Female distribution slightly lower variance, indicating clustered lower fraud amounts.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9ECB82-2A8E-4619-BCF2-BB9EB374E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53" y="1712504"/>
            <a:ext cx="6361393" cy="4100034"/>
          </a:xfrm>
        </p:spPr>
      </p:pic>
    </p:spTree>
    <p:extLst>
      <p:ext uri="{BB962C8B-B14F-4D97-AF65-F5344CB8AC3E}">
        <p14:creationId xmlns:p14="http://schemas.microsoft.com/office/powerpoint/2010/main" val="321639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90EA-CE2F-A60C-5C78-D1D98E3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82016"/>
            <a:ext cx="10972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9E0A-0177-483A-6EE3-38B113F8E182}"/>
              </a:ext>
            </a:extLst>
          </p:cNvPr>
          <p:cNvSpPr txBox="1"/>
          <p:nvPr/>
        </p:nvSpPr>
        <p:spPr>
          <a:xfrm>
            <a:off x="7145019" y="2250439"/>
            <a:ext cx="476503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Most fraudulent transactions occur on Mondays across the top 10 categories.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Categories like "Grocery Stores" and "Shopping Clubs" show a higher frequency of fraudulent transactions on Mondays.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Some categories like "Kids' Apparel" and "Personal Care" exhibit a more uniform distribution across weekdays.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pic>
        <p:nvPicPr>
          <p:cNvPr id="7" name="Content Placeholder 6" descr="A graph of different colored squares">
            <a:extLst>
              <a:ext uri="{FF2B5EF4-FFF2-40B4-BE49-F238E27FC236}">
                <a16:creationId xmlns:a16="http://schemas.microsoft.com/office/drawing/2014/main" id="{900DAA54-1F7F-D448-9A7A-E87C48B0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03" y="1712504"/>
            <a:ext cx="6563693" cy="4201634"/>
          </a:xfrm>
        </p:spPr>
      </p:pic>
    </p:spTree>
    <p:extLst>
      <p:ext uri="{BB962C8B-B14F-4D97-AF65-F5344CB8AC3E}">
        <p14:creationId xmlns:p14="http://schemas.microsoft.com/office/powerpoint/2010/main" val="245275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90EA-CE2F-A60C-5C78-D1D98E3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82016"/>
            <a:ext cx="10972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F9E0A-0177-483A-6EE3-38B113F8E182}"/>
              </a:ext>
            </a:extLst>
          </p:cNvPr>
          <p:cNvSpPr txBox="1"/>
          <p:nvPr/>
        </p:nvSpPr>
        <p:spPr>
          <a:xfrm>
            <a:off x="7145019" y="2250439"/>
            <a:ext cx="476503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New York (NY) has the highest number of fraudulent transactions for both genders (male and female).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For most of the top 10 states, the number of fraudulent transactions is higher for males compared to females.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The difference in fraudulent transactions between genders is relatively small for states like Pennsylvania (PA) and Ohio (OH).</a:t>
            </a:r>
            <a:endParaRPr lang="en-US"/>
          </a:p>
          <a:p>
            <a:pPr marL="285750" indent="-285750">
              <a:buFont typeface="Wingdings"/>
              <a:buChar char="Ø"/>
            </a:pPr>
            <a:endParaRPr lang="en-US"/>
          </a:p>
        </p:txBody>
      </p:sp>
      <p:pic>
        <p:nvPicPr>
          <p:cNvPr id="5" name="Content Placeholder 4" descr="A colorful chart with numbers&#10;&#10;Description automatically generated">
            <a:extLst>
              <a:ext uri="{FF2B5EF4-FFF2-40B4-BE49-F238E27FC236}">
                <a16:creationId xmlns:a16="http://schemas.microsoft.com/office/drawing/2014/main" id="{ECD705C9-1502-5E6A-2526-FF1DC2A6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754" y="1560104"/>
            <a:ext cx="6212692" cy="4735034"/>
          </a:xfrm>
        </p:spPr>
      </p:pic>
    </p:spTree>
    <p:extLst>
      <p:ext uri="{BB962C8B-B14F-4D97-AF65-F5344CB8AC3E}">
        <p14:creationId xmlns:p14="http://schemas.microsoft.com/office/powerpoint/2010/main" val="151021405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SplashVTI</vt:lpstr>
      <vt:lpstr>Fraudulent Activity Detection in Credit Card Data Using Data Mining Techniques</vt:lpstr>
      <vt:lpstr>Contents</vt:lpstr>
      <vt:lpstr>Introduction</vt:lpstr>
      <vt:lpstr>Data Source and Description</vt:lpstr>
      <vt:lpstr>Data Exploration:</vt:lpstr>
      <vt:lpstr>Data Exploration:</vt:lpstr>
      <vt:lpstr>Data Exploration</vt:lpstr>
      <vt:lpstr>Data Exploration</vt:lpstr>
      <vt:lpstr>Data Exploration</vt:lpstr>
      <vt:lpstr>Data Exploration</vt:lpstr>
      <vt:lpstr>Data Mining Task</vt:lpstr>
      <vt:lpstr>Data Mining Task</vt:lpstr>
      <vt:lpstr>Models</vt:lpstr>
      <vt:lpstr>Models</vt:lpstr>
      <vt:lpstr>Performance Evaluation</vt:lpstr>
      <vt:lpstr>Results Before Any Sampling:</vt:lpstr>
      <vt:lpstr>Results After Using Sampling Methods:</vt:lpstr>
      <vt:lpstr>Results After Using Sampling Methods: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2024-04-23T07:06:43Z</dcterms:created>
  <dcterms:modified xsi:type="dcterms:W3CDTF">2025-07-20T05:26:24Z</dcterms:modified>
</cp:coreProperties>
</file>