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57" r:id="rId4"/>
    <p:sldId id="258" r:id="rId5"/>
    <p:sldId id="260" r:id="rId6"/>
    <p:sldId id="265" r:id="rId7"/>
    <p:sldId id="263" r:id="rId8"/>
    <p:sldId id="264" r:id="rId9"/>
    <p:sldId id="266" r:id="rId10"/>
    <p:sldId id="267" r:id="rId11"/>
    <p:sldId id="269" r:id="rId12"/>
    <p:sldId id="270" r:id="rId13"/>
    <p:sldId id="271" r:id="rId14"/>
    <p:sldId id="272" r:id="rId15"/>
    <p:sldId id="273" r:id="rId16"/>
    <p:sldId id="288" r:id="rId17"/>
    <p:sldId id="274" r:id="rId18"/>
    <p:sldId id="275" r:id="rId19"/>
    <p:sldId id="280" r:id="rId20"/>
    <p:sldId id="281" r:id="rId21"/>
    <p:sldId id="282" r:id="rId22"/>
    <p:sldId id="277" r:id="rId23"/>
    <p:sldId id="278"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newsporta/admin" TargetMode="External" /><Relationship Id="rId2" Type="http://schemas.openxmlformats.org/officeDocument/2006/relationships/hyperlink" Target="http://localhost/newsportal" TargetMode="External"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hyperlink" Target="https://www.sitepoint.com/php/" TargetMode="External" /><Relationship Id="rId7" Type="http://schemas.openxmlformats.org/officeDocument/2006/relationships/hyperlink" Target="https://www.apachefriends.org/download.html" TargetMode="External" /><Relationship Id="rId2" Type="http://schemas.openxmlformats.org/officeDocument/2006/relationships/hyperlink" Target="https://www.w3schools.com/php/default.asp" TargetMode="External" /><Relationship Id="rId1" Type="http://schemas.openxmlformats.org/officeDocument/2006/relationships/slideLayout" Target="../slideLayouts/slideLayout2.xml" /><Relationship Id="rId6" Type="http://schemas.openxmlformats.org/officeDocument/2006/relationships/hyperlink" Target="http://www.mysqltutorial.org/" TargetMode="External" /><Relationship Id="rId5" Type="http://schemas.openxmlformats.org/officeDocument/2006/relationships/hyperlink" Target="https://www.mysql.com/" TargetMode="External" /><Relationship Id="rId4" Type="http://schemas.openxmlformats.org/officeDocument/2006/relationships/hyperlink" Target="https://www.php.net/" TargetMode="Externa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ONLINE NEWS PORTAL</a:t>
            </a:r>
            <a:r>
              <a:rPr lang="en-US"/>
              <a:t> </a:t>
            </a:r>
            <a:r>
              <a:rPr lang="en-US" dirty="0"/>
              <a:t>SYSTEM</a:t>
            </a:r>
          </a:p>
        </p:txBody>
      </p:sp>
      <p:sp>
        <p:nvSpPr>
          <p:cNvPr id="3" name="Subtitle 2"/>
          <p:cNvSpPr>
            <a:spLocks noGrp="1"/>
          </p:cNvSpPr>
          <p:nvPr>
            <p:ph type="subTitle" idx="1"/>
          </p:nvPr>
        </p:nvSpPr>
        <p:spPr>
          <a:xfrm>
            <a:off x="1703130" y="4907756"/>
            <a:ext cx="9144000" cy="1655762"/>
          </a:xfrm>
        </p:spPr>
        <p:txBody>
          <a:bodyPr/>
          <a:lstStyle/>
          <a:p>
            <a:r>
              <a:rPr lang="en-IN"/>
              <a:t>NAKKA SATISH KUMAR</a:t>
            </a:r>
            <a:r>
              <a:rPr lang="en-US"/>
              <a:t>(18311A05</a:t>
            </a:r>
            <a:r>
              <a:rPr lang="en-IN"/>
              <a:t>V2)</a:t>
            </a:r>
            <a:endParaRPr lang="en-US"/>
          </a:p>
          <a:p>
            <a:r>
              <a:rPr lang="en-IN"/>
              <a:t>UDHAY CHITYALA</a:t>
            </a:r>
            <a:r>
              <a:rPr lang="en-US"/>
              <a:t>(1</a:t>
            </a:r>
            <a:r>
              <a:rPr lang="en-IN"/>
              <a:t>8311A05R4</a:t>
            </a:r>
            <a:r>
              <a:rPr lang="en-US"/>
              <a:t>)</a:t>
            </a:r>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a:t>
            </a:r>
          </a:p>
        </p:txBody>
      </p:sp>
      <p:sp>
        <p:nvSpPr>
          <p:cNvPr id="3" name="Content Placeholder 2"/>
          <p:cNvSpPr>
            <a:spLocks noGrp="1"/>
          </p:cNvSpPr>
          <p:nvPr>
            <p:ph idx="1"/>
          </p:nvPr>
        </p:nvSpPr>
        <p:spPr/>
        <p:txBody>
          <a:bodyPr>
            <a:normAutofit fontScale="90000" lnSpcReduction="10000"/>
          </a:bodyPr>
          <a:lstStyle/>
          <a:p>
            <a:r>
              <a:rPr lang="en-US"/>
              <a:t>The data in the system has to be stored and retrieved from database. Designing the database is part of system design. Data elements and data structures to be stored have been identified at analysis stage. They are structured and put together to design the data storage and retrieval system. </a:t>
            </a:r>
          </a:p>
          <a:p>
            <a:r>
              <a:rPr lang="en-US"/>
              <a:t>A database is a collection of interrelated data stored with minimum redundancy to serve many users quickly and efficiently. The general objective is to make database access easy, quick, inexpensive and flexible for the user. Relationships are established between the data items and unnecessary data items are removed. Normalization is done to get an internal consistency of data and to have minimum redundancy and maximum stability. This ensures minimizing data storage required, minimizing chances of data inconsistencies and optimizing for updates. The MySQL database has been chosen for developing the relevant databases.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a:sym typeface="+mn-ea"/>
              </a:rPr>
            </a:br>
            <a:r>
              <a:rPr lang="en-US" b="1">
                <a:sym typeface="+mn-ea"/>
              </a:rPr>
              <a:t>Database tables and Structure</a:t>
            </a:r>
            <a:endParaRPr lang="en-US"/>
          </a:p>
        </p:txBody>
      </p:sp>
      <p:pic>
        <p:nvPicPr>
          <p:cNvPr id="10" name="Picture 10">
            <a:extLst>
              <a:ext uri="{FF2B5EF4-FFF2-40B4-BE49-F238E27FC236}">
                <a16:creationId xmlns:a16="http://schemas.microsoft.com/office/drawing/2014/main" id="{A735E3B3-4B10-144F-8C79-F05B4C260D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4812" y="1922983"/>
            <a:ext cx="7877612" cy="2364200"/>
          </a:xfrm>
        </p:spPr>
      </p:pic>
      <p:pic>
        <p:nvPicPr>
          <p:cNvPr id="11" name="Picture 11">
            <a:extLst>
              <a:ext uri="{FF2B5EF4-FFF2-40B4-BE49-F238E27FC236}">
                <a16:creationId xmlns:a16="http://schemas.microsoft.com/office/drawing/2014/main" id="{3A9BB5CF-086D-934B-AA7C-5BB2462A2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3073" y="4722409"/>
            <a:ext cx="8128000" cy="16406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8B13A63B-3D37-3549-8825-6B8398B416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864" y="1690688"/>
            <a:ext cx="10287000" cy="2790825"/>
          </a:xfrm>
        </p:spPr>
      </p:pic>
      <p:pic>
        <p:nvPicPr>
          <p:cNvPr id="9" name="Picture 9">
            <a:extLst>
              <a:ext uri="{FF2B5EF4-FFF2-40B4-BE49-F238E27FC236}">
                <a16:creationId xmlns:a16="http://schemas.microsoft.com/office/drawing/2014/main" id="{C86892FA-AEE0-AF4E-B1BF-7C2CCCFB6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8864" y="4579758"/>
            <a:ext cx="8128000" cy="16632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494CBD6E-6C6B-C94D-8472-1D9FD17E32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41" t="4451" r="-1741" b="3890"/>
          <a:stretch/>
        </p:blipFill>
        <p:spPr>
          <a:xfrm>
            <a:off x="1131630" y="2089852"/>
            <a:ext cx="10287000" cy="369008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a:extLst>
              <a:ext uri="{FF2B5EF4-FFF2-40B4-BE49-F238E27FC236}">
                <a16:creationId xmlns:a16="http://schemas.microsoft.com/office/drawing/2014/main" id="{E657184D-DD72-514D-A714-DDA2CF75E9B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7893" y="2000359"/>
            <a:ext cx="11248514" cy="340937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9421"/>
            <a:ext cx="10273665" cy="6057860"/>
          </a:xfrm>
        </p:spPr>
        <p:txBody>
          <a:bodyPr>
            <a:normAutofit fontScale="97500"/>
          </a:bodyPr>
          <a:lstStyle/>
          <a:p>
            <a:endParaRPr lang="en-US"/>
          </a:p>
          <a:p>
            <a:endParaRPr lang="en-US"/>
          </a:p>
          <a:p>
            <a:endParaRPr lang="en-US"/>
          </a:p>
          <a:p>
            <a:r>
              <a:rPr lang="en-US" b="1">
                <a:latin typeface="Times New Roman" panose="02020603050405020304" charset="0"/>
                <a:cs typeface="Times New Roman" panose="02020603050405020304" charset="0"/>
              </a:rPr>
              <a:t>Implimentation steps:</a:t>
            </a:r>
          </a:p>
          <a:p>
            <a:r>
              <a:rPr lang="en-US"/>
              <a:t>Create a folder(</a:t>
            </a:r>
            <a:r>
              <a:rPr lang="en-IN"/>
              <a:t>Online-News-Portal-</a:t>
            </a:r>
            <a:r>
              <a:rPr lang="en-US"/>
              <a:t>System-using-PHP-MySQL-</a:t>
            </a:r>
            <a:r>
              <a:rPr lang="en-IN"/>
              <a:t>ONP</a:t>
            </a:r>
            <a:r>
              <a:rPr lang="en-US"/>
              <a:t>S) which has the all input code files and input images.</a:t>
            </a:r>
          </a:p>
          <a:p>
            <a:r>
              <a:rPr lang="en-US"/>
              <a:t>Copy the folder and tms folder inside root directory(xampp/htdocs)</a:t>
            </a:r>
          </a:p>
          <a:p>
            <a:r>
              <a:rPr lang="en-US"/>
              <a:t>open phpmyadmin</a:t>
            </a:r>
          </a:p>
          <a:p>
            <a:r>
              <a:rPr lang="en-US"/>
              <a:t>create database tms</a:t>
            </a:r>
          </a:p>
          <a:p>
            <a:r>
              <a:rPr lang="en-US"/>
              <a:t>import database tms.sql (from the </a:t>
            </a:r>
            <a:r>
              <a:rPr lang="en-IN"/>
              <a:t>Online-News-portal</a:t>
            </a:r>
            <a:r>
              <a:rPr lang="en-US"/>
              <a:t>-System-using-PHP-MySQL-</a:t>
            </a:r>
            <a:r>
              <a:rPr lang="en-IN"/>
              <a:t>ONPS </a:t>
            </a:r>
            <a:r>
              <a:rPr lang="en-US"/>
              <a:t>folder)</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4185"/>
          </a:xfrm>
        </p:spPr>
        <p:txBody>
          <a:bodyPr>
            <a:normAutofit fontScale="90000"/>
          </a:bodyPr>
          <a:lstStyle/>
          <a:p>
            <a:r>
              <a:rPr lang="en-US"/>
              <a:t>.</a:t>
            </a:r>
          </a:p>
        </p:txBody>
      </p:sp>
      <p:sp>
        <p:nvSpPr>
          <p:cNvPr id="3" name="Content Placeholder 2"/>
          <p:cNvSpPr>
            <a:spLocks noGrp="1"/>
          </p:cNvSpPr>
          <p:nvPr>
            <p:ph sz="half" idx="1"/>
          </p:nvPr>
        </p:nvSpPr>
        <p:spPr>
          <a:xfrm>
            <a:off x="1815766" y="1336836"/>
            <a:ext cx="9278620" cy="4636135"/>
          </a:xfrm>
        </p:spPr>
        <p:txBody>
          <a:bodyPr>
            <a:normAutofit/>
          </a:bodyPr>
          <a:lstStyle/>
          <a:p>
            <a:r>
              <a:rPr lang="en-IN" b="0" i="0">
                <a:solidFill>
                  <a:srgbClr val="000000"/>
                </a:solidFill>
                <a:effectLst/>
                <a:latin typeface="Arial" panose="020B0604020202020204" pitchFamily="34" charset="0"/>
              </a:rPr>
              <a:t>run the script </a:t>
            </a:r>
            <a:r>
              <a:rPr lang="en-IN" b="0" i="0" u="none" strike="noStrike">
                <a:solidFill>
                  <a:srgbClr val="4285F4"/>
                </a:solidFill>
                <a:effectLst/>
                <a:latin typeface="Arial" panose="020B0604020202020204" pitchFamily="34" charset="0"/>
                <a:hlinkClick r:id="rId2"/>
              </a:rPr>
              <a:t>http://localhost/newsportal</a:t>
            </a:r>
            <a:r>
              <a:rPr lang="en-IN" b="0" i="0">
                <a:solidFill>
                  <a:srgbClr val="000000"/>
                </a:solidFill>
                <a:effectLst/>
                <a:latin typeface="Arial" panose="020B0604020202020204" pitchFamily="34" charset="0"/>
              </a:rPr>
              <a:t> (frontend)</a:t>
            </a:r>
          </a:p>
          <a:p>
            <a:r>
              <a:rPr lang="en-IN" b="0" i="0">
                <a:solidFill>
                  <a:srgbClr val="000000"/>
                </a:solidFill>
                <a:effectLst/>
                <a:latin typeface="Arial" panose="020B0604020202020204" pitchFamily="34" charset="0"/>
              </a:rPr>
              <a:t>For admin panel  </a:t>
            </a:r>
            <a:r>
              <a:rPr lang="en-IN" b="0" i="0" u="none" strike="noStrike">
                <a:solidFill>
                  <a:srgbClr val="4285F4"/>
                </a:solidFill>
                <a:effectLst/>
                <a:latin typeface="Arial" panose="020B0604020202020204" pitchFamily="34" charset="0"/>
                <a:hlinkClick r:id="rId3"/>
              </a:rPr>
              <a:t>http://localhost/newsporta/admin</a:t>
            </a:r>
            <a:br>
              <a:rPr lang="en-IN"/>
            </a:br>
            <a:br>
              <a:rPr lang="en-IN"/>
            </a:br>
            <a:r>
              <a:rPr lang="en-IN" b="0" i="0">
                <a:solidFill>
                  <a:srgbClr val="000000"/>
                </a:solidFill>
                <a:effectLst/>
                <a:latin typeface="Arial" panose="020B0604020202020204" pitchFamily="34" charset="0"/>
              </a:rPr>
              <a:t>credential for admin panel :</a:t>
            </a:r>
            <a:br>
              <a:rPr lang="en-IN"/>
            </a:br>
            <a:r>
              <a:rPr lang="en-IN" b="0" i="0">
                <a:solidFill>
                  <a:srgbClr val="000000"/>
                </a:solidFill>
                <a:effectLst/>
                <a:latin typeface="Arial" panose="020B0604020202020204" pitchFamily="34" charset="0"/>
              </a:rPr>
              <a:t>usernam: admin</a:t>
            </a:r>
            <a:br>
              <a:rPr lang="en-IN"/>
            </a:br>
            <a:r>
              <a:rPr lang="en-IN" b="0" i="0">
                <a:solidFill>
                  <a:srgbClr val="000000"/>
                </a:solidFill>
                <a:effectLst/>
                <a:latin typeface="Arial" panose="020B0604020202020204" pitchFamily="34" charset="0"/>
              </a:rPr>
              <a:t>Password : Test@123</a:t>
            </a:r>
            <a:br>
              <a:rPr lang="en-IN"/>
            </a:br>
            <a:br>
              <a:rPr lang="en-IN"/>
            </a:br>
            <a:r>
              <a:rPr lang="en-IN" b="0" i="0">
                <a:solidFill>
                  <a:srgbClr val="000000"/>
                </a:solidFill>
                <a:effectLst/>
                <a:latin typeface="Arial" panose="020B0604020202020204" pitchFamily="34" charset="0"/>
              </a:rPr>
              <a:t>credential for Sub-admin panel :</a:t>
            </a:r>
            <a:br>
              <a:rPr lang="en-IN"/>
            </a:br>
            <a:r>
              <a:rPr lang="en-IN" b="0" i="0">
                <a:solidFill>
                  <a:srgbClr val="000000"/>
                </a:solidFill>
                <a:effectLst/>
                <a:latin typeface="Arial" panose="020B0604020202020204" pitchFamily="34" charset="0"/>
              </a:rPr>
              <a:t>username: subadmin</a:t>
            </a:r>
            <a:br>
              <a:rPr lang="en-IN"/>
            </a:br>
            <a:r>
              <a:rPr lang="en-IN" b="0" i="0">
                <a:solidFill>
                  <a:srgbClr val="000000"/>
                </a:solidFill>
                <a:effectLst/>
                <a:latin typeface="Arial" panose="020B0604020202020204" pitchFamily="34" charset="0"/>
              </a:rPr>
              <a:t>Password : Test@123</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outputs</a:t>
            </a:r>
          </a:p>
        </p:txBody>
      </p:sp>
      <p:sp>
        <p:nvSpPr>
          <p:cNvPr id="3" name="Content Placeholder 2"/>
          <p:cNvSpPr>
            <a:spLocks noGrp="1"/>
          </p:cNvSpPr>
          <p:nvPr>
            <p:ph sz="half" idx="1"/>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pic>
        <p:nvPicPr>
          <p:cNvPr id="7" name="Picture 7">
            <a:extLst>
              <a:ext uri="{FF2B5EF4-FFF2-40B4-BE49-F238E27FC236}">
                <a16:creationId xmlns:a16="http://schemas.microsoft.com/office/drawing/2014/main" id="{D43F878D-BD2E-1E43-8CC6-53703537878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63069" y="1202205"/>
            <a:ext cx="6221790" cy="529067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p>
        </p:txBody>
      </p:sp>
      <p:pic>
        <p:nvPicPr>
          <p:cNvPr id="3" name="Picture 2">
            <a:extLst>
              <a:ext uri="{FF2B5EF4-FFF2-40B4-BE49-F238E27FC236}">
                <a16:creationId xmlns:a16="http://schemas.microsoft.com/office/drawing/2014/main" id="{46206237-DCFE-8C48-BAEC-F5298841B2FC}"/>
              </a:ext>
            </a:extLst>
          </p:cNvPr>
          <p:cNvPicPr>
            <a:picLocks noChangeAspect="1" noChangeArrowheads="1"/>
          </p:cNvPicPr>
          <p:nvPr/>
        </p:nvPicPr>
        <p:blipFill>
          <a:blip r:embed="rId2"/>
          <a:srcRect/>
          <a:stretch>
            <a:fillRect/>
          </a:stretch>
        </p:blipFill>
        <p:spPr bwMode="auto">
          <a:xfrm>
            <a:off x="-799860" y="143304"/>
            <a:ext cx="10615534" cy="3570662"/>
          </a:xfrm>
          <a:prstGeom prst="rect">
            <a:avLst/>
          </a:prstGeom>
          <a:noFill/>
          <a:ln w="9525">
            <a:noFill/>
            <a:miter lim="800000"/>
            <a:headEnd/>
            <a:tailEnd/>
          </a:ln>
        </p:spPr>
      </p:pic>
      <p:pic>
        <p:nvPicPr>
          <p:cNvPr id="11" name="Picture 10">
            <a:extLst>
              <a:ext uri="{FF2B5EF4-FFF2-40B4-BE49-F238E27FC236}">
                <a16:creationId xmlns:a16="http://schemas.microsoft.com/office/drawing/2014/main" id="{A2F43A78-C4F7-B240-80F9-D7987BBB83F6}"/>
              </a:ext>
            </a:extLst>
          </p:cNvPr>
          <p:cNvPicPr>
            <a:picLocks noChangeAspect="1" noChangeArrowheads="1"/>
          </p:cNvPicPr>
          <p:nvPr/>
        </p:nvPicPr>
        <p:blipFill>
          <a:blip r:embed="rId3"/>
          <a:srcRect/>
          <a:stretch>
            <a:fillRect/>
          </a:stretch>
        </p:blipFill>
        <p:spPr bwMode="auto">
          <a:xfrm>
            <a:off x="672942" y="2466687"/>
            <a:ext cx="10680858" cy="391870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p>
        </p:txBody>
      </p:sp>
      <p:pic>
        <p:nvPicPr>
          <p:cNvPr id="8" name="Content Placeholder 7">
            <a:extLst>
              <a:ext uri="{FF2B5EF4-FFF2-40B4-BE49-F238E27FC236}">
                <a16:creationId xmlns:a16="http://schemas.microsoft.com/office/drawing/2014/main" id="{7FC9B416-058C-2840-B315-95CCA0A695FF}"/>
              </a:ext>
            </a:extLst>
          </p:cNvPr>
          <p:cNvPicPr>
            <a:picLocks noGrp="1" noChangeAspect="1" noChangeArrowheads="1"/>
          </p:cNvPicPr>
          <p:nvPr>
            <p:ph idx="1"/>
          </p:nvPr>
        </p:nvPicPr>
        <p:blipFill>
          <a:blip r:embed="rId2"/>
          <a:srcRect/>
          <a:stretch>
            <a:fillRect/>
          </a:stretch>
        </p:blipFill>
        <p:spPr bwMode="auto">
          <a:xfrm>
            <a:off x="1034204" y="197844"/>
            <a:ext cx="6994252" cy="3022691"/>
          </a:xfrm>
          <a:prstGeom prst="rect">
            <a:avLst/>
          </a:prstGeom>
          <a:noFill/>
          <a:ln w="9525">
            <a:noFill/>
            <a:miter lim="800000"/>
            <a:headEnd/>
            <a:tailEnd/>
          </a:ln>
        </p:spPr>
      </p:pic>
      <p:pic>
        <p:nvPicPr>
          <p:cNvPr id="11" name="Picture 10">
            <a:extLst>
              <a:ext uri="{FF2B5EF4-FFF2-40B4-BE49-F238E27FC236}">
                <a16:creationId xmlns:a16="http://schemas.microsoft.com/office/drawing/2014/main" id="{41687BEE-AE96-AC40-95C9-ED895D271D75}"/>
              </a:ext>
            </a:extLst>
          </p:cNvPr>
          <p:cNvPicPr>
            <a:picLocks noChangeAspect="1" noChangeArrowheads="1"/>
          </p:cNvPicPr>
          <p:nvPr/>
        </p:nvPicPr>
        <p:blipFill>
          <a:blip r:embed="rId3"/>
          <a:srcRect/>
          <a:stretch>
            <a:fillRect/>
          </a:stretch>
        </p:blipFill>
        <p:spPr bwMode="auto">
          <a:xfrm>
            <a:off x="3108080" y="3637465"/>
            <a:ext cx="7532253" cy="3042971"/>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9475"/>
          </a:xfrm>
        </p:spPr>
        <p:txBody>
          <a:bodyPr/>
          <a:lstStyle/>
          <a:p>
            <a:r>
              <a:rPr lang="en-US">
                <a:sym typeface="+mn-ea"/>
              </a:rPr>
              <a:t>Abstract</a:t>
            </a:r>
            <a:endParaRPr lang="en-US"/>
          </a:p>
        </p:txBody>
      </p:sp>
      <p:sp>
        <p:nvSpPr>
          <p:cNvPr id="3" name="Content Placeholder 2"/>
          <p:cNvSpPr>
            <a:spLocks noGrp="1"/>
          </p:cNvSpPr>
          <p:nvPr>
            <p:ph idx="1"/>
          </p:nvPr>
        </p:nvSpPr>
        <p:spPr>
          <a:xfrm>
            <a:off x="500975" y="1244600"/>
            <a:ext cx="10951210" cy="4932680"/>
          </a:xfrm>
        </p:spPr>
        <p:txBody>
          <a:bodyPr>
            <a:noAutofit/>
          </a:bodyPr>
          <a:lstStyle/>
          <a:p>
            <a:pPr marL="0" indent="0">
              <a:buNone/>
            </a:pPr>
            <a:r>
              <a:rPr lang="en-IN" sz="2300"/>
              <a:t>•</a:t>
            </a:r>
            <a:r>
              <a:rPr lang="en-US" sz="2300"/>
              <a:t>The purpose of Online News Portal is to automate the existing manual system by </a:t>
            </a:r>
          </a:p>
          <a:p>
            <a:pPr marL="0" indent="0">
              <a:buNone/>
            </a:pPr>
            <a:r>
              <a:rPr lang="en-US" sz="2300"/>
              <a:t>the help of computerized equipments and full-fledged computer software, fulfilling their </a:t>
            </a:r>
          </a:p>
          <a:p>
            <a:pPr marL="0" indent="0">
              <a:buNone/>
            </a:pPr>
            <a:r>
              <a:rPr lang="en-US" sz="2300"/>
              <a:t>requirements, so that their valuable data/information can be stored for a longer period </a:t>
            </a:r>
          </a:p>
          <a:p>
            <a:pPr marL="0" indent="0">
              <a:buNone/>
            </a:pPr>
            <a:r>
              <a:rPr lang="en-US" sz="2300"/>
              <a:t>with easy accessing and manipulation of the same. The required software and hardware </a:t>
            </a:r>
          </a:p>
          <a:p>
            <a:pPr marL="0" indent="0">
              <a:buNone/>
            </a:pPr>
            <a:r>
              <a:rPr lang="en-US" sz="2300"/>
              <a:t>are easily available and easy to work with.</a:t>
            </a:r>
          </a:p>
          <a:p>
            <a:pPr marL="0" indent="0">
              <a:buNone/>
            </a:pPr>
            <a:r>
              <a:rPr lang="en-IN" sz="2300"/>
              <a:t>•</a:t>
            </a:r>
            <a:r>
              <a:rPr lang="en-US" sz="2300"/>
              <a:t>Online News Portal, as described above, can lead to error free, secure, reliable </a:t>
            </a:r>
          </a:p>
          <a:p>
            <a:pPr marL="0" indent="0">
              <a:buNone/>
            </a:pPr>
            <a:r>
              <a:rPr lang="en-US" sz="2300"/>
              <a:t>and fast management system. It can assist the user to concentrate on their other </a:t>
            </a:r>
          </a:p>
          <a:p>
            <a:pPr marL="0" indent="0">
              <a:buNone/>
            </a:pPr>
            <a:r>
              <a:rPr lang="en-US" sz="2300"/>
              <a:t>activities rather to concentrate on the record keeping. Thus it will help organization in </a:t>
            </a:r>
          </a:p>
          <a:p>
            <a:pPr marL="0" indent="0">
              <a:buNone/>
            </a:pPr>
            <a:r>
              <a:rPr lang="en-US" sz="2300"/>
              <a:t>better utilization of resources. The organization can maintain computerized records </a:t>
            </a:r>
          </a:p>
          <a:p>
            <a:pPr marL="0" indent="0">
              <a:buNone/>
            </a:pPr>
            <a:r>
              <a:rPr lang="en-US" sz="2300"/>
              <a:t>without redundant entries. That means that one need not be distracted by information </a:t>
            </a:r>
          </a:p>
          <a:p>
            <a:pPr marL="0" indent="0">
              <a:buNone/>
            </a:pPr>
            <a:r>
              <a:rPr lang="en-US" sz="2300"/>
              <a:t>that is not relevant, while being able to reach the information.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p>
        </p:txBody>
      </p:sp>
      <p:pic>
        <p:nvPicPr>
          <p:cNvPr id="8" name="Content Placeholder 7">
            <a:extLst>
              <a:ext uri="{FF2B5EF4-FFF2-40B4-BE49-F238E27FC236}">
                <a16:creationId xmlns:a16="http://schemas.microsoft.com/office/drawing/2014/main" id="{5E356F4C-8CA2-6349-805D-9B8CC5074152}"/>
              </a:ext>
            </a:extLst>
          </p:cNvPr>
          <p:cNvPicPr>
            <a:picLocks noGrp="1" noChangeAspect="1" noChangeArrowheads="1"/>
          </p:cNvPicPr>
          <p:nvPr>
            <p:ph idx="1"/>
          </p:nvPr>
        </p:nvPicPr>
        <p:blipFill>
          <a:blip r:embed="rId2"/>
          <a:srcRect/>
          <a:stretch>
            <a:fillRect/>
          </a:stretch>
        </p:blipFill>
        <p:spPr bwMode="auto">
          <a:xfrm>
            <a:off x="1325564" y="848754"/>
            <a:ext cx="9446132" cy="532820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p>
        </p:txBody>
      </p:sp>
      <p:pic>
        <p:nvPicPr>
          <p:cNvPr id="5" name="Content Placeholder 4">
            <a:extLst>
              <a:ext uri="{FF2B5EF4-FFF2-40B4-BE49-F238E27FC236}">
                <a16:creationId xmlns:a16="http://schemas.microsoft.com/office/drawing/2014/main" id="{F53A04F1-53EA-1640-B6D6-7EF4A5058B6E}"/>
              </a:ext>
            </a:extLst>
          </p:cNvPr>
          <p:cNvPicPr>
            <a:picLocks noGrp="1" noChangeAspect="1" noChangeArrowheads="1"/>
          </p:cNvPicPr>
          <p:nvPr>
            <p:ph idx="1"/>
          </p:nvPr>
        </p:nvPicPr>
        <p:blipFill>
          <a:blip r:embed="rId2"/>
          <a:srcRect/>
          <a:stretch>
            <a:fillRect/>
          </a:stretch>
        </p:blipFill>
        <p:spPr bwMode="auto">
          <a:xfrm>
            <a:off x="1652710" y="253368"/>
            <a:ext cx="8677132" cy="611466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 </a:t>
            </a:r>
          </a:p>
        </p:txBody>
      </p:sp>
      <p:sp>
        <p:nvSpPr>
          <p:cNvPr id="3" name="Content Placeholder 2"/>
          <p:cNvSpPr>
            <a:spLocks noGrp="1"/>
          </p:cNvSpPr>
          <p:nvPr>
            <p:ph idx="1"/>
          </p:nvPr>
        </p:nvSpPr>
        <p:spPr/>
        <p:txBody>
          <a:bodyPr>
            <a:normAutofit/>
          </a:bodyPr>
          <a:lstStyle/>
          <a:p>
            <a:r>
              <a:rPr lang="en-US"/>
              <a:t>In our project work, an attempt has been made to develop News or information based web site. </a:t>
            </a:r>
          </a:p>
          <a:p>
            <a:r>
              <a:rPr lang="en-US"/>
              <a:t>We develop this project that helps the people and make them aware so that they can know any news. To establish this website we use various methodologies. To develop this project we have faced many problem but we hardly tried to develop this project. Our supervisor helps us by giving his valuable opinion, decision and time.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p>
        </p:txBody>
      </p:sp>
      <p:sp>
        <p:nvSpPr>
          <p:cNvPr id="3" name="Content Placeholder 2"/>
          <p:cNvSpPr>
            <a:spLocks noGrp="1"/>
          </p:cNvSpPr>
          <p:nvPr>
            <p:ph idx="1"/>
          </p:nvPr>
        </p:nvSpPr>
        <p:spPr>
          <a:xfrm>
            <a:off x="838200" y="776231"/>
            <a:ext cx="10515600" cy="5400732"/>
          </a:xfrm>
        </p:spPr>
        <p:txBody>
          <a:bodyPr>
            <a:normAutofit/>
          </a:bodyPr>
          <a:lstStyle/>
          <a:p>
            <a:pPr marL="0" indent="0">
              <a:buNone/>
            </a:pPr>
            <a:r>
              <a:rPr lang="en-US" sz="3600"/>
              <a:t>Future scope</a:t>
            </a:r>
          </a:p>
          <a:p>
            <a:r>
              <a:rPr lang="en-US"/>
              <a:t>The future scope of our project is valuable. Our project time duration was only one years .In</a:t>
            </a:r>
            <a:r>
              <a:rPr lang="en-IN"/>
              <a:t> </a:t>
            </a:r>
            <a:r>
              <a:rPr lang="en-US"/>
              <a:t>this time interval we developed our project. It was very difficult to complete project within this time duration. In future if we get chance we will develop this website for large volume.</a:t>
            </a:r>
          </a:p>
          <a:p>
            <a:r>
              <a:rPr lang="en-US"/>
              <a:t>As for other future developments, the following can be done:</a:t>
            </a:r>
          </a:p>
          <a:p>
            <a:r>
              <a:rPr lang="en-IN"/>
              <a:t>W</a:t>
            </a:r>
            <a:r>
              <a:rPr lang="en-US"/>
              <a:t>e will manage news reporting system. </a:t>
            </a:r>
          </a:p>
          <a:p>
            <a:r>
              <a:rPr lang="en-US"/>
              <a:t>We can make video conferencing system. </a:t>
            </a:r>
          </a:p>
          <a:p>
            <a:r>
              <a:rPr lang="en-US"/>
              <a:t>We update our database.</a:t>
            </a:r>
          </a:p>
          <a:p>
            <a:r>
              <a:rPr lang="en-US"/>
              <a:t>Sensibility level could add be added.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74BC-EA88-384B-A185-0DAB60E052AA}"/>
              </a:ext>
            </a:extLst>
          </p:cNvPr>
          <p:cNvSpPr>
            <a:spLocks noGrp="1"/>
          </p:cNvSpPr>
          <p:nvPr>
            <p:ph type="title"/>
          </p:nvPr>
        </p:nvSpPr>
        <p:spPr/>
        <p:txBody>
          <a:bodyPr/>
          <a:lstStyle/>
          <a:p>
            <a:r>
              <a:rPr lang="en-IN"/>
              <a:t>References</a:t>
            </a:r>
            <a:endParaRPr lang="en-US"/>
          </a:p>
        </p:txBody>
      </p:sp>
      <p:sp>
        <p:nvSpPr>
          <p:cNvPr id="6" name="Content Placeholder 2">
            <a:extLst>
              <a:ext uri="{FF2B5EF4-FFF2-40B4-BE49-F238E27FC236}">
                <a16:creationId xmlns:a16="http://schemas.microsoft.com/office/drawing/2014/main" id="{1A00587C-EFC3-134E-8D2E-5291EF1F5C49}"/>
              </a:ext>
            </a:extLst>
          </p:cNvPr>
          <p:cNvSpPr>
            <a:spLocks noGrp="1"/>
          </p:cNvSpPr>
          <p:nvPr>
            <p:ph idx="1"/>
          </p:nvPr>
        </p:nvSpPr>
        <p:spPr>
          <a:xfrm>
            <a:off x="838200" y="1460500"/>
            <a:ext cx="10515600" cy="5032375"/>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buNone/>
            </a:pPr>
            <a:r>
              <a:rPr lang="en-US" sz="2000" b="1" dirty="0"/>
              <a:t>For PHP</a:t>
            </a:r>
            <a:endParaRPr lang="en-US" sz="2000" dirty="0"/>
          </a:p>
          <a:p>
            <a:pPr lvl="0">
              <a:buFont typeface="Wingdings" pitchFamily="2" charset="2"/>
              <a:buChar char="q"/>
            </a:pPr>
            <a:r>
              <a:rPr lang="en-US" sz="2400" u="sng" dirty="0">
                <a:hlinkClick r:id="rId2"/>
              </a:rPr>
              <a:t>https://www.w3schools.com/php/default.asp</a:t>
            </a:r>
            <a:endParaRPr lang="en-US" sz="2400" dirty="0"/>
          </a:p>
          <a:p>
            <a:pPr lvl="0">
              <a:buFont typeface="Wingdings" pitchFamily="2" charset="2"/>
              <a:buChar char="q"/>
            </a:pPr>
            <a:r>
              <a:rPr lang="en-US" sz="2400" u="sng" dirty="0">
                <a:hlinkClick r:id="rId3"/>
              </a:rPr>
              <a:t>https://www.sitepoint.com/php/</a:t>
            </a:r>
            <a:endParaRPr lang="en-US" sz="2400" dirty="0"/>
          </a:p>
          <a:p>
            <a:pPr lvl="0">
              <a:buFont typeface="Wingdings" pitchFamily="2" charset="2"/>
              <a:buChar char="q"/>
            </a:pPr>
            <a:r>
              <a:rPr lang="en-US" sz="2400" u="sng" dirty="0">
                <a:hlinkClick r:id="rId4"/>
              </a:rPr>
              <a:t>https://www.php.net/</a:t>
            </a:r>
            <a:endParaRPr lang="en-US" sz="2400" dirty="0"/>
          </a:p>
          <a:p>
            <a:pPr>
              <a:buNone/>
            </a:pPr>
            <a:r>
              <a:rPr lang="en-US" sz="2800" dirty="0"/>
              <a:t> </a:t>
            </a:r>
          </a:p>
          <a:p>
            <a:pPr>
              <a:buNone/>
            </a:pPr>
            <a:r>
              <a:rPr lang="en-US" sz="2000" b="1" dirty="0"/>
              <a:t>For </a:t>
            </a:r>
            <a:r>
              <a:rPr lang="en-US" sz="2000" b="1" dirty="0" err="1"/>
              <a:t>MySQL</a:t>
            </a:r>
            <a:endParaRPr lang="en-US" sz="2000" dirty="0"/>
          </a:p>
          <a:p>
            <a:pPr lvl="0">
              <a:buFont typeface="Wingdings" pitchFamily="2" charset="2"/>
              <a:buChar char="q"/>
            </a:pPr>
            <a:r>
              <a:rPr lang="en-US" sz="2400" u="sng" dirty="0">
                <a:hlinkClick r:id="rId5"/>
              </a:rPr>
              <a:t>https://www.mysql.com/</a:t>
            </a:r>
            <a:endParaRPr lang="en-US" sz="2400" dirty="0"/>
          </a:p>
          <a:p>
            <a:pPr lvl="0">
              <a:buFont typeface="Wingdings" pitchFamily="2" charset="2"/>
              <a:buChar char="q"/>
            </a:pPr>
            <a:r>
              <a:rPr lang="en-US" sz="2400" u="sng" dirty="0">
                <a:hlinkClick r:id="rId6"/>
              </a:rPr>
              <a:t>http://www.mysqltutorial.org</a:t>
            </a:r>
            <a:endParaRPr lang="en-US" sz="2400" dirty="0"/>
          </a:p>
          <a:p>
            <a:pPr>
              <a:buNone/>
            </a:pPr>
            <a:r>
              <a:rPr lang="en-US" sz="2000" b="1" dirty="0"/>
              <a:t> </a:t>
            </a:r>
            <a:endParaRPr lang="en-US" sz="2000" dirty="0"/>
          </a:p>
          <a:p>
            <a:pPr>
              <a:buNone/>
            </a:pPr>
            <a:r>
              <a:rPr lang="en-US" sz="2000" b="1" dirty="0"/>
              <a:t>For XAMPP</a:t>
            </a:r>
            <a:endParaRPr lang="en-US" sz="2000" dirty="0"/>
          </a:p>
          <a:p>
            <a:pPr lvl="0">
              <a:buFont typeface="Wingdings" pitchFamily="2" charset="2"/>
              <a:buChar char="q"/>
            </a:pPr>
            <a:r>
              <a:rPr lang="en-US" sz="2400" u="sng" dirty="0">
                <a:hlinkClick r:id="rId7"/>
              </a:rPr>
              <a:t>https://www.apachefriends.org/download.html</a:t>
            </a:r>
            <a:endParaRPr lang="en-US" sz="2400" dirty="0"/>
          </a:p>
          <a:p>
            <a:pPr>
              <a:buNone/>
            </a:pPr>
            <a:endParaRPr lang="en-US" dirty="0"/>
          </a:p>
        </p:txBody>
      </p:sp>
    </p:spTree>
    <p:extLst>
      <p:ext uri="{BB962C8B-B14F-4D97-AF65-F5344CB8AC3E}">
        <p14:creationId xmlns:p14="http://schemas.microsoft.com/office/powerpoint/2010/main" val="14904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Introduction</a:t>
            </a:r>
            <a:br>
              <a:rPr lang="en-US"/>
            </a:br>
            <a:endParaRPr lang="en-US"/>
          </a:p>
        </p:txBody>
      </p:sp>
      <p:sp>
        <p:nvSpPr>
          <p:cNvPr id="3" name="Content Placeholder 2"/>
          <p:cNvSpPr>
            <a:spLocks noGrp="1"/>
          </p:cNvSpPr>
          <p:nvPr>
            <p:ph idx="1"/>
          </p:nvPr>
        </p:nvSpPr>
        <p:spPr>
          <a:xfrm>
            <a:off x="432171" y="1481702"/>
            <a:ext cx="10515600" cy="5239544"/>
          </a:xfrm>
        </p:spPr>
        <p:txBody>
          <a:bodyPr>
            <a:normAutofit/>
          </a:bodyPr>
          <a:lstStyle/>
          <a:p>
            <a:pPr marL="0" indent="0">
              <a:buNone/>
            </a:pPr>
            <a:r>
              <a:rPr lang="en-IN" sz="2400"/>
              <a:t>•</a:t>
            </a:r>
            <a:r>
              <a:rPr lang="en-US" sz="2400"/>
              <a:t>Now-a-days we live in age of Information Communication and Technology . We can’t think a single moment</a:t>
            </a:r>
            <a:r>
              <a:rPr lang="en-IN" sz="2400"/>
              <a:t> </a:t>
            </a:r>
            <a:r>
              <a:rPr lang="en-US" sz="2400"/>
              <a:t>without</a:t>
            </a:r>
            <a:r>
              <a:rPr lang="en-IN" sz="2400"/>
              <a:t> </a:t>
            </a:r>
            <a:r>
              <a:rPr lang="en-US" sz="2400"/>
              <a:t>technology.</a:t>
            </a:r>
            <a:endParaRPr lang="en-IN" sz="2400"/>
          </a:p>
          <a:p>
            <a:pPr marL="0" indent="0">
              <a:buNone/>
            </a:pPr>
            <a:r>
              <a:rPr lang="en-IN" sz="2400"/>
              <a:t>•</a:t>
            </a:r>
            <a:r>
              <a:rPr lang="en-US" sz="2400"/>
              <a:t>From morning to night, we need help of the technology. This is the revolutionary time of computer technology. </a:t>
            </a:r>
            <a:endParaRPr lang="en-IN" sz="2400"/>
          </a:p>
          <a:p>
            <a:pPr marL="0" indent="0">
              <a:buNone/>
            </a:pPr>
            <a:r>
              <a:rPr lang="en-IN" sz="2400"/>
              <a:t>•</a:t>
            </a:r>
            <a:r>
              <a:rPr lang="en-US" sz="2400"/>
              <a:t>Most of the works</a:t>
            </a:r>
            <a:r>
              <a:rPr lang="en-IN" sz="2400"/>
              <a:t> </a:t>
            </a:r>
            <a:r>
              <a:rPr lang="en-US" sz="2400"/>
              <a:t>depends on web application. For this reason, anytime, anywhere, anyone can access a website by internet at low cost and we can find our expectable and most update information from website. At present information is one the most valuable resource of the current world. We have developed our project so that we can aware the people.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p>
        </p:txBody>
      </p:sp>
      <p:sp>
        <p:nvSpPr>
          <p:cNvPr id="3" name="Content Placeholder 2"/>
          <p:cNvSpPr>
            <a:spLocks noGrp="1"/>
          </p:cNvSpPr>
          <p:nvPr>
            <p:ph idx="1"/>
          </p:nvPr>
        </p:nvSpPr>
        <p:spPr>
          <a:xfrm>
            <a:off x="527708" y="571714"/>
            <a:ext cx="10515600" cy="6032220"/>
          </a:xfrm>
        </p:spPr>
        <p:txBody>
          <a:bodyPr>
            <a:noAutofit/>
          </a:bodyPr>
          <a:lstStyle/>
          <a:p>
            <a:pPr marL="0" indent="0">
              <a:buNone/>
            </a:pPr>
            <a:r>
              <a:rPr lang="en-US" sz="2400">
                <a:sym typeface="+mn-ea"/>
              </a:rPr>
              <a:t>The objective of this project is to develop a web application for Online News Paper </a:t>
            </a:r>
          </a:p>
          <a:p>
            <a:pPr marL="0" indent="0">
              <a:buNone/>
            </a:pPr>
            <a:r>
              <a:rPr lang="en-US" sz="2400">
                <a:sym typeface="+mn-ea"/>
              </a:rPr>
              <a:t>website that can aware the people</a:t>
            </a:r>
            <a:r>
              <a:rPr lang="en-IN" sz="2400">
                <a:sym typeface="+mn-ea"/>
              </a:rPr>
              <a:t>. </a:t>
            </a:r>
            <a:r>
              <a:rPr lang="en-US" sz="2400">
                <a:sym typeface="+mn-ea"/>
              </a:rPr>
              <a:t>The objective of this project is to provide the daily news.</a:t>
            </a:r>
          </a:p>
          <a:p>
            <a:pPr marL="0" indent="0">
              <a:buNone/>
            </a:pPr>
            <a:r>
              <a:rPr lang="en-IN" sz="2400">
                <a:sym typeface="+mn-ea"/>
              </a:rPr>
              <a:t>*</a:t>
            </a:r>
            <a:r>
              <a:rPr lang="en-US" sz="2400">
                <a:sym typeface="+mn-ea"/>
              </a:rPr>
              <a:t> The objective of this project is to provide the breaking news.</a:t>
            </a:r>
          </a:p>
          <a:p>
            <a:pPr marL="0" indent="0">
              <a:buNone/>
            </a:pPr>
            <a:r>
              <a:rPr lang="en-IN" sz="2400">
                <a:sym typeface="+mn-ea"/>
              </a:rPr>
              <a:t>*</a:t>
            </a:r>
            <a:r>
              <a:rPr lang="en-US" sz="2400">
                <a:sym typeface="+mn-ea"/>
              </a:rPr>
              <a:t> It makes use of various technologies to get required crime oriented information more </a:t>
            </a:r>
          </a:p>
          <a:p>
            <a:pPr marL="0" indent="0">
              <a:buNone/>
            </a:pPr>
            <a:r>
              <a:rPr lang="en-US" sz="2400">
                <a:sym typeface="+mn-ea"/>
              </a:rPr>
              <a:t>quickly, easily, colorfully and attractively.</a:t>
            </a:r>
          </a:p>
          <a:p>
            <a:pPr marL="0" indent="0">
              <a:buNone/>
            </a:pPr>
            <a:r>
              <a:rPr lang="en-IN" sz="2400">
                <a:sym typeface="+mn-ea"/>
              </a:rPr>
              <a:t>* </a:t>
            </a:r>
            <a:r>
              <a:rPr lang="en-US" sz="2400">
                <a:sym typeface="+mn-ea"/>
              </a:rPr>
              <a:t>To do this for more widely coverage of distribution and faster dissemination of </a:t>
            </a:r>
          </a:p>
          <a:p>
            <a:pPr marL="0" indent="0">
              <a:buNone/>
            </a:pPr>
            <a:r>
              <a:rPr lang="en-US" sz="2400">
                <a:sym typeface="+mn-ea"/>
              </a:rPr>
              <a:t>information in a more timely manner.</a:t>
            </a:r>
          </a:p>
          <a:p>
            <a:pPr marL="0" indent="0">
              <a:buNone/>
            </a:pPr>
            <a:r>
              <a:rPr lang="en-IN" sz="2400">
                <a:sym typeface="+mn-ea"/>
              </a:rPr>
              <a:t>* </a:t>
            </a:r>
            <a:r>
              <a:rPr lang="en-US" sz="2400">
                <a:sym typeface="+mn-ea"/>
              </a:rPr>
              <a:t>Anytime, anywhere, anyone can know about the news or information by internet at </a:t>
            </a:r>
          </a:p>
          <a:p>
            <a:pPr marL="0" indent="0">
              <a:buNone/>
            </a:pPr>
            <a:r>
              <a:rPr lang="en-US" sz="2400">
                <a:sym typeface="+mn-ea"/>
              </a:rPr>
              <a:t>low cost.</a:t>
            </a:r>
          </a:p>
          <a:p>
            <a:pPr marL="0" indent="0">
              <a:buNone/>
            </a:pPr>
            <a:r>
              <a:rPr lang="en-IN" sz="2400">
                <a:sym typeface="+mn-ea"/>
              </a:rPr>
              <a:t>* </a:t>
            </a:r>
            <a:r>
              <a:rPr lang="en-US" sz="2400">
                <a:sym typeface="+mn-ea"/>
              </a:rPr>
              <a:t>Dynamically provides facility.</a:t>
            </a:r>
          </a:p>
          <a:p>
            <a:pPr marL="0" indent="0">
              <a:buNone/>
            </a:pPr>
            <a:r>
              <a:rPr lang="en-IN" sz="2400">
                <a:sym typeface="+mn-ea"/>
              </a:rPr>
              <a:t>* </a:t>
            </a:r>
            <a:r>
              <a:rPr lang="en-US" sz="2400">
                <a:sym typeface="+mn-ea"/>
              </a:rPr>
              <a:t>To add any new information without any complexity.</a:t>
            </a:r>
            <a:endParaRPr lang="en-US"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p>
        </p:txBody>
      </p:sp>
      <p:sp>
        <p:nvSpPr>
          <p:cNvPr id="3" name="Content Placeholder 2"/>
          <p:cNvSpPr>
            <a:spLocks noGrp="1"/>
          </p:cNvSpPr>
          <p:nvPr>
            <p:ph idx="1"/>
          </p:nvPr>
        </p:nvSpPr>
        <p:spPr>
          <a:xfrm>
            <a:off x="497135" y="277951"/>
            <a:ext cx="10515600" cy="5854274"/>
          </a:xfrm>
        </p:spPr>
        <p:txBody>
          <a:bodyPr>
            <a:noAutofit/>
          </a:bodyPr>
          <a:lstStyle/>
          <a:p>
            <a:r>
              <a:rPr lang="en-US" sz="2000" b="1">
                <a:latin typeface="Times New Roman" panose="02020603050405020304" charset="0"/>
                <a:cs typeface="Times New Roman" panose="02020603050405020304" charset="0"/>
              </a:rPr>
              <a:t>EXISTING SYSTEM: </a:t>
            </a:r>
          </a:p>
          <a:p>
            <a:r>
              <a:rPr lang="en-US" sz="2000">
                <a:latin typeface="Times New Roman" panose="02020603050405020304" charset="0"/>
                <a:cs typeface="Times New Roman" panose="02020603050405020304" charset="0"/>
              </a:rPr>
              <a:t>❑ In the present system a customer has to approach various agencies to find </a:t>
            </a:r>
            <a:r>
              <a:rPr lang="en-IN" sz="2000">
                <a:latin typeface="Times New Roman" panose="02020603050405020304" charset="0"/>
                <a:cs typeface="Times New Roman" panose="02020603050405020304" charset="0"/>
              </a:rPr>
              <a:t>the news portal to read news online</a:t>
            </a:r>
            <a:r>
              <a:rPr lang="en-US" sz="2000">
                <a:latin typeface="Times New Roman" panose="02020603050405020304" charset="0"/>
                <a:cs typeface="Times New Roman" panose="02020603050405020304" charset="0"/>
              </a:rPr>
              <a:t>. </a:t>
            </a:r>
          </a:p>
          <a:p>
            <a:r>
              <a:rPr lang="en-US" sz="2000">
                <a:latin typeface="Times New Roman" panose="02020603050405020304" charset="0"/>
                <a:cs typeface="Times New Roman" panose="02020603050405020304" charset="0"/>
              </a:rPr>
              <a:t>❑ This often requires a lot of time and effort. </a:t>
            </a:r>
          </a:p>
          <a:p>
            <a:r>
              <a:rPr lang="en-US" sz="2000">
                <a:latin typeface="Times New Roman" panose="02020603050405020304" charset="0"/>
                <a:cs typeface="Times New Roman" panose="02020603050405020304" charset="0"/>
              </a:rPr>
              <a:t>❑ A customer may not get the desired information from these offices and often the customer may be misguided. </a:t>
            </a:r>
          </a:p>
          <a:p>
            <a:r>
              <a:rPr lang="en-US" sz="2000">
                <a:latin typeface="Times New Roman" panose="02020603050405020304" charset="0"/>
                <a:cs typeface="Times New Roman" panose="02020603050405020304" charset="0"/>
              </a:rPr>
              <a:t>❑ It is tedious for a customer to plan a particular </a:t>
            </a:r>
            <a:r>
              <a:rPr lang="en-IN" sz="2000">
                <a:latin typeface="Times New Roman" panose="02020603050405020304" charset="0"/>
                <a:cs typeface="Times New Roman" panose="02020603050405020304" charset="0"/>
              </a:rPr>
              <a:t>News</a:t>
            </a:r>
            <a:r>
              <a:rPr lang="en-US" sz="2000">
                <a:latin typeface="Times New Roman" panose="02020603050405020304" charset="0"/>
                <a:cs typeface="Times New Roman" panose="02020603050405020304" charset="0"/>
              </a:rPr>
              <a:t> and have it executed properly. </a:t>
            </a:r>
          </a:p>
          <a:p>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PROPOSED SYSTEM: </a:t>
            </a:r>
          </a:p>
          <a:p>
            <a:r>
              <a:rPr lang="en-US" sz="2000">
                <a:latin typeface="Times New Roman" panose="02020603050405020304" charset="0"/>
                <a:cs typeface="Times New Roman" panose="02020603050405020304" charset="0"/>
              </a:rPr>
              <a:t>❑ The proposed system is a web based application and maintains a centralized repository of all related information. </a:t>
            </a:r>
          </a:p>
          <a:p>
            <a:r>
              <a:rPr lang="en-US" sz="2000">
                <a:latin typeface="Times New Roman" panose="02020603050405020304" charset="0"/>
                <a:cs typeface="Times New Roman" panose="02020603050405020304" charset="0"/>
              </a:rPr>
              <a:t>❑ The system allows one to easily access the relevant information and make necessary </a:t>
            </a:r>
            <a:r>
              <a:rPr lang="en-IN" sz="2000">
                <a:latin typeface="Times New Roman" panose="02020603050405020304" charset="0"/>
                <a:cs typeface="Times New Roman" panose="02020603050405020304" charset="0"/>
              </a:rPr>
              <a:t>online news</a:t>
            </a:r>
            <a:r>
              <a:rPr lang="en-US" sz="2000">
                <a:latin typeface="Times New Roman" panose="02020603050405020304" charset="0"/>
                <a:cs typeface="Times New Roman" panose="02020603050405020304" charset="0"/>
              </a:rPr>
              <a:t> arrangements. </a:t>
            </a:r>
          </a:p>
          <a:p>
            <a:r>
              <a:rPr lang="en-US" sz="2000">
                <a:latin typeface="Times New Roman" panose="02020603050405020304" charset="0"/>
                <a:cs typeface="Times New Roman" panose="02020603050405020304" charset="0"/>
              </a:rPr>
              <a:t>❑ Users can </a:t>
            </a:r>
            <a:r>
              <a:rPr lang="en-IN" sz="2000">
                <a:latin typeface="Times New Roman" panose="02020603050405020304" charset="0"/>
                <a:cs typeface="Times New Roman" panose="02020603050405020304" charset="0"/>
              </a:rPr>
              <a:t>read news online</a:t>
            </a:r>
            <a:r>
              <a:rPr lang="en-US" sz="2000">
                <a:latin typeface="Times New Roman" panose="02020603050405020304" charset="0"/>
                <a:cs typeface="Times New Roman" panose="02020603050405020304" charset="0"/>
              </a:rPr>
              <a:t> want to visit and </a:t>
            </a:r>
            <a:r>
              <a:rPr lang="en-IN" sz="2000">
                <a:latin typeface="Times New Roman" panose="02020603050405020304" charset="0"/>
                <a:cs typeface="Times New Roman" panose="02020603050405020304" charset="0"/>
              </a:rPr>
              <a:t>read the specific they want according to their interests.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p>
        </p:txBody>
      </p:sp>
      <p:sp>
        <p:nvSpPr>
          <p:cNvPr id="3" name="Content Placeholder 2"/>
          <p:cNvSpPr>
            <a:spLocks noGrp="1"/>
          </p:cNvSpPr>
          <p:nvPr>
            <p:ph idx="1"/>
          </p:nvPr>
        </p:nvSpPr>
        <p:spPr/>
        <p:txBody>
          <a:bodyPr>
            <a:normAutofit lnSpcReduction="20000"/>
          </a:bodyPr>
          <a:lstStyle/>
          <a:p>
            <a:r>
              <a:rPr lang="en-US" b="1">
                <a:sym typeface="+mn-ea"/>
              </a:rPr>
              <a:t>Software Requirements:</a:t>
            </a:r>
            <a:endParaRPr lang="en-US" b="1"/>
          </a:p>
          <a:p>
            <a:r>
              <a:rPr lang="en-US">
                <a:sym typeface="+mn-ea"/>
              </a:rPr>
              <a:t>Operating System – Windows10</a:t>
            </a:r>
          </a:p>
          <a:p>
            <a:r>
              <a:rPr lang="en-US"/>
              <a:t>Language used</a:t>
            </a:r>
            <a:r>
              <a:rPr lang="en-US">
                <a:sym typeface="+mn-ea"/>
              </a:rPr>
              <a:t>–</a:t>
            </a:r>
            <a:r>
              <a:rPr lang="en-US"/>
              <a:t>php</a:t>
            </a:r>
          </a:p>
          <a:p>
            <a:r>
              <a:rPr lang="en-US"/>
              <a:t>Database:mysql</a:t>
            </a:r>
          </a:p>
          <a:p>
            <a:r>
              <a:rPr lang="en-US"/>
              <a:t>Software:xampp</a:t>
            </a:r>
          </a:p>
          <a:p>
            <a:r>
              <a:rPr lang="en-US"/>
              <a:t>Web browser:Google Chrome</a:t>
            </a:r>
          </a:p>
          <a:p>
            <a:r>
              <a:rPr lang="en-US" b="1">
                <a:sym typeface="+mn-ea"/>
              </a:rPr>
              <a:t>Hardware Requirements:</a:t>
            </a:r>
            <a:endParaRPr lang="en-US" b="1"/>
          </a:p>
          <a:p>
            <a:r>
              <a:rPr lang="en-US">
                <a:sym typeface="+mn-ea"/>
              </a:rPr>
              <a:t>RAM – 8GB </a:t>
            </a:r>
            <a:endParaRPr lang="en-US"/>
          </a:p>
          <a:p>
            <a:r>
              <a:rPr lang="en-US">
                <a:sym typeface="+mn-ea"/>
              </a:rPr>
              <a:t>Processor – intel i5</a:t>
            </a:r>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latin typeface="Times New Roman" panose="02020603050405020304" charset="0"/>
                <a:cs typeface="Times New Roman" panose="02020603050405020304" charset="0"/>
              </a:rPr>
              <a:t>FUNCTIONAL REQUIREMENTS:</a:t>
            </a:r>
          </a:p>
        </p:txBody>
      </p:sp>
      <p:sp>
        <p:nvSpPr>
          <p:cNvPr id="4" name="Content Placeholder 3"/>
          <p:cNvSpPr>
            <a:spLocks noGrp="1"/>
          </p:cNvSpPr>
          <p:nvPr>
            <p:ph idx="1"/>
          </p:nvPr>
        </p:nvSpPr>
        <p:spPr>
          <a:xfrm>
            <a:off x="1007516" y="1381862"/>
            <a:ext cx="10515600" cy="5476138"/>
          </a:xfrm>
        </p:spPr>
        <p:txBody>
          <a:bodyPr>
            <a:normAutofit fontScale="25000" lnSpcReduction="20000"/>
          </a:bodyPr>
          <a:lstStyle/>
          <a:p>
            <a:pPr marL="0" indent="0">
              <a:buNone/>
            </a:pPr>
            <a:r>
              <a:rPr lang="en-IN" sz="8000" b="1">
                <a:latin typeface="Times New Roman" panose="02020603050405020304" charset="0"/>
                <a:cs typeface="Times New Roman" panose="02020603050405020304" charset="0"/>
              </a:rPr>
              <a:t>N</a:t>
            </a:r>
            <a:r>
              <a:rPr lang="en-US" sz="8000" b="1">
                <a:latin typeface="Times New Roman" panose="02020603050405020304" charset="0"/>
                <a:cs typeface="Times New Roman" panose="02020603050405020304" charset="0"/>
              </a:rPr>
              <a:t>umber of Modules</a:t>
            </a:r>
          </a:p>
          <a:p>
            <a:r>
              <a:rPr lang="en-US" sz="8000">
                <a:latin typeface="Times New Roman" panose="02020603050405020304" charset="0"/>
                <a:cs typeface="Times New Roman" panose="02020603050405020304" charset="0"/>
              </a:rPr>
              <a:t>After careful analysis the system has been identified to have the following modules:</a:t>
            </a:r>
          </a:p>
          <a:p>
            <a:pPr marL="0" indent="0">
              <a:buNone/>
            </a:pPr>
            <a:r>
              <a:rPr lang="en-US" sz="8000">
                <a:latin typeface="Times New Roman" panose="02020603050405020304" charset="0"/>
                <a:cs typeface="Times New Roman" panose="02020603050405020304" charset="0"/>
              </a:rPr>
              <a:t>1. </a:t>
            </a:r>
            <a:r>
              <a:rPr lang="en-IN" sz="8000">
                <a:latin typeface="Times New Roman" panose="02020603050405020304" charset="0"/>
                <a:cs typeface="Times New Roman" panose="02020603050405020304" charset="0"/>
              </a:rPr>
              <a:t>Admin module</a:t>
            </a:r>
            <a:endParaRPr lang="en-US" sz="8000">
              <a:latin typeface="Times New Roman" panose="02020603050405020304" charset="0"/>
              <a:cs typeface="Times New Roman" panose="02020603050405020304" charset="0"/>
            </a:endParaRPr>
          </a:p>
          <a:p>
            <a:pPr marL="0" indent="0">
              <a:buNone/>
            </a:pPr>
            <a:r>
              <a:rPr lang="en-US" sz="8000">
                <a:latin typeface="Times New Roman" panose="02020603050405020304" charset="0"/>
                <a:cs typeface="Times New Roman" panose="02020603050405020304" charset="0"/>
              </a:rPr>
              <a:t>2. User</a:t>
            </a:r>
            <a:r>
              <a:rPr lang="en-IN" sz="8000">
                <a:latin typeface="Times New Roman" panose="02020603050405020304" charset="0"/>
                <a:cs typeface="Times New Roman" panose="02020603050405020304" charset="0"/>
              </a:rPr>
              <a:t> module</a:t>
            </a:r>
            <a:endParaRPr lang="en-US" sz="8000">
              <a:latin typeface="Times New Roman" panose="02020603050405020304" charset="0"/>
              <a:cs typeface="Times New Roman" panose="02020603050405020304" charset="0"/>
            </a:endParaRPr>
          </a:p>
          <a:p>
            <a:pPr marL="0" indent="0">
              <a:buNone/>
            </a:pPr>
            <a:r>
              <a:rPr lang="en-US" sz="8000">
                <a:latin typeface="Times New Roman" panose="02020603050405020304" charset="0"/>
                <a:cs typeface="Times New Roman" panose="02020603050405020304" charset="0"/>
              </a:rPr>
              <a:t>3.</a:t>
            </a:r>
            <a:r>
              <a:rPr lang="en-IN" sz="8000">
                <a:latin typeface="Times New Roman" panose="02020603050405020304" charset="0"/>
                <a:cs typeface="Times New Roman" panose="02020603050405020304" charset="0"/>
              </a:rPr>
              <a:t>Sub-admin module</a:t>
            </a:r>
            <a:endParaRPr lang="en-US" sz="8000">
              <a:latin typeface="Times New Roman" panose="02020603050405020304" charset="0"/>
              <a:cs typeface="Times New Roman" panose="02020603050405020304" charset="0"/>
            </a:endParaRPr>
          </a:p>
          <a:p>
            <a:pPr marL="0" indent="0">
              <a:buNone/>
            </a:pPr>
            <a:r>
              <a:rPr lang="en-US" sz="8000" b="1">
                <a:latin typeface="Times New Roman" panose="02020603050405020304" charset="0"/>
                <a:cs typeface="Times New Roman" panose="02020603050405020304" charset="0"/>
              </a:rPr>
              <a:t>1.ADMINISTRATOR MODULE:</a:t>
            </a:r>
          </a:p>
          <a:p>
            <a:pPr marL="0" indent="0">
              <a:buNone/>
            </a:pPr>
            <a:r>
              <a:rPr lang="en-IN" sz="8000">
                <a:latin typeface="Times New Roman" panose="02020603050405020304" charset="0"/>
                <a:cs typeface="Times New Roman" panose="02020603050405020304" charset="0"/>
              </a:rPr>
              <a:t>Secure admin login system</a:t>
            </a:r>
          </a:p>
          <a:p>
            <a:pPr marL="0" indent="0">
              <a:buNone/>
            </a:pPr>
            <a:r>
              <a:rPr lang="en-IN" sz="8000" b="1">
                <a:latin typeface="Times New Roman" panose="02020603050405020304" charset="0"/>
                <a:cs typeface="Times New Roman" panose="02020603050405020304" charset="0"/>
              </a:rPr>
              <a:t>Admin Dashboard: </a:t>
            </a:r>
            <a:r>
              <a:rPr lang="en-IN" sz="8000">
                <a:latin typeface="Times New Roman" panose="02020603050405020304" charset="0"/>
                <a:cs typeface="Times New Roman" panose="02020603050405020304" charset="0"/>
              </a:rPr>
              <a:t>In this section admin can view, listed categories &amp; sub categories, total published news &amp; trashed news.</a:t>
            </a:r>
          </a:p>
          <a:p>
            <a:pPr marL="0" indent="0">
              <a:buNone/>
            </a:pPr>
            <a:r>
              <a:rPr lang="en-IN" sz="8000" b="1">
                <a:latin typeface="Times New Roman" panose="02020603050405020304" charset="0"/>
                <a:cs typeface="Times New Roman" panose="02020603050405020304" charset="0"/>
              </a:rPr>
              <a:t>Sub-admin</a:t>
            </a:r>
            <a:r>
              <a:rPr lang="en-IN" sz="8000">
                <a:latin typeface="Times New Roman" panose="02020603050405020304" charset="0"/>
                <a:cs typeface="Times New Roman" panose="02020603050405020304" charset="0"/>
              </a:rPr>
              <a:t>: In this section, admin can add/edit/delete sub-admin.
Category – In this section admin can add/update/delete the category. Admin can also restore </a:t>
            </a:r>
          </a:p>
          <a:p>
            <a:pPr marL="0" indent="0">
              <a:buNone/>
            </a:pPr>
            <a:r>
              <a:rPr lang="en-IN" sz="8000">
                <a:latin typeface="Times New Roman" panose="02020603050405020304" charset="0"/>
                <a:cs typeface="Times New Roman" panose="02020603050405020304" charset="0"/>
              </a:rPr>
              <a:t>deleted category.</a:t>
            </a:r>
          </a:p>
          <a:p>
            <a:pPr marL="0" indent="0">
              <a:buNone/>
            </a:pPr>
            <a:r>
              <a:rPr lang="en-IN" sz="8000" b="1">
                <a:latin typeface="Times New Roman" panose="02020603050405020304" charset="0"/>
                <a:cs typeface="Times New Roman" panose="02020603050405020304" charset="0"/>
              </a:rPr>
              <a:t>Sub- Category</a:t>
            </a:r>
            <a:r>
              <a:rPr lang="en-IN" sz="8000">
                <a:latin typeface="Times New Roman" panose="02020603050405020304" charset="0"/>
                <a:cs typeface="Times New Roman" panose="02020603050405020304" charset="0"/>
              </a:rPr>
              <a:t> – In this section admin can add/update/delete the Subcategory. Admin can </a:t>
            </a:r>
          </a:p>
          <a:p>
            <a:pPr marL="0" indent="0">
              <a:buNone/>
            </a:pPr>
            <a:r>
              <a:rPr lang="en-IN" sz="8000">
                <a:latin typeface="Times New Roman" panose="02020603050405020304" charset="0"/>
                <a:cs typeface="Times New Roman" panose="02020603050405020304" charset="0"/>
              </a:rPr>
              <a:t>also restore deleted Subcategory.</a:t>
            </a:r>
          </a:p>
          <a:p>
            <a:pPr marL="0" indent="0">
              <a:buNone/>
            </a:pPr>
            <a:r>
              <a:rPr lang="en-IN" sz="8000">
                <a:latin typeface="Times New Roman" panose="02020603050405020304" charset="0"/>
                <a:cs typeface="Times New Roman" panose="0202060305040502030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p>
        </p:txBody>
      </p:sp>
      <p:sp>
        <p:nvSpPr>
          <p:cNvPr id="3" name="Content Placeholder 2"/>
          <p:cNvSpPr>
            <a:spLocks noGrp="1"/>
          </p:cNvSpPr>
          <p:nvPr>
            <p:ph idx="1"/>
          </p:nvPr>
        </p:nvSpPr>
        <p:spPr>
          <a:xfrm>
            <a:off x="838200" y="1347944"/>
            <a:ext cx="10515600" cy="4351338"/>
          </a:xfrm>
        </p:spPr>
        <p:txBody>
          <a:bodyPr>
            <a:normAutofit fontScale="97500"/>
          </a:bodyPr>
          <a:lstStyle/>
          <a:p>
            <a:r>
              <a:rPr lang="en-US" b="1">
                <a:latin typeface="Times New Roman" panose="02020603050405020304" charset="0"/>
                <a:cs typeface="Times New Roman" panose="02020603050405020304" charset="0"/>
                <a:sym typeface="+mn-ea"/>
              </a:rPr>
              <a:t>Post – </a:t>
            </a:r>
            <a:r>
              <a:rPr lang="en-US">
                <a:latin typeface="Times New Roman" panose="02020603050405020304" charset="0"/>
                <a:cs typeface="Times New Roman" panose="02020603050405020304" charset="0"/>
                <a:sym typeface="+mn-ea"/>
              </a:rPr>
              <a:t>Admin can add /update / delete news posts. admin can also view deleted news post in trash post section and restore deleted posts.</a:t>
            </a:r>
          </a:p>
          <a:p>
            <a:r>
              <a:rPr lang="en-US" b="1">
                <a:latin typeface="Times New Roman" panose="02020603050405020304" charset="0"/>
                <a:cs typeface="Times New Roman" panose="02020603050405020304" charset="0"/>
                <a:sym typeface="+mn-ea"/>
              </a:rPr>
              <a:t>Pages – </a:t>
            </a:r>
            <a:r>
              <a:rPr lang="en-US">
                <a:latin typeface="Times New Roman" panose="02020603050405020304" charset="0"/>
                <a:cs typeface="Times New Roman" panose="02020603050405020304" charset="0"/>
                <a:sym typeface="+mn-ea"/>
              </a:rPr>
              <a:t>Admin can manage the contact of about us and contact us page.</a:t>
            </a:r>
          </a:p>
          <a:p>
            <a:r>
              <a:rPr lang="en-US" b="1">
                <a:latin typeface="Times New Roman" panose="02020603050405020304" charset="0"/>
                <a:cs typeface="Times New Roman" panose="02020603050405020304" charset="0"/>
                <a:sym typeface="+mn-ea"/>
              </a:rPr>
              <a:t>Comments – </a:t>
            </a:r>
            <a:r>
              <a:rPr lang="en-US">
                <a:latin typeface="Times New Roman" panose="02020603050405020304" charset="0"/>
                <a:cs typeface="Times New Roman" panose="02020603050405020304" charset="0"/>
                <a:sym typeface="+mn-ea"/>
              </a:rPr>
              <a:t>Admin can approve/ unapproved / delete reader comments.</a:t>
            </a:r>
            <a:endParaRPr lang="en-IN">
              <a:latin typeface="Times New Roman" panose="02020603050405020304" charset="0"/>
              <a:cs typeface="Times New Roman" panose="02020603050405020304" charset="0"/>
              <a:sym typeface="+mn-ea"/>
            </a:endParaRPr>
          </a:p>
          <a:p>
            <a:r>
              <a:rPr lang="en-IN" b="1">
                <a:latin typeface="Times New Roman" panose="02020603050405020304" charset="0"/>
                <a:cs typeface="Times New Roman" panose="02020603050405020304" charset="0"/>
                <a:sym typeface="+mn-ea"/>
              </a:rPr>
              <a:t>Signup-</a:t>
            </a:r>
            <a:r>
              <a:rPr lang="en-IN">
                <a:latin typeface="Times New Roman" panose="02020603050405020304" charset="0"/>
                <a:cs typeface="Times New Roman" panose="02020603050405020304" charset="0"/>
                <a:sym typeface="+mn-ea"/>
              </a:rPr>
              <a:t> Admin can register your self for bookig.
</a:t>
            </a:r>
            <a:r>
              <a:rPr lang="en-IN" b="1">
                <a:latin typeface="Times New Roman" panose="02020603050405020304" charset="0"/>
                <a:cs typeface="Times New Roman" panose="02020603050405020304" charset="0"/>
                <a:sym typeface="+mn-ea"/>
              </a:rPr>
              <a:t>Sign in-</a:t>
            </a:r>
            <a:r>
              <a:rPr lang="en-IN">
                <a:latin typeface="Times New Roman" panose="02020603050405020304" charset="0"/>
                <a:cs typeface="Times New Roman" panose="02020603050405020304" charset="0"/>
                <a:sym typeface="+mn-ea"/>
              </a:rPr>
              <a:t> Here Admin can login with valid username and password.
</a:t>
            </a:r>
            <a:r>
              <a:rPr lang="en-IN" b="1">
                <a:latin typeface="Times New Roman" panose="02020603050405020304" charset="0"/>
                <a:cs typeface="Times New Roman" panose="02020603050405020304" charset="0"/>
                <a:sym typeface="+mn-ea"/>
              </a:rPr>
              <a:t>Forgot Password</a:t>
            </a:r>
            <a:r>
              <a:rPr lang="en-IN">
                <a:latin typeface="Times New Roman" panose="02020603050405020304" charset="0"/>
                <a:cs typeface="Times New Roman" panose="02020603050405020304" charset="0"/>
                <a:sym typeface="+mn-ea"/>
              </a:rPr>
              <a:t>—Admin can recover his/her own password.
</a:t>
            </a:r>
            <a:r>
              <a:rPr lang="en-IN" b="1">
                <a:latin typeface="Times New Roman" panose="02020603050405020304" charset="0"/>
                <a:cs typeface="Times New Roman" panose="02020603050405020304" charset="0"/>
                <a:sym typeface="+mn-ea"/>
              </a:rPr>
              <a:t>Change Password</a:t>
            </a:r>
            <a:r>
              <a:rPr lang="en-IN">
                <a:latin typeface="Times New Roman" panose="02020603050405020304" charset="0"/>
                <a:cs typeface="Times New Roman" panose="02020603050405020304" charset="0"/>
                <a:sym typeface="+mn-ea"/>
              </a:rPr>
              <a:t>---- Admin can own Password.mments</a:t>
            </a:r>
            <a:endParaRPr lang="en-US">
              <a:latin typeface="Times New Roman" panose="02020603050405020304" charset="0"/>
              <a:cs typeface="Times New Roman" panose="02020603050405020304" charset="0"/>
              <a:sym typeface="+mn-ea"/>
            </a:endParaRP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p>
        </p:txBody>
      </p:sp>
      <p:sp>
        <p:nvSpPr>
          <p:cNvPr id="3" name="Content Placeholder 2"/>
          <p:cNvSpPr>
            <a:spLocks noGrp="1"/>
          </p:cNvSpPr>
          <p:nvPr>
            <p:ph idx="1"/>
          </p:nvPr>
        </p:nvSpPr>
        <p:spPr>
          <a:xfrm>
            <a:off x="726440" y="1024255"/>
            <a:ext cx="10515600" cy="4351338"/>
          </a:xfrm>
        </p:spPr>
        <p:txBody>
          <a:bodyPr>
            <a:normAutofit fontScale="97500"/>
          </a:bodyPr>
          <a:lstStyle/>
          <a:p>
            <a:pPr marL="0" indent="0">
              <a:buNone/>
            </a:pPr>
            <a:endParaRPr lang="en-US" sz="2220">
              <a:latin typeface="Times New Roman" panose="02020603050405020304" charset="0"/>
              <a:cs typeface="Times New Roman" panose="02020603050405020304" charset="0"/>
            </a:endParaRPr>
          </a:p>
          <a:p>
            <a:pPr marL="0" indent="0">
              <a:buNone/>
            </a:pPr>
            <a:r>
              <a:rPr lang="en-IN" sz="2220" b="1">
                <a:latin typeface="Times New Roman" panose="02020603050405020304" charset="0"/>
                <a:cs typeface="Times New Roman" panose="02020603050405020304" charset="0"/>
              </a:rPr>
              <a:t>2• SUB-ADMIN MODULE</a:t>
            </a:r>
            <a:r>
              <a:rPr lang="en-IN" sz="2220">
                <a:latin typeface="Times New Roman" panose="02020603050405020304" charset="0"/>
                <a:cs typeface="Times New Roman" panose="02020603050405020304" charset="0"/>
              </a:rPr>
              <a:t>
Sub-Admin and Admin features are the same except Sub-Admin creation. Sub-Admin can’t create the Sub-Admins.</a:t>
            </a:r>
            <a:endParaRPr lang="en-US" sz="2220">
              <a:latin typeface="Times New Roman" panose="02020603050405020304" charset="0"/>
              <a:cs typeface="Times New Roman" panose="02020603050405020304" charset="0"/>
            </a:endParaRPr>
          </a:p>
          <a:p>
            <a:pPr marL="0" indent="0">
              <a:buNone/>
            </a:pPr>
            <a:r>
              <a:rPr lang="en-US" sz="2220" b="1">
                <a:latin typeface="Times New Roman" panose="02020603050405020304" charset="0"/>
                <a:cs typeface="Times New Roman" panose="02020603050405020304" charset="0"/>
              </a:rPr>
              <a:t>3.</a:t>
            </a:r>
            <a:r>
              <a:rPr lang="en-IN" sz="2220" b="1">
                <a:latin typeface="Times New Roman" panose="02020603050405020304" charset="0"/>
                <a:cs typeface="Times New Roman" panose="02020603050405020304" charset="0"/>
              </a:rPr>
              <a:t>USER </a:t>
            </a:r>
            <a:r>
              <a:rPr lang="en-US" sz="2220" b="1">
                <a:latin typeface="Times New Roman" panose="02020603050405020304" charset="0"/>
                <a:cs typeface="Times New Roman" panose="02020603050405020304" charset="0"/>
              </a:rPr>
              <a:t>MODULE:</a:t>
            </a:r>
          </a:p>
          <a:p>
            <a:r>
              <a:rPr lang="en-US" sz="2220">
                <a:latin typeface="Times New Roman" panose="02020603050405020304" charset="0"/>
                <a:cs typeface="Times New Roman" panose="02020603050405020304" charset="0"/>
              </a:rPr>
              <a:t>Anyone can read the news and also search for particular news. The reader can leave comments on the particular news.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9636</Words>
  <Application>Microsoft Office PowerPoint</Application>
  <PresentationFormat>Widescreen</PresentationFormat>
  <Paragraphs>184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ONLINE NEWS PORTAL SYSTEM</vt:lpstr>
      <vt:lpstr>Abstract</vt:lpstr>
      <vt:lpstr>Introduction </vt:lpstr>
      <vt:lpstr>.</vt:lpstr>
      <vt:lpstr>.</vt:lpstr>
      <vt:lpstr>.</vt:lpstr>
      <vt:lpstr>FUNCTIONAL REQUIREMENTS:</vt:lpstr>
      <vt:lpstr>.</vt:lpstr>
      <vt:lpstr>.</vt:lpstr>
      <vt:lpstr>Implementation</vt:lpstr>
      <vt:lpstr> Database tables and Structure</vt:lpstr>
      <vt:lpstr>PowerPoint Presentation</vt:lpstr>
      <vt:lpstr>PowerPoint Presentation</vt:lpstr>
      <vt:lpstr>PowerPoint Presentation</vt:lpstr>
      <vt:lpstr>PowerPoint Presentation</vt:lpstr>
      <vt:lpstr>.</vt:lpstr>
      <vt:lpstr>outputs</vt:lpstr>
      <vt:lpstr>.</vt:lpstr>
      <vt:lpstr>.</vt:lpstr>
      <vt:lpstr>.</vt:lpstr>
      <vt:lpstr>.</vt:lpstr>
      <vt:lpstr>Conclusion </vt:lpstr>
      <vt:lpst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MANAGEMENT SYSTEM</dc:title>
  <dc:creator/>
  <cp:lastModifiedBy>udhay chityala</cp:lastModifiedBy>
  <cp:revision>10</cp:revision>
  <dcterms:created xsi:type="dcterms:W3CDTF">2022-01-10T12:03:00Z</dcterms:created>
  <dcterms:modified xsi:type="dcterms:W3CDTF">2022-01-12T11:47:33Z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F6CF62E4E9524238857CD1822C5090F1</vt:lpwstr>
  </property>
  <property fmtid="{D5CDD505-2E9C-101B-9397-08002B2CF9AE}" pid="3" name="KSOProductBuildVer">
    <vt:lpwstr>1033-11.2.0.10443</vt:lpwstr>
  </property>
</Properties>
</file>