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91" r:id="rId3"/>
    <p:sldId id="308" r:id="rId4"/>
    <p:sldId id="261" r:id="rId5"/>
    <p:sldId id="309" r:id="rId6"/>
    <p:sldId id="257" r:id="rId7"/>
    <p:sldId id="258" r:id="rId8"/>
    <p:sldId id="260" r:id="rId9"/>
    <p:sldId id="307" r:id="rId10"/>
    <p:sldId id="310" r:id="rId11"/>
    <p:sldId id="311" r:id="rId12"/>
    <p:sldId id="312" r:id="rId13"/>
    <p:sldId id="313" r:id="rId14"/>
    <p:sldId id="294" r:id="rId15"/>
    <p:sldId id="295" r:id="rId16"/>
    <p:sldId id="296" r:id="rId17"/>
    <p:sldId id="298" r:id="rId18"/>
    <p:sldId id="299" r:id="rId19"/>
    <p:sldId id="300" r:id="rId20"/>
    <p:sldId id="304" r:id="rId21"/>
    <p:sldId id="301" r:id="rId22"/>
    <p:sldId id="302" r:id="rId23"/>
    <p:sldId id="303" r:id="rId24"/>
    <p:sldId id="305" r:id="rId25"/>
    <p:sldId id="297" r:id="rId26"/>
    <p:sldId id="306" r:id="rId27"/>
    <p:sldId id="314" r:id="rId28"/>
    <p:sldId id="29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2235-71B0-4674-9181-26689FEDFC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47833A-E992-4DC8-B796-44EB13F18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5BF034-D6F8-4B58-9C0B-AD24C2AB554B}"/>
              </a:ext>
            </a:extLst>
          </p:cNvPr>
          <p:cNvSpPr>
            <a:spLocks noGrp="1"/>
          </p:cNvSpPr>
          <p:nvPr>
            <p:ph type="dt" sz="half" idx="10"/>
          </p:nvPr>
        </p:nvSpPr>
        <p:spPr/>
        <p:txBody>
          <a:bodyPr/>
          <a:lstStyle/>
          <a:p>
            <a:fld id="{5BF75504-5857-4879-8910-48F404B993CD}" type="datetimeFigureOut">
              <a:rPr lang="en-IN" smtClean="0"/>
              <a:t>21-06-2022</a:t>
            </a:fld>
            <a:endParaRPr lang="en-IN"/>
          </a:p>
        </p:txBody>
      </p:sp>
      <p:sp>
        <p:nvSpPr>
          <p:cNvPr id="5" name="Footer Placeholder 4">
            <a:extLst>
              <a:ext uri="{FF2B5EF4-FFF2-40B4-BE49-F238E27FC236}">
                <a16:creationId xmlns:a16="http://schemas.microsoft.com/office/drawing/2014/main" id="{6E34D2AD-87E0-4725-9250-377CA6265A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8032EF-5FEA-4784-A02C-AB408949BD4E}"/>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265387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72E5-8264-42A8-9B4B-9F0414C187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01220C-955F-4B45-A429-12154EAF64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5FE5B0-DA2B-43E3-8D4D-4E146A677D11}"/>
              </a:ext>
            </a:extLst>
          </p:cNvPr>
          <p:cNvSpPr>
            <a:spLocks noGrp="1"/>
          </p:cNvSpPr>
          <p:nvPr>
            <p:ph type="dt" sz="half" idx="10"/>
          </p:nvPr>
        </p:nvSpPr>
        <p:spPr/>
        <p:txBody>
          <a:bodyPr/>
          <a:lstStyle/>
          <a:p>
            <a:fld id="{5BF75504-5857-4879-8910-48F404B993CD}" type="datetimeFigureOut">
              <a:rPr lang="en-IN" smtClean="0"/>
              <a:t>21-06-2022</a:t>
            </a:fld>
            <a:endParaRPr lang="en-IN"/>
          </a:p>
        </p:txBody>
      </p:sp>
      <p:sp>
        <p:nvSpPr>
          <p:cNvPr id="5" name="Footer Placeholder 4">
            <a:extLst>
              <a:ext uri="{FF2B5EF4-FFF2-40B4-BE49-F238E27FC236}">
                <a16:creationId xmlns:a16="http://schemas.microsoft.com/office/drawing/2014/main" id="{7E16C93E-C4C1-4C79-9224-0E9FB63EBF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B04C52-E670-486B-BE63-71CB4F09B999}"/>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419094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4C81C9-1EC1-46E9-8CE9-56B73CB3FE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6FB7A9-32FC-4742-B374-00F143C5E0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190D0F-ABF8-4391-AAEF-A9AD0408D987}"/>
              </a:ext>
            </a:extLst>
          </p:cNvPr>
          <p:cNvSpPr>
            <a:spLocks noGrp="1"/>
          </p:cNvSpPr>
          <p:nvPr>
            <p:ph type="dt" sz="half" idx="10"/>
          </p:nvPr>
        </p:nvSpPr>
        <p:spPr/>
        <p:txBody>
          <a:bodyPr/>
          <a:lstStyle/>
          <a:p>
            <a:fld id="{5BF75504-5857-4879-8910-48F404B993CD}" type="datetimeFigureOut">
              <a:rPr lang="en-IN" smtClean="0"/>
              <a:t>21-06-2022</a:t>
            </a:fld>
            <a:endParaRPr lang="en-IN"/>
          </a:p>
        </p:txBody>
      </p:sp>
      <p:sp>
        <p:nvSpPr>
          <p:cNvPr id="5" name="Footer Placeholder 4">
            <a:extLst>
              <a:ext uri="{FF2B5EF4-FFF2-40B4-BE49-F238E27FC236}">
                <a16:creationId xmlns:a16="http://schemas.microsoft.com/office/drawing/2014/main" id="{98AF3FC7-5445-4436-9910-EE7C84BCCF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EDF9F2-BC1A-46E2-A205-0CCA5923D2FE}"/>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73194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DF19-EB3A-4CA4-9CCC-A6B74114AB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123394-830F-4DEF-BAE6-80B4E14146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B9BDF8-C543-4A68-B58B-5ACBC15FB283}"/>
              </a:ext>
            </a:extLst>
          </p:cNvPr>
          <p:cNvSpPr>
            <a:spLocks noGrp="1"/>
          </p:cNvSpPr>
          <p:nvPr>
            <p:ph type="dt" sz="half" idx="10"/>
          </p:nvPr>
        </p:nvSpPr>
        <p:spPr/>
        <p:txBody>
          <a:bodyPr/>
          <a:lstStyle/>
          <a:p>
            <a:fld id="{5BF75504-5857-4879-8910-48F404B993CD}" type="datetimeFigureOut">
              <a:rPr lang="en-IN" smtClean="0"/>
              <a:t>21-06-2022</a:t>
            </a:fld>
            <a:endParaRPr lang="en-IN"/>
          </a:p>
        </p:txBody>
      </p:sp>
      <p:sp>
        <p:nvSpPr>
          <p:cNvPr id="5" name="Footer Placeholder 4">
            <a:extLst>
              <a:ext uri="{FF2B5EF4-FFF2-40B4-BE49-F238E27FC236}">
                <a16:creationId xmlns:a16="http://schemas.microsoft.com/office/drawing/2014/main" id="{E90DE306-395E-4B6F-BC6D-C7F1305872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5A0D1-B23E-4FA7-A940-463A3435AE57}"/>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211731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3CF3-3BB3-4D8D-A41E-0D7B5E4B80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6E3099-FBC0-419D-B0F6-70AFEF605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88BCA-B33A-4069-83F2-8CEDD5D88E76}"/>
              </a:ext>
            </a:extLst>
          </p:cNvPr>
          <p:cNvSpPr>
            <a:spLocks noGrp="1"/>
          </p:cNvSpPr>
          <p:nvPr>
            <p:ph type="dt" sz="half" idx="10"/>
          </p:nvPr>
        </p:nvSpPr>
        <p:spPr/>
        <p:txBody>
          <a:bodyPr/>
          <a:lstStyle/>
          <a:p>
            <a:fld id="{5BF75504-5857-4879-8910-48F404B993CD}" type="datetimeFigureOut">
              <a:rPr lang="en-IN" smtClean="0"/>
              <a:t>21-06-2022</a:t>
            </a:fld>
            <a:endParaRPr lang="en-IN"/>
          </a:p>
        </p:txBody>
      </p:sp>
      <p:sp>
        <p:nvSpPr>
          <p:cNvPr id="5" name="Footer Placeholder 4">
            <a:extLst>
              <a:ext uri="{FF2B5EF4-FFF2-40B4-BE49-F238E27FC236}">
                <a16:creationId xmlns:a16="http://schemas.microsoft.com/office/drawing/2014/main" id="{4679FDC7-9D42-4E26-A8C0-9013D3D17B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502DB1-A784-4177-B71A-758A0F4FCBFF}"/>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162141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44B1-1AD1-4779-8D67-AD4708EA71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07885C-2149-404B-A661-F9323DCAE2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B0D849-ED82-4FBF-8240-2B0DCC7BD2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BEABEF-865F-4253-BBF2-81739AEF67E8}"/>
              </a:ext>
            </a:extLst>
          </p:cNvPr>
          <p:cNvSpPr>
            <a:spLocks noGrp="1"/>
          </p:cNvSpPr>
          <p:nvPr>
            <p:ph type="dt" sz="half" idx="10"/>
          </p:nvPr>
        </p:nvSpPr>
        <p:spPr/>
        <p:txBody>
          <a:bodyPr/>
          <a:lstStyle/>
          <a:p>
            <a:fld id="{5BF75504-5857-4879-8910-48F404B993CD}" type="datetimeFigureOut">
              <a:rPr lang="en-IN" smtClean="0"/>
              <a:t>21-06-2022</a:t>
            </a:fld>
            <a:endParaRPr lang="en-IN"/>
          </a:p>
        </p:txBody>
      </p:sp>
      <p:sp>
        <p:nvSpPr>
          <p:cNvPr id="6" name="Footer Placeholder 5">
            <a:extLst>
              <a:ext uri="{FF2B5EF4-FFF2-40B4-BE49-F238E27FC236}">
                <a16:creationId xmlns:a16="http://schemas.microsoft.com/office/drawing/2014/main" id="{E458719D-12D0-40DC-9AB0-5EF4A2F7D4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6990FF-268E-407E-97C5-813A878F4F34}"/>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192019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8CFA0-4F9C-4076-8FB1-7A261443CD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E53FE9-DD7B-4470-84C8-45F240D4B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48C463-BD8C-47E3-BBC1-2E2192D1A0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26A7D6-997A-4959-9AC3-CC37E5A9B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B9171F-8095-4524-8C4D-A6D5AE7ACF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5ADA3F-4343-494C-B5A9-CFEBFA53BFF5}"/>
              </a:ext>
            </a:extLst>
          </p:cNvPr>
          <p:cNvSpPr>
            <a:spLocks noGrp="1"/>
          </p:cNvSpPr>
          <p:nvPr>
            <p:ph type="dt" sz="half" idx="10"/>
          </p:nvPr>
        </p:nvSpPr>
        <p:spPr/>
        <p:txBody>
          <a:bodyPr/>
          <a:lstStyle/>
          <a:p>
            <a:fld id="{5BF75504-5857-4879-8910-48F404B993CD}" type="datetimeFigureOut">
              <a:rPr lang="en-IN" smtClean="0"/>
              <a:t>21-06-2022</a:t>
            </a:fld>
            <a:endParaRPr lang="en-IN"/>
          </a:p>
        </p:txBody>
      </p:sp>
      <p:sp>
        <p:nvSpPr>
          <p:cNvPr id="8" name="Footer Placeholder 7">
            <a:extLst>
              <a:ext uri="{FF2B5EF4-FFF2-40B4-BE49-F238E27FC236}">
                <a16:creationId xmlns:a16="http://schemas.microsoft.com/office/drawing/2014/main" id="{3E6219AD-C623-4E12-ADD7-7AED41B0B3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21F09E-F573-4948-9970-8885C99BB01C}"/>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74395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EFAD-53CE-4F9B-B521-C52A56671F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5151AC-9AA8-4FEA-9922-E6E9E2F88B7E}"/>
              </a:ext>
            </a:extLst>
          </p:cNvPr>
          <p:cNvSpPr>
            <a:spLocks noGrp="1"/>
          </p:cNvSpPr>
          <p:nvPr>
            <p:ph type="dt" sz="half" idx="10"/>
          </p:nvPr>
        </p:nvSpPr>
        <p:spPr/>
        <p:txBody>
          <a:bodyPr/>
          <a:lstStyle/>
          <a:p>
            <a:fld id="{5BF75504-5857-4879-8910-48F404B993CD}" type="datetimeFigureOut">
              <a:rPr lang="en-IN" smtClean="0"/>
              <a:t>21-06-2022</a:t>
            </a:fld>
            <a:endParaRPr lang="en-IN"/>
          </a:p>
        </p:txBody>
      </p:sp>
      <p:sp>
        <p:nvSpPr>
          <p:cNvPr id="4" name="Footer Placeholder 3">
            <a:extLst>
              <a:ext uri="{FF2B5EF4-FFF2-40B4-BE49-F238E27FC236}">
                <a16:creationId xmlns:a16="http://schemas.microsoft.com/office/drawing/2014/main" id="{2CE1B524-809A-4A9D-AD58-8BABCCF40F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60D6D1-B6AD-4AC9-A4C1-B84C57F2AA15}"/>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100101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101F5B-D28D-41D3-B9F5-352E9A5E6C7C}"/>
              </a:ext>
            </a:extLst>
          </p:cNvPr>
          <p:cNvSpPr>
            <a:spLocks noGrp="1"/>
          </p:cNvSpPr>
          <p:nvPr>
            <p:ph type="dt" sz="half" idx="10"/>
          </p:nvPr>
        </p:nvSpPr>
        <p:spPr/>
        <p:txBody>
          <a:bodyPr/>
          <a:lstStyle/>
          <a:p>
            <a:fld id="{5BF75504-5857-4879-8910-48F404B993CD}" type="datetimeFigureOut">
              <a:rPr lang="en-IN" smtClean="0"/>
              <a:t>21-06-2022</a:t>
            </a:fld>
            <a:endParaRPr lang="en-IN"/>
          </a:p>
        </p:txBody>
      </p:sp>
      <p:sp>
        <p:nvSpPr>
          <p:cNvPr id="3" name="Footer Placeholder 2">
            <a:extLst>
              <a:ext uri="{FF2B5EF4-FFF2-40B4-BE49-F238E27FC236}">
                <a16:creationId xmlns:a16="http://schemas.microsoft.com/office/drawing/2014/main" id="{180504B3-8733-4A29-B75D-1EFE4510D6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E8B9FC-23BA-45F2-B6A0-2920CC9CB48E}"/>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362466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752A-2F42-482A-BB9D-3809BE875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E41322-B827-47F4-9666-8F76C9EA6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185E2B-505F-4AF5-A8CE-4F9C992E9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FB32DF-0C95-4AF1-940B-F3D5A41886C2}"/>
              </a:ext>
            </a:extLst>
          </p:cNvPr>
          <p:cNvSpPr>
            <a:spLocks noGrp="1"/>
          </p:cNvSpPr>
          <p:nvPr>
            <p:ph type="dt" sz="half" idx="10"/>
          </p:nvPr>
        </p:nvSpPr>
        <p:spPr/>
        <p:txBody>
          <a:bodyPr/>
          <a:lstStyle/>
          <a:p>
            <a:fld id="{5BF75504-5857-4879-8910-48F404B993CD}" type="datetimeFigureOut">
              <a:rPr lang="en-IN" smtClean="0"/>
              <a:t>21-06-2022</a:t>
            </a:fld>
            <a:endParaRPr lang="en-IN"/>
          </a:p>
        </p:txBody>
      </p:sp>
      <p:sp>
        <p:nvSpPr>
          <p:cNvPr id="6" name="Footer Placeholder 5">
            <a:extLst>
              <a:ext uri="{FF2B5EF4-FFF2-40B4-BE49-F238E27FC236}">
                <a16:creationId xmlns:a16="http://schemas.microsoft.com/office/drawing/2014/main" id="{E2FE503F-44CF-4F28-84CD-56D562049E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3F2CE6-D5F5-4BA3-AD6C-4B4FA1350A3E}"/>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209898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0B22-72A0-488D-A29E-960110CF3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4DFCF5-CDF5-4E2A-AB67-1AD4CFCCA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EEBBCA-D09E-4351-A9F0-5C59C86D2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F9455B-82E3-4B34-BD67-4C3493847C52}"/>
              </a:ext>
            </a:extLst>
          </p:cNvPr>
          <p:cNvSpPr>
            <a:spLocks noGrp="1"/>
          </p:cNvSpPr>
          <p:nvPr>
            <p:ph type="dt" sz="half" idx="10"/>
          </p:nvPr>
        </p:nvSpPr>
        <p:spPr/>
        <p:txBody>
          <a:bodyPr/>
          <a:lstStyle/>
          <a:p>
            <a:fld id="{5BF75504-5857-4879-8910-48F404B993CD}" type="datetimeFigureOut">
              <a:rPr lang="en-IN" smtClean="0"/>
              <a:t>21-06-2022</a:t>
            </a:fld>
            <a:endParaRPr lang="en-IN"/>
          </a:p>
        </p:txBody>
      </p:sp>
      <p:sp>
        <p:nvSpPr>
          <p:cNvPr id="6" name="Footer Placeholder 5">
            <a:extLst>
              <a:ext uri="{FF2B5EF4-FFF2-40B4-BE49-F238E27FC236}">
                <a16:creationId xmlns:a16="http://schemas.microsoft.com/office/drawing/2014/main" id="{CC6E5080-81A3-4EC4-84D6-56E8B768A1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6225E6-6CC4-43FC-A612-C66F45B78B20}"/>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2359240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044BFB-CB34-4B60-B199-61AC71300D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B341A1-957A-4993-8390-0222DDC90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D72C1D-90E3-4E3B-AEF2-764668D96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75504-5857-4879-8910-48F404B993CD}" type="datetimeFigureOut">
              <a:rPr lang="en-IN" smtClean="0"/>
              <a:t>21-06-2022</a:t>
            </a:fld>
            <a:endParaRPr lang="en-IN"/>
          </a:p>
        </p:txBody>
      </p:sp>
      <p:sp>
        <p:nvSpPr>
          <p:cNvPr id="5" name="Footer Placeholder 4">
            <a:extLst>
              <a:ext uri="{FF2B5EF4-FFF2-40B4-BE49-F238E27FC236}">
                <a16:creationId xmlns:a16="http://schemas.microsoft.com/office/drawing/2014/main" id="{A4153B82-3C02-4663-87B5-5BE9F88DD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FFB47E-A059-4471-B2BB-1DF8E3DFB6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44826-C7D3-4215-998E-C805A876C4DF}" type="slidenum">
              <a:rPr lang="en-IN" smtClean="0"/>
              <a:t>‹#›</a:t>
            </a:fld>
            <a:endParaRPr lang="en-IN"/>
          </a:p>
        </p:txBody>
      </p:sp>
    </p:spTree>
    <p:extLst>
      <p:ext uri="{BB962C8B-B14F-4D97-AF65-F5344CB8AC3E}">
        <p14:creationId xmlns:p14="http://schemas.microsoft.com/office/powerpoint/2010/main" val="1394486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python.org/doc/"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A8AFA-79AA-4200-908C-9AE7C8AF802E}"/>
              </a:ext>
            </a:extLst>
          </p:cNvPr>
          <p:cNvSpPr>
            <a:spLocks noGrp="1"/>
          </p:cNvSpPr>
          <p:nvPr>
            <p:ph idx="1"/>
          </p:nvPr>
        </p:nvSpPr>
        <p:spPr>
          <a:xfrm>
            <a:off x="719091" y="1695634"/>
            <a:ext cx="10634709" cy="4507961"/>
          </a:xfrm>
        </p:spPr>
        <p:txBody>
          <a:bodyPr>
            <a:normAutofit lnSpcReduction="10000"/>
          </a:bodyPr>
          <a:lstStyle/>
          <a:p>
            <a:pPr marL="0" indent="0" algn="ctr">
              <a:buNone/>
            </a:pPr>
            <a:r>
              <a:rPr lang="en-US" sz="4000" dirty="0">
                <a:latin typeface="Times New Roman" panose="02020603050405020304" pitchFamily="18" charset="0"/>
                <a:cs typeface="Times New Roman" panose="02020603050405020304" pitchFamily="18" charset="0"/>
              </a:rPr>
              <a:t>Quality Analysis and Classification of </a:t>
            </a:r>
          </a:p>
          <a:p>
            <a:pPr marL="0" indent="0" algn="ctr">
              <a:buNone/>
            </a:pPr>
            <a:r>
              <a:rPr lang="en-US" sz="4000" dirty="0">
                <a:latin typeface="Times New Roman" panose="02020603050405020304" pitchFamily="18" charset="0"/>
                <a:cs typeface="Times New Roman" panose="02020603050405020304" pitchFamily="18" charset="0"/>
              </a:rPr>
              <a:t>Rice using Image Processing</a:t>
            </a:r>
          </a:p>
          <a:p>
            <a:pPr marL="0" indent="0" algn="ctr">
              <a:buNone/>
            </a:pPr>
            <a:r>
              <a:rPr lang="en-US" sz="4000" dirty="0">
                <a:latin typeface="Times New Roman" panose="02020603050405020304" pitchFamily="18" charset="0"/>
                <a:cs typeface="Times New Roman" panose="02020603050405020304" pitchFamily="18" charset="0"/>
              </a:rPr>
              <a:t>              </a:t>
            </a:r>
          </a:p>
          <a:p>
            <a:pPr marL="0" indent="0" algn="ctr">
              <a:buNone/>
            </a:pPr>
            <a:r>
              <a:rPr lang="en-US" sz="4000" dirty="0">
                <a:latin typeface="Times New Roman" panose="02020603050405020304" pitchFamily="18" charset="0"/>
                <a:cs typeface="Times New Roman" panose="02020603050405020304" pitchFamily="18" charset="0"/>
              </a:rPr>
              <a:t>           </a:t>
            </a:r>
          </a:p>
          <a:p>
            <a:pPr marL="0" indent="0" algn="ctr">
              <a:buNone/>
            </a:pPr>
            <a:r>
              <a:rPr lang="en-US" sz="2000" dirty="0">
                <a:latin typeface="Times New Roman" panose="02020603050405020304" pitchFamily="18" charset="0"/>
                <a:cs typeface="Times New Roman" panose="02020603050405020304" pitchFamily="18" charset="0"/>
              </a:rPr>
              <a:t>                                                                                     </a:t>
            </a:r>
          </a:p>
          <a:p>
            <a:pPr marL="0" indent="0" algn="ctr">
              <a:buNone/>
            </a:pPr>
            <a:r>
              <a:rPr lang="en-US" sz="2000" dirty="0">
                <a:latin typeface="Times New Roman" panose="02020603050405020304" pitchFamily="18" charset="0"/>
                <a:cs typeface="Times New Roman" panose="02020603050405020304" pitchFamily="18" charset="0"/>
              </a:rPr>
              <a:t>                                                                                      </a:t>
            </a:r>
          </a:p>
          <a:p>
            <a:pPr marL="0" indent="0" algn="ctr">
              <a:buNone/>
            </a:pPr>
            <a:r>
              <a:rPr lang="en-US" sz="2000" dirty="0">
                <a:latin typeface="Times New Roman" panose="02020603050405020304" pitchFamily="18" charset="0"/>
                <a:cs typeface="Times New Roman" panose="02020603050405020304" pitchFamily="18" charset="0"/>
              </a:rPr>
              <a:t>                                                                                        18311A05R4-Chityala </a:t>
            </a:r>
            <a:r>
              <a:rPr lang="en-US" sz="2000" dirty="0" err="1">
                <a:latin typeface="Times New Roman" panose="02020603050405020304" pitchFamily="18" charset="0"/>
                <a:cs typeface="Times New Roman" panose="02020603050405020304" pitchFamily="18" charset="0"/>
              </a:rPr>
              <a:t>Udhay</a:t>
            </a:r>
            <a:endParaRPr lang="en-US" sz="2000" dirty="0">
              <a:latin typeface="Times New Roman" panose="02020603050405020304" pitchFamily="18" charset="0"/>
              <a:cs typeface="Times New Roman" panose="02020603050405020304" pitchFamily="18" charset="0"/>
            </a:endParaRPr>
          </a:p>
          <a:p>
            <a:pPr marL="0" indent="0" algn="ctr">
              <a:buNone/>
            </a:pPr>
            <a:r>
              <a:rPr lang="en-US" sz="2000" dirty="0">
                <a:latin typeface="Times New Roman" panose="02020603050405020304" pitchFamily="18" charset="0"/>
                <a:cs typeface="Times New Roman" panose="02020603050405020304" pitchFamily="18" charset="0"/>
              </a:rPr>
              <a:t>                                                                                           18311A05W2-Rishabh </a:t>
            </a:r>
            <a:r>
              <a:rPr lang="en-US" sz="2000" dirty="0" err="1">
                <a:latin typeface="Times New Roman" panose="02020603050405020304" pitchFamily="18" charset="0"/>
                <a:cs typeface="Times New Roman" panose="02020603050405020304" pitchFamily="18" charset="0"/>
              </a:rPr>
              <a:t>Semwal</a:t>
            </a:r>
            <a:endParaRPr lang="en-US" sz="2000" dirty="0">
              <a:latin typeface="Times New Roman" panose="02020603050405020304" pitchFamily="18" charset="0"/>
              <a:cs typeface="Times New Roman" panose="02020603050405020304" pitchFamily="18" charset="0"/>
            </a:endParaRPr>
          </a:p>
          <a:p>
            <a:pPr marL="0" indent="0" algn="ctr">
              <a:buNone/>
            </a:pPr>
            <a:r>
              <a:rPr lang="en-US" sz="2000" dirty="0">
                <a:latin typeface="Times New Roman" panose="02020603050405020304" pitchFamily="18" charset="0"/>
                <a:cs typeface="Times New Roman" panose="02020603050405020304" pitchFamily="18" charset="0"/>
              </a:rPr>
              <a:t>                                                                                      18311A05U5 -Krishna Goel</a:t>
            </a:r>
            <a:endParaRPr lang="en-IN" sz="2000" dirty="0"/>
          </a:p>
        </p:txBody>
      </p:sp>
      <p:pic>
        <p:nvPicPr>
          <p:cNvPr id="4" name="Picture 3">
            <a:extLst>
              <a:ext uri="{FF2B5EF4-FFF2-40B4-BE49-F238E27FC236}">
                <a16:creationId xmlns:a16="http://schemas.microsoft.com/office/drawing/2014/main" id="{FD9585A9-E013-4862-8D44-8CCDE971D4AD}"/>
              </a:ext>
            </a:extLst>
          </p:cNvPr>
          <p:cNvPicPr>
            <a:picLocks noChangeAspect="1"/>
          </p:cNvPicPr>
          <p:nvPr/>
        </p:nvPicPr>
        <p:blipFill>
          <a:blip r:embed="rId2"/>
          <a:stretch>
            <a:fillRect/>
          </a:stretch>
        </p:blipFill>
        <p:spPr>
          <a:xfrm>
            <a:off x="7489579" y="0"/>
            <a:ext cx="4574959" cy="1142990"/>
          </a:xfrm>
          <a:prstGeom prst="rect">
            <a:avLst/>
          </a:prstGeom>
        </p:spPr>
      </p:pic>
    </p:spTree>
    <p:extLst>
      <p:ext uri="{BB962C8B-B14F-4D97-AF65-F5344CB8AC3E}">
        <p14:creationId xmlns:p14="http://schemas.microsoft.com/office/powerpoint/2010/main" val="255593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CCAE-A376-1DCA-AA2D-23F8DC0C16C1}"/>
              </a:ext>
            </a:extLst>
          </p:cNvPr>
          <p:cNvSpPr>
            <a:spLocks noGrp="1"/>
          </p:cNvSpPr>
          <p:nvPr>
            <p:ph type="title"/>
          </p:nvPr>
        </p:nvSpPr>
        <p:spPr>
          <a:xfrm>
            <a:off x="838200" y="365125"/>
            <a:ext cx="3405027" cy="785581"/>
          </a:xfrm>
        </p:spPr>
        <p:txBody>
          <a:bodyPr>
            <a:normAutofit/>
          </a:bodyPr>
          <a:lstStyle/>
          <a:p>
            <a:r>
              <a:rPr lang="en-IN" sz="2800" dirty="0"/>
              <a:t>Use case diagram</a:t>
            </a:r>
          </a:p>
        </p:txBody>
      </p:sp>
      <p:pic>
        <p:nvPicPr>
          <p:cNvPr id="19" name="Content Placeholder 17">
            <a:extLst>
              <a:ext uri="{FF2B5EF4-FFF2-40B4-BE49-F238E27FC236}">
                <a16:creationId xmlns:a16="http://schemas.microsoft.com/office/drawing/2014/main" id="{6D3E30CC-9907-0B86-1B1A-6D68E3C6AD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9985" y="2308370"/>
            <a:ext cx="1105054" cy="1486107"/>
          </a:xfrm>
        </p:spPr>
      </p:pic>
      <p:pic>
        <p:nvPicPr>
          <p:cNvPr id="20" name="Content Placeholder 17">
            <a:extLst>
              <a:ext uri="{FF2B5EF4-FFF2-40B4-BE49-F238E27FC236}">
                <a16:creationId xmlns:a16="http://schemas.microsoft.com/office/drawing/2014/main" id="{055295CE-B28D-A7A0-C731-EA149D3D0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7653" y="1187225"/>
            <a:ext cx="1105054" cy="1486107"/>
          </a:xfrm>
          <a:prstGeom prst="rect">
            <a:avLst/>
          </a:prstGeom>
        </p:spPr>
      </p:pic>
      <p:sp>
        <p:nvSpPr>
          <p:cNvPr id="21" name="Oval 20">
            <a:extLst>
              <a:ext uri="{FF2B5EF4-FFF2-40B4-BE49-F238E27FC236}">
                <a16:creationId xmlns:a16="http://schemas.microsoft.com/office/drawing/2014/main" id="{47F78DCC-6305-7288-6B39-B0D8F7AD96B6}"/>
              </a:ext>
            </a:extLst>
          </p:cNvPr>
          <p:cNvSpPr/>
          <p:nvPr/>
        </p:nvSpPr>
        <p:spPr>
          <a:xfrm>
            <a:off x="4621658" y="571683"/>
            <a:ext cx="2948684" cy="504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Load image</a:t>
            </a:r>
          </a:p>
        </p:txBody>
      </p:sp>
      <p:sp>
        <p:nvSpPr>
          <p:cNvPr id="22" name="Oval 21">
            <a:extLst>
              <a:ext uri="{FF2B5EF4-FFF2-40B4-BE49-F238E27FC236}">
                <a16:creationId xmlns:a16="http://schemas.microsoft.com/office/drawing/2014/main" id="{2A4F5FCA-5092-B97C-833D-7A6CA2C33FE7}"/>
              </a:ext>
            </a:extLst>
          </p:cNvPr>
          <p:cNvSpPr/>
          <p:nvPr/>
        </p:nvSpPr>
        <p:spPr>
          <a:xfrm>
            <a:off x="4663611" y="1279159"/>
            <a:ext cx="2948684" cy="554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Install &amp; import libraries</a:t>
            </a:r>
          </a:p>
        </p:txBody>
      </p:sp>
      <p:sp>
        <p:nvSpPr>
          <p:cNvPr id="23" name="Oval 22">
            <a:extLst>
              <a:ext uri="{FF2B5EF4-FFF2-40B4-BE49-F238E27FC236}">
                <a16:creationId xmlns:a16="http://schemas.microsoft.com/office/drawing/2014/main" id="{9A8AD686-8F85-40CB-BA01-583D65FB632D}"/>
              </a:ext>
            </a:extLst>
          </p:cNvPr>
          <p:cNvSpPr/>
          <p:nvPr/>
        </p:nvSpPr>
        <p:spPr>
          <a:xfrm>
            <a:off x="4498368" y="2695260"/>
            <a:ext cx="2948684" cy="554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Image processing</a:t>
            </a:r>
          </a:p>
        </p:txBody>
      </p:sp>
      <p:sp>
        <p:nvSpPr>
          <p:cNvPr id="24" name="Oval 23">
            <a:extLst>
              <a:ext uri="{FF2B5EF4-FFF2-40B4-BE49-F238E27FC236}">
                <a16:creationId xmlns:a16="http://schemas.microsoft.com/office/drawing/2014/main" id="{C64D8170-4B8C-9CF6-C3EE-1903FB990052}"/>
              </a:ext>
            </a:extLst>
          </p:cNvPr>
          <p:cNvSpPr/>
          <p:nvPr/>
        </p:nvSpPr>
        <p:spPr>
          <a:xfrm>
            <a:off x="4621658" y="3416163"/>
            <a:ext cx="2948684" cy="554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Segmentation </a:t>
            </a:r>
          </a:p>
        </p:txBody>
      </p:sp>
      <p:sp>
        <p:nvSpPr>
          <p:cNvPr id="25" name="Oval 24">
            <a:extLst>
              <a:ext uri="{FF2B5EF4-FFF2-40B4-BE49-F238E27FC236}">
                <a16:creationId xmlns:a16="http://schemas.microsoft.com/office/drawing/2014/main" id="{F63D3FF0-D32D-D40F-E877-6D7DA46EB4F8}"/>
              </a:ext>
            </a:extLst>
          </p:cNvPr>
          <p:cNvSpPr/>
          <p:nvPr/>
        </p:nvSpPr>
        <p:spPr>
          <a:xfrm>
            <a:off x="4621658" y="4137066"/>
            <a:ext cx="2948684" cy="554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 extraction</a:t>
            </a:r>
          </a:p>
        </p:txBody>
      </p:sp>
      <p:sp>
        <p:nvSpPr>
          <p:cNvPr id="26" name="Oval 25">
            <a:extLst>
              <a:ext uri="{FF2B5EF4-FFF2-40B4-BE49-F238E27FC236}">
                <a16:creationId xmlns:a16="http://schemas.microsoft.com/office/drawing/2014/main" id="{93F5696E-D963-2889-161F-1F1D8C4B2B00}"/>
              </a:ext>
            </a:extLst>
          </p:cNvPr>
          <p:cNvSpPr/>
          <p:nvPr/>
        </p:nvSpPr>
        <p:spPr>
          <a:xfrm>
            <a:off x="4621658" y="4946899"/>
            <a:ext cx="2948684" cy="554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classification</a:t>
            </a:r>
          </a:p>
        </p:txBody>
      </p:sp>
      <p:sp>
        <p:nvSpPr>
          <p:cNvPr id="28" name="Oval 27">
            <a:extLst>
              <a:ext uri="{FF2B5EF4-FFF2-40B4-BE49-F238E27FC236}">
                <a16:creationId xmlns:a16="http://schemas.microsoft.com/office/drawing/2014/main" id="{4D5023D0-865E-C923-69A8-9B98D9FF18C7}"/>
              </a:ext>
            </a:extLst>
          </p:cNvPr>
          <p:cNvSpPr/>
          <p:nvPr/>
        </p:nvSpPr>
        <p:spPr>
          <a:xfrm>
            <a:off x="4621658" y="1971197"/>
            <a:ext cx="2948684" cy="554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Image acquisition </a:t>
            </a:r>
          </a:p>
        </p:txBody>
      </p:sp>
      <p:pic>
        <p:nvPicPr>
          <p:cNvPr id="29" name="Content Placeholder 17">
            <a:extLst>
              <a:ext uri="{FF2B5EF4-FFF2-40B4-BE49-F238E27FC236}">
                <a16:creationId xmlns:a16="http://schemas.microsoft.com/office/drawing/2014/main" id="{663B75E9-6B93-3F78-994F-B08A375AF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7653" y="3205763"/>
            <a:ext cx="1105054" cy="1486107"/>
          </a:xfrm>
          <a:prstGeom prst="rect">
            <a:avLst/>
          </a:prstGeom>
        </p:spPr>
      </p:pic>
      <p:cxnSp>
        <p:nvCxnSpPr>
          <p:cNvPr id="31" name="Straight Connector 30">
            <a:extLst>
              <a:ext uri="{FF2B5EF4-FFF2-40B4-BE49-F238E27FC236}">
                <a16:creationId xmlns:a16="http://schemas.microsoft.com/office/drawing/2014/main" id="{1B986E82-BB80-C125-B772-27B9E53B0C0A}"/>
              </a:ext>
            </a:extLst>
          </p:cNvPr>
          <p:cNvCxnSpPr>
            <a:cxnSpLocks/>
          </p:cNvCxnSpPr>
          <p:nvPr/>
        </p:nvCxnSpPr>
        <p:spPr>
          <a:xfrm flipV="1">
            <a:off x="3143892" y="986319"/>
            <a:ext cx="1684962" cy="2311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070897C-D252-0275-6D16-70C77A048EB7}"/>
              </a:ext>
            </a:extLst>
          </p:cNvPr>
          <p:cNvCxnSpPr>
            <a:endCxn id="22" idx="2"/>
          </p:cNvCxnSpPr>
          <p:nvPr/>
        </p:nvCxnSpPr>
        <p:spPr>
          <a:xfrm flipV="1">
            <a:off x="3143892" y="1556561"/>
            <a:ext cx="1519719" cy="1741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3B2E13A-CE09-FCFD-CF1A-2471E2E4AD04}"/>
              </a:ext>
            </a:extLst>
          </p:cNvPr>
          <p:cNvCxnSpPr>
            <a:stCxn id="20" idx="1"/>
          </p:cNvCxnSpPr>
          <p:nvPr/>
        </p:nvCxnSpPr>
        <p:spPr>
          <a:xfrm flipH="1" flipV="1">
            <a:off x="7746715" y="1560325"/>
            <a:ext cx="1700938" cy="369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AABF2D3-6124-C578-8B86-8BA712904C7F}"/>
              </a:ext>
            </a:extLst>
          </p:cNvPr>
          <p:cNvCxnSpPr>
            <a:stCxn id="29" idx="1"/>
            <a:endCxn id="28" idx="6"/>
          </p:cNvCxnSpPr>
          <p:nvPr/>
        </p:nvCxnSpPr>
        <p:spPr>
          <a:xfrm flipH="1" flipV="1">
            <a:off x="7570342" y="2248599"/>
            <a:ext cx="1877311" cy="1700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EF4FB0-27E2-4BBC-0D83-3FBE3096B6D0}"/>
              </a:ext>
            </a:extLst>
          </p:cNvPr>
          <p:cNvCxnSpPr>
            <a:stCxn id="29" idx="1"/>
            <a:endCxn id="23" idx="6"/>
          </p:cNvCxnSpPr>
          <p:nvPr/>
        </p:nvCxnSpPr>
        <p:spPr>
          <a:xfrm flipH="1" flipV="1">
            <a:off x="7447052" y="2972662"/>
            <a:ext cx="2000601" cy="976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776C1E4-200B-D33C-DADC-30DA08B65A53}"/>
              </a:ext>
            </a:extLst>
          </p:cNvPr>
          <p:cNvCxnSpPr>
            <a:stCxn id="29" idx="1"/>
          </p:cNvCxnSpPr>
          <p:nvPr/>
        </p:nvCxnSpPr>
        <p:spPr>
          <a:xfrm flipH="1" flipV="1">
            <a:off x="7363148" y="3664700"/>
            <a:ext cx="2084505" cy="284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E551F98-3E2C-7C47-B75B-4D2EA118C843}"/>
              </a:ext>
            </a:extLst>
          </p:cNvPr>
          <p:cNvCxnSpPr>
            <a:stCxn id="29" idx="1"/>
            <a:endCxn id="25" idx="6"/>
          </p:cNvCxnSpPr>
          <p:nvPr/>
        </p:nvCxnSpPr>
        <p:spPr>
          <a:xfrm flipH="1">
            <a:off x="7570342" y="3948817"/>
            <a:ext cx="1877311" cy="465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AAEB7DD-248A-F15A-D10F-421DEAF59CC4}"/>
              </a:ext>
            </a:extLst>
          </p:cNvPr>
          <p:cNvCxnSpPr>
            <a:endCxn id="26" idx="6"/>
          </p:cNvCxnSpPr>
          <p:nvPr/>
        </p:nvCxnSpPr>
        <p:spPr>
          <a:xfrm flipH="1">
            <a:off x="7570342" y="4066976"/>
            <a:ext cx="1877311" cy="1157325"/>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62F3E82-A4CA-C480-CC54-65E85A2BBC0F}"/>
              </a:ext>
            </a:extLst>
          </p:cNvPr>
          <p:cNvSpPr txBox="1"/>
          <p:nvPr/>
        </p:nvSpPr>
        <p:spPr>
          <a:xfrm>
            <a:off x="2209371" y="3764150"/>
            <a:ext cx="766282" cy="369332"/>
          </a:xfrm>
          <a:prstGeom prst="rect">
            <a:avLst/>
          </a:prstGeom>
          <a:noFill/>
        </p:spPr>
        <p:txBody>
          <a:bodyPr wrap="square" rtlCol="0">
            <a:spAutoFit/>
          </a:bodyPr>
          <a:lstStyle/>
          <a:p>
            <a:r>
              <a:rPr lang="en-IN" dirty="0"/>
              <a:t>user</a:t>
            </a:r>
          </a:p>
        </p:txBody>
      </p:sp>
      <p:sp>
        <p:nvSpPr>
          <p:cNvPr id="56" name="TextBox 55">
            <a:extLst>
              <a:ext uri="{FF2B5EF4-FFF2-40B4-BE49-F238E27FC236}">
                <a16:creationId xmlns:a16="http://schemas.microsoft.com/office/drawing/2014/main" id="{DFDD0C10-0058-32EE-4963-DE0920830413}"/>
              </a:ext>
            </a:extLst>
          </p:cNvPr>
          <p:cNvSpPr txBox="1"/>
          <p:nvPr/>
        </p:nvSpPr>
        <p:spPr>
          <a:xfrm>
            <a:off x="9682108" y="2638331"/>
            <a:ext cx="1877311" cy="369332"/>
          </a:xfrm>
          <a:prstGeom prst="rect">
            <a:avLst/>
          </a:prstGeom>
          <a:noFill/>
        </p:spPr>
        <p:txBody>
          <a:bodyPr wrap="square" rtlCol="0">
            <a:spAutoFit/>
          </a:bodyPr>
          <a:lstStyle/>
          <a:p>
            <a:r>
              <a:rPr lang="en-IN" dirty="0"/>
              <a:t>Python libraries</a:t>
            </a:r>
          </a:p>
        </p:txBody>
      </p:sp>
      <p:sp>
        <p:nvSpPr>
          <p:cNvPr id="57" name="TextBox 56">
            <a:extLst>
              <a:ext uri="{FF2B5EF4-FFF2-40B4-BE49-F238E27FC236}">
                <a16:creationId xmlns:a16="http://schemas.microsoft.com/office/drawing/2014/main" id="{C16D72BE-5226-788D-6282-BD8DC82F42F5}"/>
              </a:ext>
            </a:extLst>
          </p:cNvPr>
          <p:cNvSpPr txBox="1"/>
          <p:nvPr/>
        </p:nvSpPr>
        <p:spPr>
          <a:xfrm>
            <a:off x="9723204" y="4588753"/>
            <a:ext cx="1013290" cy="369332"/>
          </a:xfrm>
          <a:prstGeom prst="rect">
            <a:avLst/>
          </a:prstGeom>
          <a:noFill/>
        </p:spPr>
        <p:txBody>
          <a:bodyPr wrap="square" rtlCol="0">
            <a:spAutoFit/>
          </a:bodyPr>
          <a:lstStyle/>
          <a:p>
            <a:r>
              <a:rPr lang="en-IN" dirty="0"/>
              <a:t>System</a:t>
            </a:r>
          </a:p>
        </p:txBody>
      </p:sp>
    </p:spTree>
    <p:extLst>
      <p:ext uri="{BB962C8B-B14F-4D97-AF65-F5344CB8AC3E}">
        <p14:creationId xmlns:p14="http://schemas.microsoft.com/office/powerpoint/2010/main" val="2626303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BA69-19A3-AB34-D04A-B6C4F80FD9B8}"/>
              </a:ext>
            </a:extLst>
          </p:cNvPr>
          <p:cNvSpPr>
            <a:spLocks noGrp="1"/>
          </p:cNvSpPr>
          <p:nvPr>
            <p:ph type="title"/>
          </p:nvPr>
        </p:nvSpPr>
        <p:spPr>
          <a:xfrm>
            <a:off x="838200" y="334303"/>
            <a:ext cx="10515600" cy="1325563"/>
          </a:xfrm>
        </p:spPr>
        <p:txBody>
          <a:bodyPr>
            <a:normAutofit/>
          </a:bodyPr>
          <a:lstStyle/>
          <a:p>
            <a:r>
              <a:rPr lang="en-IN" sz="2800" dirty="0"/>
              <a:t>Class diagram</a:t>
            </a:r>
          </a:p>
        </p:txBody>
      </p:sp>
      <p:graphicFrame>
        <p:nvGraphicFramePr>
          <p:cNvPr id="41" name="Table 41">
            <a:extLst>
              <a:ext uri="{FF2B5EF4-FFF2-40B4-BE49-F238E27FC236}">
                <a16:creationId xmlns:a16="http://schemas.microsoft.com/office/drawing/2014/main" id="{3F6DC111-5797-279E-0FC2-77E5E002F3DF}"/>
              </a:ext>
            </a:extLst>
          </p:cNvPr>
          <p:cNvGraphicFramePr>
            <a:graphicFrameLocks noGrp="1"/>
          </p:cNvGraphicFramePr>
          <p:nvPr>
            <p:extLst>
              <p:ext uri="{D42A27DB-BD31-4B8C-83A1-F6EECF244321}">
                <p14:modId xmlns:p14="http://schemas.microsoft.com/office/powerpoint/2010/main" val="2518643069"/>
              </p:ext>
            </p:extLst>
          </p:nvPr>
        </p:nvGraphicFramePr>
        <p:xfrm>
          <a:off x="1335640" y="1659866"/>
          <a:ext cx="3092522" cy="2151846"/>
        </p:xfrm>
        <a:graphic>
          <a:graphicData uri="http://schemas.openxmlformats.org/drawingml/2006/table">
            <a:tbl>
              <a:tblPr firstRow="1" bandRow="1">
                <a:tableStyleId>{5C22544A-7EE6-4342-B048-85BDC9FD1C3A}</a:tableStyleId>
              </a:tblPr>
              <a:tblGrid>
                <a:gridCol w="3092522">
                  <a:extLst>
                    <a:ext uri="{9D8B030D-6E8A-4147-A177-3AD203B41FA5}">
                      <a16:colId xmlns:a16="http://schemas.microsoft.com/office/drawing/2014/main" val="1069340807"/>
                    </a:ext>
                  </a:extLst>
                </a:gridCol>
              </a:tblGrid>
              <a:tr h="717282">
                <a:tc>
                  <a:txBody>
                    <a:bodyPr/>
                    <a:lstStyle/>
                    <a:p>
                      <a:r>
                        <a:rPr lang="en-IN" dirty="0"/>
                        <a:t>User</a:t>
                      </a:r>
                    </a:p>
                  </a:txBody>
                  <a:tcPr/>
                </a:tc>
                <a:extLst>
                  <a:ext uri="{0D108BD9-81ED-4DB2-BD59-A6C34878D82A}">
                    <a16:rowId xmlns:a16="http://schemas.microsoft.com/office/drawing/2014/main" val="1279156151"/>
                  </a:ext>
                </a:extLst>
              </a:tr>
              <a:tr h="717282">
                <a:tc>
                  <a:txBody>
                    <a:bodyPr/>
                    <a:lstStyle/>
                    <a:p>
                      <a:r>
                        <a:rPr lang="en-IN" dirty="0"/>
                        <a:t>-Input Image</a:t>
                      </a:r>
                    </a:p>
                  </a:txBody>
                  <a:tcPr/>
                </a:tc>
                <a:extLst>
                  <a:ext uri="{0D108BD9-81ED-4DB2-BD59-A6C34878D82A}">
                    <a16:rowId xmlns:a16="http://schemas.microsoft.com/office/drawing/2014/main" val="1771817455"/>
                  </a:ext>
                </a:extLst>
              </a:tr>
              <a:tr h="717282">
                <a:tc>
                  <a:txBody>
                    <a:bodyPr/>
                    <a:lstStyle/>
                    <a:p>
                      <a:r>
                        <a:rPr lang="en-IN" dirty="0"/>
                        <a:t>+Import libraries()</a:t>
                      </a:r>
                    </a:p>
                  </a:txBody>
                  <a:tcPr/>
                </a:tc>
                <a:extLst>
                  <a:ext uri="{0D108BD9-81ED-4DB2-BD59-A6C34878D82A}">
                    <a16:rowId xmlns:a16="http://schemas.microsoft.com/office/drawing/2014/main" val="4143053559"/>
                  </a:ext>
                </a:extLst>
              </a:tr>
            </a:tbl>
          </a:graphicData>
        </a:graphic>
      </p:graphicFrame>
      <p:graphicFrame>
        <p:nvGraphicFramePr>
          <p:cNvPr id="42" name="Table 42">
            <a:extLst>
              <a:ext uri="{FF2B5EF4-FFF2-40B4-BE49-F238E27FC236}">
                <a16:creationId xmlns:a16="http://schemas.microsoft.com/office/drawing/2014/main" id="{A07A6848-C981-C5FF-3741-5F79C4B06E75}"/>
              </a:ext>
            </a:extLst>
          </p:cNvPr>
          <p:cNvGraphicFramePr>
            <a:graphicFrameLocks noGrp="1"/>
          </p:cNvGraphicFramePr>
          <p:nvPr>
            <p:extLst>
              <p:ext uri="{D42A27DB-BD31-4B8C-83A1-F6EECF244321}">
                <p14:modId xmlns:p14="http://schemas.microsoft.com/office/powerpoint/2010/main" val="2479308693"/>
              </p:ext>
            </p:extLst>
          </p:nvPr>
        </p:nvGraphicFramePr>
        <p:xfrm>
          <a:off x="6647380" y="1787701"/>
          <a:ext cx="3512620" cy="2948686"/>
        </p:xfrm>
        <a:graphic>
          <a:graphicData uri="http://schemas.openxmlformats.org/drawingml/2006/table">
            <a:tbl>
              <a:tblPr firstRow="1" bandRow="1">
                <a:tableStyleId>{5C22544A-7EE6-4342-B048-85BDC9FD1C3A}</a:tableStyleId>
              </a:tblPr>
              <a:tblGrid>
                <a:gridCol w="3512620">
                  <a:extLst>
                    <a:ext uri="{9D8B030D-6E8A-4147-A177-3AD203B41FA5}">
                      <a16:colId xmlns:a16="http://schemas.microsoft.com/office/drawing/2014/main" val="2446215656"/>
                    </a:ext>
                  </a:extLst>
                </a:gridCol>
              </a:tblGrid>
              <a:tr h="829522">
                <a:tc>
                  <a:txBody>
                    <a:bodyPr/>
                    <a:lstStyle/>
                    <a:p>
                      <a:r>
                        <a:rPr lang="en-IN" dirty="0"/>
                        <a:t>System</a:t>
                      </a:r>
                    </a:p>
                  </a:txBody>
                  <a:tcPr/>
                </a:tc>
                <a:extLst>
                  <a:ext uri="{0D108BD9-81ED-4DB2-BD59-A6C34878D82A}">
                    <a16:rowId xmlns:a16="http://schemas.microsoft.com/office/drawing/2014/main" val="1695816332"/>
                  </a:ext>
                </a:extLst>
              </a:tr>
              <a:tr h="2119164">
                <a:tc>
                  <a:txBody>
                    <a:bodyPr/>
                    <a:lstStyle/>
                    <a:p>
                      <a:r>
                        <a:rPr lang="en-IN" dirty="0"/>
                        <a:t>+Image acquisition()</a:t>
                      </a:r>
                    </a:p>
                    <a:p>
                      <a:r>
                        <a:rPr lang="en-IN" dirty="0"/>
                        <a:t>+Image processing()</a:t>
                      </a:r>
                    </a:p>
                    <a:p>
                      <a:r>
                        <a:rPr lang="en-IN" dirty="0"/>
                        <a:t>+Segmentation()</a:t>
                      </a:r>
                    </a:p>
                    <a:p>
                      <a:r>
                        <a:rPr lang="en-IN" dirty="0"/>
                        <a:t>+Feature extraction()</a:t>
                      </a:r>
                    </a:p>
                    <a:p>
                      <a:r>
                        <a:rPr lang="en-IN" dirty="0"/>
                        <a:t>+Classification()</a:t>
                      </a:r>
                    </a:p>
                  </a:txBody>
                  <a:tcPr/>
                </a:tc>
                <a:extLst>
                  <a:ext uri="{0D108BD9-81ED-4DB2-BD59-A6C34878D82A}">
                    <a16:rowId xmlns:a16="http://schemas.microsoft.com/office/drawing/2014/main" val="3233525016"/>
                  </a:ext>
                </a:extLst>
              </a:tr>
            </a:tbl>
          </a:graphicData>
        </a:graphic>
      </p:graphicFrame>
      <p:graphicFrame>
        <p:nvGraphicFramePr>
          <p:cNvPr id="43" name="Table 43">
            <a:extLst>
              <a:ext uri="{FF2B5EF4-FFF2-40B4-BE49-F238E27FC236}">
                <a16:creationId xmlns:a16="http://schemas.microsoft.com/office/drawing/2014/main" id="{DC439A95-4E22-C73A-263B-242E7E997D80}"/>
              </a:ext>
            </a:extLst>
          </p:cNvPr>
          <p:cNvGraphicFramePr>
            <a:graphicFrameLocks noGrp="1"/>
          </p:cNvGraphicFramePr>
          <p:nvPr>
            <p:extLst>
              <p:ext uri="{D42A27DB-BD31-4B8C-83A1-F6EECF244321}">
                <p14:modId xmlns:p14="http://schemas.microsoft.com/office/powerpoint/2010/main" val="3095723441"/>
              </p:ext>
            </p:extLst>
          </p:nvPr>
        </p:nvGraphicFramePr>
        <p:xfrm>
          <a:off x="2671852" y="4294598"/>
          <a:ext cx="3512620" cy="2321370"/>
        </p:xfrm>
        <a:graphic>
          <a:graphicData uri="http://schemas.openxmlformats.org/drawingml/2006/table">
            <a:tbl>
              <a:tblPr firstRow="1" bandRow="1">
                <a:tableStyleId>{5C22544A-7EE6-4342-B048-85BDC9FD1C3A}</a:tableStyleId>
              </a:tblPr>
              <a:tblGrid>
                <a:gridCol w="3512620">
                  <a:extLst>
                    <a:ext uri="{9D8B030D-6E8A-4147-A177-3AD203B41FA5}">
                      <a16:colId xmlns:a16="http://schemas.microsoft.com/office/drawing/2014/main" val="1964100643"/>
                    </a:ext>
                  </a:extLst>
                </a:gridCol>
              </a:tblGrid>
              <a:tr h="1160685">
                <a:tc>
                  <a:txBody>
                    <a:bodyPr/>
                    <a:lstStyle/>
                    <a:p>
                      <a:r>
                        <a:rPr lang="en-IN" dirty="0"/>
                        <a:t>Libraries</a:t>
                      </a:r>
                    </a:p>
                  </a:txBody>
                  <a:tcPr/>
                </a:tc>
                <a:extLst>
                  <a:ext uri="{0D108BD9-81ED-4DB2-BD59-A6C34878D82A}">
                    <a16:rowId xmlns:a16="http://schemas.microsoft.com/office/drawing/2014/main" val="3885214012"/>
                  </a:ext>
                </a:extLst>
              </a:tr>
              <a:tr h="1160685">
                <a:tc>
                  <a:txBody>
                    <a:bodyPr/>
                    <a:lstStyle/>
                    <a:p>
                      <a:r>
                        <a:rPr lang="en-IN" dirty="0"/>
                        <a:t>+Install libraries()</a:t>
                      </a:r>
                    </a:p>
                  </a:txBody>
                  <a:tcPr/>
                </a:tc>
                <a:extLst>
                  <a:ext uri="{0D108BD9-81ED-4DB2-BD59-A6C34878D82A}">
                    <a16:rowId xmlns:a16="http://schemas.microsoft.com/office/drawing/2014/main" val="2151406658"/>
                  </a:ext>
                </a:extLst>
              </a:tr>
            </a:tbl>
          </a:graphicData>
        </a:graphic>
      </p:graphicFrame>
      <p:cxnSp>
        <p:nvCxnSpPr>
          <p:cNvPr id="45" name="Connector: Elbow 44">
            <a:extLst>
              <a:ext uri="{FF2B5EF4-FFF2-40B4-BE49-F238E27FC236}">
                <a16:creationId xmlns:a16="http://schemas.microsoft.com/office/drawing/2014/main" id="{24AC2DCF-756B-E5C0-A578-679C891FF4BE}"/>
              </a:ext>
            </a:extLst>
          </p:cNvPr>
          <p:cNvCxnSpPr>
            <a:cxnSpLocks/>
          </p:cNvCxnSpPr>
          <p:nvPr/>
        </p:nvCxnSpPr>
        <p:spPr>
          <a:xfrm rot="16200000" flipV="1">
            <a:off x="1237109" y="4105453"/>
            <a:ext cx="1722135" cy="11346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1CA050F-D33D-53B1-AE67-2EF0D0A86281}"/>
              </a:ext>
            </a:extLst>
          </p:cNvPr>
          <p:cNvCxnSpPr/>
          <p:nvPr/>
        </p:nvCxnSpPr>
        <p:spPr>
          <a:xfrm flipV="1">
            <a:off x="6359703" y="4736387"/>
            <a:ext cx="1808252" cy="718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CCB57DB-E5C1-FBA4-E966-221251E0B009}"/>
              </a:ext>
            </a:extLst>
          </p:cNvPr>
          <p:cNvCxnSpPr>
            <a:endCxn id="41" idx="3"/>
          </p:cNvCxnSpPr>
          <p:nvPr/>
        </p:nvCxnSpPr>
        <p:spPr>
          <a:xfrm flipH="1" flipV="1">
            <a:off x="4428162" y="2735789"/>
            <a:ext cx="2219218" cy="52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92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C868-C8FE-1125-6B59-8AC7809749A6}"/>
              </a:ext>
            </a:extLst>
          </p:cNvPr>
          <p:cNvSpPr>
            <a:spLocks noGrp="1"/>
          </p:cNvSpPr>
          <p:nvPr>
            <p:ph type="title"/>
          </p:nvPr>
        </p:nvSpPr>
        <p:spPr>
          <a:xfrm>
            <a:off x="838200" y="365125"/>
            <a:ext cx="2932416" cy="528727"/>
          </a:xfrm>
        </p:spPr>
        <p:txBody>
          <a:bodyPr>
            <a:normAutofit/>
          </a:bodyPr>
          <a:lstStyle/>
          <a:p>
            <a:r>
              <a:rPr lang="en-IN" sz="2800" dirty="0"/>
              <a:t>Activity diagram</a:t>
            </a:r>
          </a:p>
        </p:txBody>
      </p:sp>
      <p:graphicFrame>
        <p:nvGraphicFramePr>
          <p:cNvPr id="7" name="Table 7">
            <a:extLst>
              <a:ext uri="{FF2B5EF4-FFF2-40B4-BE49-F238E27FC236}">
                <a16:creationId xmlns:a16="http://schemas.microsoft.com/office/drawing/2014/main" id="{B81CFCF1-D64E-8C7F-F852-5F179DF58AD6}"/>
              </a:ext>
            </a:extLst>
          </p:cNvPr>
          <p:cNvGraphicFramePr>
            <a:graphicFrameLocks noGrp="1"/>
          </p:cNvGraphicFramePr>
          <p:nvPr>
            <p:ph idx="1"/>
            <p:extLst>
              <p:ext uri="{D42A27DB-BD31-4B8C-83A1-F6EECF244321}">
                <p14:modId xmlns:p14="http://schemas.microsoft.com/office/powerpoint/2010/main" val="132349967"/>
              </p:ext>
            </p:extLst>
          </p:nvPr>
        </p:nvGraphicFramePr>
        <p:xfrm>
          <a:off x="838200" y="893853"/>
          <a:ext cx="10515597" cy="5691882"/>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440079062"/>
                    </a:ext>
                  </a:extLst>
                </a:gridCol>
                <a:gridCol w="3505199">
                  <a:extLst>
                    <a:ext uri="{9D8B030D-6E8A-4147-A177-3AD203B41FA5}">
                      <a16:colId xmlns:a16="http://schemas.microsoft.com/office/drawing/2014/main" val="3184898872"/>
                    </a:ext>
                  </a:extLst>
                </a:gridCol>
                <a:gridCol w="3505199">
                  <a:extLst>
                    <a:ext uri="{9D8B030D-6E8A-4147-A177-3AD203B41FA5}">
                      <a16:colId xmlns:a16="http://schemas.microsoft.com/office/drawing/2014/main" val="481843038"/>
                    </a:ext>
                  </a:extLst>
                </a:gridCol>
              </a:tblGrid>
              <a:tr h="595875">
                <a:tc>
                  <a:txBody>
                    <a:bodyPr/>
                    <a:lstStyle/>
                    <a:p>
                      <a:r>
                        <a:rPr lang="en-IN" dirty="0"/>
                        <a:t>User</a:t>
                      </a:r>
                    </a:p>
                  </a:txBody>
                  <a:tcPr/>
                </a:tc>
                <a:tc>
                  <a:txBody>
                    <a:bodyPr/>
                    <a:lstStyle/>
                    <a:p>
                      <a:r>
                        <a:rPr lang="en-IN" dirty="0"/>
                        <a:t>System</a:t>
                      </a:r>
                    </a:p>
                  </a:txBody>
                  <a:tcPr/>
                </a:tc>
                <a:tc>
                  <a:txBody>
                    <a:bodyPr/>
                    <a:lstStyle/>
                    <a:p>
                      <a:r>
                        <a:rPr lang="en-IN" dirty="0"/>
                        <a:t>Libraries</a:t>
                      </a:r>
                    </a:p>
                  </a:txBody>
                  <a:tcPr/>
                </a:tc>
                <a:extLst>
                  <a:ext uri="{0D108BD9-81ED-4DB2-BD59-A6C34878D82A}">
                    <a16:rowId xmlns:a16="http://schemas.microsoft.com/office/drawing/2014/main" val="3182917079"/>
                  </a:ext>
                </a:extLst>
              </a:tr>
              <a:tr h="5096007">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76668557"/>
                  </a:ext>
                </a:extLst>
              </a:tr>
            </a:tbl>
          </a:graphicData>
        </a:graphic>
      </p:graphicFrame>
      <p:sp>
        <p:nvSpPr>
          <p:cNvPr id="8" name="Oval 7">
            <a:extLst>
              <a:ext uri="{FF2B5EF4-FFF2-40B4-BE49-F238E27FC236}">
                <a16:creationId xmlns:a16="http://schemas.microsoft.com/office/drawing/2014/main" id="{A53BA18C-36BB-EE06-1EA7-3158AB8C3AE9}"/>
              </a:ext>
            </a:extLst>
          </p:cNvPr>
          <p:cNvSpPr/>
          <p:nvPr/>
        </p:nvSpPr>
        <p:spPr>
          <a:xfrm>
            <a:off x="2332234" y="1767155"/>
            <a:ext cx="431514" cy="4520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553EACDF-2AB2-5C3E-F657-FE6D0DC9B062}"/>
              </a:ext>
            </a:extLst>
          </p:cNvPr>
          <p:cNvSpPr/>
          <p:nvPr/>
        </p:nvSpPr>
        <p:spPr>
          <a:xfrm>
            <a:off x="1623317" y="2763748"/>
            <a:ext cx="1839074" cy="5287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 libraries</a:t>
            </a:r>
          </a:p>
        </p:txBody>
      </p:sp>
      <p:sp>
        <p:nvSpPr>
          <p:cNvPr id="10" name="Rectangle: Rounded Corners 9">
            <a:extLst>
              <a:ext uri="{FF2B5EF4-FFF2-40B4-BE49-F238E27FC236}">
                <a16:creationId xmlns:a16="http://schemas.microsoft.com/office/drawing/2014/main" id="{ACA074E4-040B-FD42-2803-8FEF5403E69E}"/>
              </a:ext>
            </a:extLst>
          </p:cNvPr>
          <p:cNvSpPr/>
          <p:nvPr/>
        </p:nvSpPr>
        <p:spPr>
          <a:xfrm>
            <a:off x="1623317" y="4057433"/>
            <a:ext cx="1839074" cy="8322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Image</a:t>
            </a:r>
          </a:p>
        </p:txBody>
      </p:sp>
      <p:sp>
        <p:nvSpPr>
          <p:cNvPr id="11" name="Rectangle: Rounded Corners 10">
            <a:extLst>
              <a:ext uri="{FF2B5EF4-FFF2-40B4-BE49-F238E27FC236}">
                <a16:creationId xmlns:a16="http://schemas.microsoft.com/office/drawing/2014/main" id="{E1213C31-EF2B-C9A9-9C59-835ED64C2C54}"/>
              </a:ext>
            </a:extLst>
          </p:cNvPr>
          <p:cNvSpPr/>
          <p:nvPr/>
        </p:nvSpPr>
        <p:spPr>
          <a:xfrm>
            <a:off x="8578921" y="2917861"/>
            <a:ext cx="2003461" cy="821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Install libraries</a:t>
            </a:r>
          </a:p>
        </p:txBody>
      </p:sp>
      <p:sp>
        <p:nvSpPr>
          <p:cNvPr id="13" name="Rectangle: Rounded Corners 12">
            <a:extLst>
              <a:ext uri="{FF2B5EF4-FFF2-40B4-BE49-F238E27FC236}">
                <a16:creationId xmlns:a16="http://schemas.microsoft.com/office/drawing/2014/main" id="{CE2D8A59-2053-5FE5-3DF9-AD0C3023519F}"/>
              </a:ext>
            </a:extLst>
          </p:cNvPr>
          <p:cNvSpPr/>
          <p:nvPr/>
        </p:nvSpPr>
        <p:spPr>
          <a:xfrm>
            <a:off x="4633645" y="3087384"/>
            <a:ext cx="2732926" cy="482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Segmentation</a:t>
            </a:r>
          </a:p>
        </p:txBody>
      </p:sp>
      <p:sp>
        <p:nvSpPr>
          <p:cNvPr id="14" name="Rectangle: Rounded Corners 13">
            <a:extLst>
              <a:ext uri="{FF2B5EF4-FFF2-40B4-BE49-F238E27FC236}">
                <a16:creationId xmlns:a16="http://schemas.microsoft.com/office/drawing/2014/main" id="{D5B7BA68-AABA-FC1A-EC58-95EDD66A6ADD}"/>
              </a:ext>
            </a:extLst>
          </p:cNvPr>
          <p:cNvSpPr/>
          <p:nvPr/>
        </p:nvSpPr>
        <p:spPr>
          <a:xfrm>
            <a:off x="4654193" y="2340366"/>
            <a:ext cx="2732926" cy="482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Image processing</a:t>
            </a:r>
          </a:p>
        </p:txBody>
      </p:sp>
      <p:sp>
        <p:nvSpPr>
          <p:cNvPr id="15" name="Rectangle: Rounded Corners 14">
            <a:extLst>
              <a:ext uri="{FF2B5EF4-FFF2-40B4-BE49-F238E27FC236}">
                <a16:creationId xmlns:a16="http://schemas.microsoft.com/office/drawing/2014/main" id="{E11CE226-7834-BF92-8A7F-B996E5461141}"/>
              </a:ext>
            </a:extLst>
          </p:cNvPr>
          <p:cNvSpPr/>
          <p:nvPr/>
        </p:nvSpPr>
        <p:spPr>
          <a:xfrm>
            <a:off x="4633645" y="3815990"/>
            <a:ext cx="2732926" cy="482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 extraction</a:t>
            </a:r>
          </a:p>
        </p:txBody>
      </p:sp>
      <p:sp>
        <p:nvSpPr>
          <p:cNvPr id="16" name="Rectangle: Rounded Corners 15">
            <a:extLst>
              <a:ext uri="{FF2B5EF4-FFF2-40B4-BE49-F238E27FC236}">
                <a16:creationId xmlns:a16="http://schemas.microsoft.com/office/drawing/2014/main" id="{FAD752E6-EBA6-59EC-28C3-9D98F585AA5A}"/>
              </a:ext>
            </a:extLst>
          </p:cNvPr>
          <p:cNvSpPr/>
          <p:nvPr/>
        </p:nvSpPr>
        <p:spPr>
          <a:xfrm>
            <a:off x="4654193" y="4544596"/>
            <a:ext cx="2732926" cy="482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Classification</a:t>
            </a:r>
          </a:p>
        </p:txBody>
      </p:sp>
      <p:sp>
        <p:nvSpPr>
          <p:cNvPr id="18" name="Rectangle: Rounded Corners 17">
            <a:extLst>
              <a:ext uri="{FF2B5EF4-FFF2-40B4-BE49-F238E27FC236}">
                <a16:creationId xmlns:a16="http://schemas.microsoft.com/office/drawing/2014/main" id="{77A30BA9-D83F-B144-99B7-A1245E863C5D}"/>
              </a:ext>
            </a:extLst>
          </p:cNvPr>
          <p:cNvSpPr/>
          <p:nvPr/>
        </p:nvSpPr>
        <p:spPr>
          <a:xfrm>
            <a:off x="4654193" y="1665692"/>
            <a:ext cx="2724365" cy="482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Image acquisition</a:t>
            </a:r>
          </a:p>
        </p:txBody>
      </p:sp>
      <p:sp>
        <p:nvSpPr>
          <p:cNvPr id="19" name="Oval 18">
            <a:extLst>
              <a:ext uri="{FF2B5EF4-FFF2-40B4-BE49-F238E27FC236}">
                <a16:creationId xmlns:a16="http://schemas.microsoft.com/office/drawing/2014/main" id="{48377F3B-C836-DBCB-6A1E-CD1E9D4799C4}"/>
              </a:ext>
            </a:extLst>
          </p:cNvPr>
          <p:cNvSpPr/>
          <p:nvPr/>
        </p:nvSpPr>
        <p:spPr>
          <a:xfrm>
            <a:off x="5810892" y="5763801"/>
            <a:ext cx="410966" cy="38014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Arrow Connector 20">
            <a:extLst>
              <a:ext uri="{FF2B5EF4-FFF2-40B4-BE49-F238E27FC236}">
                <a16:creationId xmlns:a16="http://schemas.microsoft.com/office/drawing/2014/main" id="{56A41537-7E83-EC0B-0658-67C4A41AF2B3}"/>
              </a:ext>
            </a:extLst>
          </p:cNvPr>
          <p:cNvCxnSpPr/>
          <p:nvPr/>
        </p:nvCxnSpPr>
        <p:spPr>
          <a:xfrm>
            <a:off x="2527443" y="2340366"/>
            <a:ext cx="0" cy="42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1282ED6-88A6-F472-EAF0-7FE5A0E345C2}"/>
              </a:ext>
            </a:extLst>
          </p:cNvPr>
          <p:cNvCxnSpPr>
            <a:endCxn id="10" idx="0"/>
          </p:cNvCxnSpPr>
          <p:nvPr/>
        </p:nvCxnSpPr>
        <p:spPr>
          <a:xfrm>
            <a:off x="2527443" y="3292475"/>
            <a:ext cx="0" cy="764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46E2700-549E-1642-3691-170E0B4F27B0}"/>
              </a:ext>
            </a:extLst>
          </p:cNvPr>
          <p:cNvCxnSpPr>
            <a:cxnSpLocks/>
            <a:stCxn id="18" idx="2"/>
            <a:endCxn id="14" idx="0"/>
          </p:cNvCxnSpPr>
          <p:nvPr/>
        </p:nvCxnSpPr>
        <p:spPr>
          <a:xfrm>
            <a:off x="6016376" y="2148578"/>
            <a:ext cx="4280" cy="191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725617F-A994-24AD-9F7E-A6F64460C6D2}"/>
              </a:ext>
            </a:extLst>
          </p:cNvPr>
          <p:cNvCxnSpPr>
            <a:cxnSpLocks/>
          </p:cNvCxnSpPr>
          <p:nvPr/>
        </p:nvCxnSpPr>
        <p:spPr>
          <a:xfrm>
            <a:off x="6016376" y="2815973"/>
            <a:ext cx="0" cy="271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4B5BF3E-64B1-237D-FF24-8064F64F8290}"/>
              </a:ext>
            </a:extLst>
          </p:cNvPr>
          <p:cNvCxnSpPr>
            <a:cxnSpLocks/>
          </p:cNvCxnSpPr>
          <p:nvPr/>
        </p:nvCxnSpPr>
        <p:spPr>
          <a:xfrm>
            <a:off x="6000108" y="3544579"/>
            <a:ext cx="0" cy="271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FA09F41-E13E-0D32-30EF-83F94CC8C1AB}"/>
              </a:ext>
            </a:extLst>
          </p:cNvPr>
          <p:cNvCxnSpPr>
            <a:cxnSpLocks/>
            <a:stCxn id="15" idx="2"/>
          </p:cNvCxnSpPr>
          <p:nvPr/>
        </p:nvCxnSpPr>
        <p:spPr>
          <a:xfrm>
            <a:off x="6000108" y="4298876"/>
            <a:ext cx="0" cy="245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BFA173D-24C8-2ADD-667F-D2DBE7A1C214}"/>
              </a:ext>
            </a:extLst>
          </p:cNvPr>
          <p:cNvCxnSpPr/>
          <p:nvPr/>
        </p:nvCxnSpPr>
        <p:spPr>
          <a:xfrm>
            <a:off x="6016376" y="5192308"/>
            <a:ext cx="0" cy="437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64DBC05-6C85-7BEE-4A65-8203BFE2AD9C}"/>
              </a:ext>
            </a:extLst>
          </p:cNvPr>
          <p:cNvCxnSpPr/>
          <p:nvPr/>
        </p:nvCxnSpPr>
        <p:spPr>
          <a:xfrm flipV="1">
            <a:off x="3462391" y="1952090"/>
            <a:ext cx="1089061" cy="2486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B7F696F-C99E-A973-5A09-A48587EA0A2B}"/>
              </a:ext>
            </a:extLst>
          </p:cNvPr>
          <p:cNvCxnSpPr>
            <a:cxnSpLocks/>
          </p:cNvCxnSpPr>
          <p:nvPr/>
        </p:nvCxnSpPr>
        <p:spPr>
          <a:xfrm flipV="1">
            <a:off x="3462391" y="3292475"/>
            <a:ext cx="5044611" cy="1145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94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7B8E-3725-45CF-6E33-4CB2BF92DE76}"/>
              </a:ext>
            </a:extLst>
          </p:cNvPr>
          <p:cNvSpPr>
            <a:spLocks noGrp="1"/>
          </p:cNvSpPr>
          <p:nvPr>
            <p:ph type="title"/>
          </p:nvPr>
        </p:nvSpPr>
        <p:spPr>
          <a:xfrm>
            <a:off x="838200" y="365125"/>
            <a:ext cx="2973512" cy="662291"/>
          </a:xfrm>
        </p:spPr>
        <p:txBody>
          <a:bodyPr>
            <a:normAutofit/>
          </a:bodyPr>
          <a:lstStyle/>
          <a:p>
            <a:r>
              <a:rPr lang="en-IN" sz="2800"/>
              <a:t>Sequence diagram</a:t>
            </a:r>
            <a:endParaRPr lang="en-IN" sz="2800" dirty="0"/>
          </a:p>
        </p:txBody>
      </p:sp>
      <p:pic>
        <p:nvPicPr>
          <p:cNvPr id="4" name="Content Placeholder 17">
            <a:extLst>
              <a:ext uri="{FF2B5EF4-FFF2-40B4-BE49-F238E27FC236}">
                <a16:creationId xmlns:a16="http://schemas.microsoft.com/office/drawing/2014/main" id="{46189202-4988-F9F8-D2D2-87A96189DD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2583" y="1287039"/>
            <a:ext cx="700799" cy="942454"/>
          </a:xfrm>
        </p:spPr>
      </p:pic>
      <p:cxnSp>
        <p:nvCxnSpPr>
          <p:cNvPr id="8" name="Straight Connector 7">
            <a:extLst>
              <a:ext uri="{FF2B5EF4-FFF2-40B4-BE49-F238E27FC236}">
                <a16:creationId xmlns:a16="http://schemas.microsoft.com/office/drawing/2014/main" id="{DB02DE72-37DC-D16D-BC5C-B9A289331AA3}"/>
              </a:ext>
            </a:extLst>
          </p:cNvPr>
          <p:cNvCxnSpPr/>
          <p:nvPr/>
        </p:nvCxnSpPr>
        <p:spPr>
          <a:xfrm>
            <a:off x="2106202" y="2126752"/>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7BD892-8318-DFE4-F2FE-0AE2D02869BA}"/>
              </a:ext>
            </a:extLst>
          </p:cNvPr>
          <p:cNvCxnSpPr/>
          <p:nvPr/>
        </p:nvCxnSpPr>
        <p:spPr>
          <a:xfrm>
            <a:off x="2106202" y="2440115"/>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84DCF65-180E-DAD5-F52E-CF676E4D0B1B}"/>
              </a:ext>
            </a:extLst>
          </p:cNvPr>
          <p:cNvCxnSpPr/>
          <p:nvPr/>
        </p:nvCxnSpPr>
        <p:spPr>
          <a:xfrm>
            <a:off x="2106202" y="2732928"/>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1DCEA2-BE58-7F1C-9A83-029132554A6C}"/>
              </a:ext>
            </a:extLst>
          </p:cNvPr>
          <p:cNvCxnSpPr>
            <a:cxnSpLocks/>
          </p:cNvCxnSpPr>
          <p:nvPr/>
        </p:nvCxnSpPr>
        <p:spPr>
          <a:xfrm>
            <a:off x="2106202" y="3041152"/>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71E3B2E-444C-868D-0C6D-9B4532A7BDE8}"/>
              </a:ext>
            </a:extLst>
          </p:cNvPr>
          <p:cNvCxnSpPr/>
          <p:nvPr/>
        </p:nvCxnSpPr>
        <p:spPr>
          <a:xfrm>
            <a:off x="2099352" y="3381913"/>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C73738B-7C0E-2DA0-77AF-777F9C2CB59A}"/>
              </a:ext>
            </a:extLst>
          </p:cNvPr>
          <p:cNvCxnSpPr/>
          <p:nvPr/>
        </p:nvCxnSpPr>
        <p:spPr>
          <a:xfrm>
            <a:off x="2099352" y="3690136"/>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1464FF-9556-CBC1-6529-1836F421E39C}"/>
              </a:ext>
            </a:extLst>
          </p:cNvPr>
          <p:cNvCxnSpPr/>
          <p:nvPr/>
        </p:nvCxnSpPr>
        <p:spPr>
          <a:xfrm>
            <a:off x="2106202" y="4005212"/>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A932ADD-CCD1-3907-2872-670482C55375}"/>
              </a:ext>
            </a:extLst>
          </p:cNvPr>
          <p:cNvCxnSpPr/>
          <p:nvPr/>
        </p:nvCxnSpPr>
        <p:spPr>
          <a:xfrm>
            <a:off x="2106202" y="4260352"/>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6D879F-27E9-5D7C-A77C-C59066509814}"/>
              </a:ext>
            </a:extLst>
          </p:cNvPr>
          <p:cNvCxnSpPr/>
          <p:nvPr/>
        </p:nvCxnSpPr>
        <p:spPr>
          <a:xfrm>
            <a:off x="2106202" y="4525767"/>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2B1FA1-7346-ABC8-F6F7-5E42F7C40495}"/>
              </a:ext>
            </a:extLst>
          </p:cNvPr>
          <p:cNvCxnSpPr/>
          <p:nvPr/>
        </p:nvCxnSpPr>
        <p:spPr>
          <a:xfrm>
            <a:off x="2101064" y="4926459"/>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699CA2-ACE9-4A60-39A6-C623D2AF73A4}"/>
              </a:ext>
            </a:extLst>
          </p:cNvPr>
          <p:cNvCxnSpPr/>
          <p:nvPr/>
        </p:nvCxnSpPr>
        <p:spPr>
          <a:xfrm>
            <a:off x="2106202" y="5274069"/>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B05982-6412-09AE-EEB8-2F8A989A8CC1}"/>
              </a:ext>
            </a:extLst>
          </p:cNvPr>
          <p:cNvCxnSpPr/>
          <p:nvPr/>
        </p:nvCxnSpPr>
        <p:spPr>
          <a:xfrm>
            <a:off x="2099352" y="5590855"/>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573FB7-4046-03EC-6596-E217D218CEA3}"/>
              </a:ext>
            </a:extLst>
          </p:cNvPr>
          <p:cNvCxnSpPr/>
          <p:nvPr/>
        </p:nvCxnSpPr>
        <p:spPr>
          <a:xfrm>
            <a:off x="2099352" y="5928190"/>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B4BBAA9-DC90-0C0B-5E11-A21E425F1D41}"/>
              </a:ext>
            </a:extLst>
          </p:cNvPr>
          <p:cNvCxnSpPr/>
          <p:nvPr/>
        </p:nvCxnSpPr>
        <p:spPr>
          <a:xfrm>
            <a:off x="2106202" y="6275799"/>
            <a:ext cx="0" cy="226031"/>
          </a:xfrm>
          <a:prstGeom prst="line">
            <a:avLst/>
          </a:prstGeom>
        </p:spPr>
        <p:style>
          <a:lnRef idx="1">
            <a:schemeClr val="accent1"/>
          </a:lnRef>
          <a:fillRef idx="0">
            <a:schemeClr val="accent1"/>
          </a:fillRef>
          <a:effectRef idx="0">
            <a:schemeClr val="accent1"/>
          </a:effectRef>
          <a:fontRef idx="minor">
            <a:schemeClr val="tx1"/>
          </a:fontRef>
        </p:style>
      </p:cxnSp>
      <p:pic>
        <p:nvPicPr>
          <p:cNvPr id="108" name="Content Placeholder 17">
            <a:extLst>
              <a:ext uri="{FF2B5EF4-FFF2-40B4-BE49-F238E27FC236}">
                <a16:creationId xmlns:a16="http://schemas.microsoft.com/office/drawing/2014/main" id="{400CC6AE-FAE6-7985-8B71-0FDB8820F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3877" y="1245942"/>
            <a:ext cx="700799" cy="942454"/>
          </a:xfrm>
          <a:prstGeom prst="rect">
            <a:avLst/>
          </a:prstGeom>
        </p:spPr>
      </p:pic>
      <p:cxnSp>
        <p:nvCxnSpPr>
          <p:cNvPr id="109" name="Straight Connector 108">
            <a:extLst>
              <a:ext uri="{FF2B5EF4-FFF2-40B4-BE49-F238E27FC236}">
                <a16:creationId xmlns:a16="http://schemas.microsoft.com/office/drawing/2014/main" id="{D0F98750-35CA-CE82-5EAE-B6405D5A6D56}"/>
              </a:ext>
            </a:extLst>
          </p:cNvPr>
          <p:cNvCxnSpPr/>
          <p:nvPr/>
        </p:nvCxnSpPr>
        <p:spPr>
          <a:xfrm>
            <a:off x="9337496" y="2085655"/>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C226E11-3E40-FE20-317E-6521A195910C}"/>
              </a:ext>
            </a:extLst>
          </p:cNvPr>
          <p:cNvCxnSpPr/>
          <p:nvPr/>
        </p:nvCxnSpPr>
        <p:spPr>
          <a:xfrm>
            <a:off x="9337496" y="2399018"/>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A55358E-3C62-FD11-8559-235FA7CE1757}"/>
              </a:ext>
            </a:extLst>
          </p:cNvPr>
          <p:cNvCxnSpPr/>
          <p:nvPr/>
        </p:nvCxnSpPr>
        <p:spPr>
          <a:xfrm>
            <a:off x="9337496" y="2691831"/>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7E25300-E4A5-E895-BE67-E544DBDA317F}"/>
              </a:ext>
            </a:extLst>
          </p:cNvPr>
          <p:cNvCxnSpPr>
            <a:cxnSpLocks/>
          </p:cNvCxnSpPr>
          <p:nvPr/>
        </p:nvCxnSpPr>
        <p:spPr>
          <a:xfrm>
            <a:off x="9337496" y="3000055"/>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F3D48AF-515D-5707-A96F-0E96436D7DEE}"/>
              </a:ext>
            </a:extLst>
          </p:cNvPr>
          <p:cNvCxnSpPr/>
          <p:nvPr/>
        </p:nvCxnSpPr>
        <p:spPr>
          <a:xfrm>
            <a:off x="9330646" y="3340816"/>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6FDFEE2-4C35-D296-DE66-D228A08F083D}"/>
              </a:ext>
            </a:extLst>
          </p:cNvPr>
          <p:cNvCxnSpPr/>
          <p:nvPr/>
        </p:nvCxnSpPr>
        <p:spPr>
          <a:xfrm>
            <a:off x="9330646" y="3649039"/>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29050BE-371C-3087-5DA6-A123B9BF2865}"/>
              </a:ext>
            </a:extLst>
          </p:cNvPr>
          <p:cNvCxnSpPr/>
          <p:nvPr/>
        </p:nvCxnSpPr>
        <p:spPr>
          <a:xfrm>
            <a:off x="9337496" y="3964115"/>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DE7A236-0F54-0F09-D391-2F5481B83D45}"/>
              </a:ext>
            </a:extLst>
          </p:cNvPr>
          <p:cNvCxnSpPr/>
          <p:nvPr/>
        </p:nvCxnSpPr>
        <p:spPr>
          <a:xfrm>
            <a:off x="9337496" y="4219255"/>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E1AB9A9-5D5A-B657-84FE-BAAD3FFD8418}"/>
              </a:ext>
            </a:extLst>
          </p:cNvPr>
          <p:cNvCxnSpPr/>
          <p:nvPr/>
        </p:nvCxnSpPr>
        <p:spPr>
          <a:xfrm>
            <a:off x="9337496" y="4484670"/>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A0BE459-6330-A1CD-05FA-D4EFCAEC20CE}"/>
              </a:ext>
            </a:extLst>
          </p:cNvPr>
          <p:cNvCxnSpPr/>
          <p:nvPr/>
        </p:nvCxnSpPr>
        <p:spPr>
          <a:xfrm>
            <a:off x="9332358" y="4885362"/>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93798AD-9793-11D1-6ED1-FAD6B44D9713}"/>
              </a:ext>
            </a:extLst>
          </p:cNvPr>
          <p:cNvCxnSpPr/>
          <p:nvPr/>
        </p:nvCxnSpPr>
        <p:spPr>
          <a:xfrm>
            <a:off x="9337496" y="5232972"/>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D7CE068-C795-FDFA-1C09-9EBACC870165}"/>
              </a:ext>
            </a:extLst>
          </p:cNvPr>
          <p:cNvCxnSpPr/>
          <p:nvPr/>
        </p:nvCxnSpPr>
        <p:spPr>
          <a:xfrm>
            <a:off x="9330646" y="5549758"/>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07E0508-30BD-C344-0B77-866B2507FAD8}"/>
              </a:ext>
            </a:extLst>
          </p:cNvPr>
          <p:cNvCxnSpPr/>
          <p:nvPr/>
        </p:nvCxnSpPr>
        <p:spPr>
          <a:xfrm>
            <a:off x="9330646" y="5887093"/>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6BA8354-B14A-1C0F-42DC-577D7C75836B}"/>
              </a:ext>
            </a:extLst>
          </p:cNvPr>
          <p:cNvCxnSpPr/>
          <p:nvPr/>
        </p:nvCxnSpPr>
        <p:spPr>
          <a:xfrm>
            <a:off x="9337496" y="6234702"/>
            <a:ext cx="0" cy="226031"/>
          </a:xfrm>
          <a:prstGeom prst="line">
            <a:avLst/>
          </a:prstGeom>
        </p:spPr>
        <p:style>
          <a:lnRef idx="1">
            <a:schemeClr val="accent1"/>
          </a:lnRef>
          <a:fillRef idx="0">
            <a:schemeClr val="accent1"/>
          </a:fillRef>
          <a:effectRef idx="0">
            <a:schemeClr val="accent1"/>
          </a:effectRef>
          <a:fontRef idx="minor">
            <a:schemeClr val="tx1"/>
          </a:fontRef>
        </p:style>
      </p:cxnSp>
      <p:pic>
        <p:nvPicPr>
          <p:cNvPr id="123" name="Content Placeholder 17">
            <a:extLst>
              <a:ext uri="{FF2B5EF4-FFF2-40B4-BE49-F238E27FC236}">
                <a16:creationId xmlns:a16="http://schemas.microsoft.com/office/drawing/2014/main" id="{E40996E7-45CF-4E97-BC52-25D16F3BE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4285" y="1287039"/>
            <a:ext cx="700799" cy="942454"/>
          </a:xfrm>
          <a:prstGeom prst="rect">
            <a:avLst/>
          </a:prstGeom>
        </p:spPr>
      </p:pic>
      <p:cxnSp>
        <p:nvCxnSpPr>
          <p:cNvPr id="124" name="Straight Connector 123">
            <a:extLst>
              <a:ext uri="{FF2B5EF4-FFF2-40B4-BE49-F238E27FC236}">
                <a16:creationId xmlns:a16="http://schemas.microsoft.com/office/drawing/2014/main" id="{3E1D28D4-16FE-DD00-5D10-2C0CB3AB3A5A}"/>
              </a:ext>
            </a:extLst>
          </p:cNvPr>
          <p:cNvCxnSpPr/>
          <p:nvPr/>
        </p:nvCxnSpPr>
        <p:spPr>
          <a:xfrm>
            <a:off x="5927904" y="2126752"/>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B7A888F-EB05-2688-A323-97FC769118F3}"/>
              </a:ext>
            </a:extLst>
          </p:cNvPr>
          <p:cNvCxnSpPr/>
          <p:nvPr/>
        </p:nvCxnSpPr>
        <p:spPr>
          <a:xfrm>
            <a:off x="5927904" y="2440115"/>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A3513572-C365-73AE-1AA6-31936BA95915}"/>
              </a:ext>
            </a:extLst>
          </p:cNvPr>
          <p:cNvCxnSpPr/>
          <p:nvPr/>
        </p:nvCxnSpPr>
        <p:spPr>
          <a:xfrm>
            <a:off x="5927904" y="2732928"/>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704E413-C32F-E1F8-06EF-BD9823942669}"/>
              </a:ext>
            </a:extLst>
          </p:cNvPr>
          <p:cNvCxnSpPr>
            <a:cxnSpLocks/>
          </p:cNvCxnSpPr>
          <p:nvPr/>
        </p:nvCxnSpPr>
        <p:spPr>
          <a:xfrm>
            <a:off x="5927904" y="3041152"/>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DCB6426-FF32-C13E-2A9E-EA88ED6722D1}"/>
              </a:ext>
            </a:extLst>
          </p:cNvPr>
          <p:cNvCxnSpPr/>
          <p:nvPr/>
        </p:nvCxnSpPr>
        <p:spPr>
          <a:xfrm>
            <a:off x="5921054" y="3381913"/>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F2F0187-CD89-B0C2-9C85-733C42EAEFA2}"/>
              </a:ext>
            </a:extLst>
          </p:cNvPr>
          <p:cNvCxnSpPr/>
          <p:nvPr/>
        </p:nvCxnSpPr>
        <p:spPr>
          <a:xfrm>
            <a:off x="5921054" y="3690136"/>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20AF60C-9459-CD6A-4306-3EE1C77EE09C}"/>
              </a:ext>
            </a:extLst>
          </p:cNvPr>
          <p:cNvCxnSpPr/>
          <p:nvPr/>
        </p:nvCxnSpPr>
        <p:spPr>
          <a:xfrm>
            <a:off x="5927904" y="4005212"/>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FA0BB81-43BF-6B3F-06BB-175F6232034B}"/>
              </a:ext>
            </a:extLst>
          </p:cNvPr>
          <p:cNvCxnSpPr/>
          <p:nvPr/>
        </p:nvCxnSpPr>
        <p:spPr>
          <a:xfrm>
            <a:off x="5927904" y="4260352"/>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5A8F445-05FB-03D0-9909-F85E4A4BE62C}"/>
              </a:ext>
            </a:extLst>
          </p:cNvPr>
          <p:cNvCxnSpPr/>
          <p:nvPr/>
        </p:nvCxnSpPr>
        <p:spPr>
          <a:xfrm>
            <a:off x="5927904" y="4525767"/>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A90D50B-698A-F53E-1489-7145C55C3818}"/>
              </a:ext>
            </a:extLst>
          </p:cNvPr>
          <p:cNvCxnSpPr/>
          <p:nvPr/>
        </p:nvCxnSpPr>
        <p:spPr>
          <a:xfrm>
            <a:off x="5922766" y="4926459"/>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1D98014-A0E2-FDD9-3FD7-3F9EAF55B071}"/>
              </a:ext>
            </a:extLst>
          </p:cNvPr>
          <p:cNvCxnSpPr/>
          <p:nvPr/>
        </p:nvCxnSpPr>
        <p:spPr>
          <a:xfrm>
            <a:off x="5927904" y="5274069"/>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A71E765-0D7A-0D08-FB4C-34D72EFD884A}"/>
              </a:ext>
            </a:extLst>
          </p:cNvPr>
          <p:cNvCxnSpPr/>
          <p:nvPr/>
        </p:nvCxnSpPr>
        <p:spPr>
          <a:xfrm>
            <a:off x="5921054" y="5590855"/>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BDD5718-768D-DDF1-4EE5-8E8A02CC91FC}"/>
              </a:ext>
            </a:extLst>
          </p:cNvPr>
          <p:cNvCxnSpPr/>
          <p:nvPr/>
        </p:nvCxnSpPr>
        <p:spPr>
          <a:xfrm>
            <a:off x="5921054" y="5928190"/>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F00D4AB-1A9A-3DD0-6214-0F3C09B6D408}"/>
              </a:ext>
            </a:extLst>
          </p:cNvPr>
          <p:cNvCxnSpPr/>
          <p:nvPr/>
        </p:nvCxnSpPr>
        <p:spPr>
          <a:xfrm>
            <a:off x="5927904" y="6275799"/>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14C4C28D-BE06-9894-82BB-43F56941916B}"/>
              </a:ext>
            </a:extLst>
          </p:cNvPr>
          <p:cNvCxnSpPr>
            <a:cxnSpLocks/>
          </p:cNvCxnSpPr>
          <p:nvPr/>
        </p:nvCxnSpPr>
        <p:spPr>
          <a:xfrm flipV="1">
            <a:off x="2106202" y="2597648"/>
            <a:ext cx="7224444" cy="94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5A6C786-3D2E-7AEC-A886-176C5CC1BF21}"/>
              </a:ext>
            </a:extLst>
          </p:cNvPr>
          <p:cNvCxnSpPr/>
          <p:nvPr/>
        </p:nvCxnSpPr>
        <p:spPr>
          <a:xfrm flipV="1">
            <a:off x="2106202" y="3034302"/>
            <a:ext cx="3821702" cy="13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0D4812DC-DC70-7028-B960-4262A7E48DEA}"/>
              </a:ext>
            </a:extLst>
          </p:cNvPr>
          <p:cNvCxnSpPr/>
          <p:nvPr/>
        </p:nvCxnSpPr>
        <p:spPr>
          <a:xfrm flipV="1">
            <a:off x="8044665" y="3729519"/>
            <a:ext cx="0"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839B7CE-AE8C-7CAE-FA97-4CD4AB439163}"/>
              </a:ext>
            </a:extLst>
          </p:cNvPr>
          <p:cNvCxnSpPr/>
          <p:nvPr/>
        </p:nvCxnSpPr>
        <p:spPr>
          <a:xfrm>
            <a:off x="9337496" y="2958959"/>
            <a:ext cx="1296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278F70A-DE06-DCC5-A1F7-3D713DD58523}"/>
              </a:ext>
            </a:extLst>
          </p:cNvPr>
          <p:cNvCxnSpPr/>
          <p:nvPr/>
        </p:nvCxnSpPr>
        <p:spPr>
          <a:xfrm>
            <a:off x="10633753" y="3000055"/>
            <a:ext cx="0" cy="267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FDDC8227-5D79-6F47-E0A3-916944E07467}"/>
              </a:ext>
            </a:extLst>
          </p:cNvPr>
          <p:cNvCxnSpPr>
            <a:cxnSpLocks/>
          </p:cNvCxnSpPr>
          <p:nvPr/>
        </p:nvCxnSpPr>
        <p:spPr>
          <a:xfrm flipH="1">
            <a:off x="9421402" y="3267183"/>
            <a:ext cx="1212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770E8F9-CDE3-AC43-B41A-8FD9711055E4}"/>
              </a:ext>
            </a:extLst>
          </p:cNvPr>
          <p:cNvCxnSpPr>
            <a:cxnSpLocks/>
          </p:cNvCxnSpPr>
          <p:nvPr/>
        </p:nvCxnSpPr>
        <p:spPr>
          <a:xfrm>
            <a:off x="9330646" y="3770615"/>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A90C72C4-9A40-7653-7C6E-09D6E7E160C8}"/>
              </a:ext>
            </a:extLst>
          </p:cNvPr>
          <p:cNvCxnSpPr/>
          <p:nvPr/>
        </p:nvCxnSpPr>
        <p:spPr>
          <a:xfrm>
            <a:off x="9330646" y="3729519"/>
            <a:ext cx="1296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74F3653-035A-C051-9BEF-625557A180EC}"/>
              </a:ext>
            </a:extLst>
          </p:cNvPr>
          <p:cNvCxnSpPr/>
          <p:nvPr/>
        </p:nvCxnSpPr>
        <p:spPr>
          <a:xfrm>
            <a:off x="10626903" y="3770615"/>
            <a:ext cx="0" cy="267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F180F196-8AF7-14ED-6913-1B2E9EA04C4A}"/>
              </a:ext>
            </a:extLst>
          </p:cNvPr>
          <p:cNvCxnSpPr>
            <a:cxnSpLocks/>
          </p:cNvCxnSpPr>
          <p:nvPr/>
        </p:nvCxnSpPr>
        <p:spPr>
          <a:xfrm flipH="1">
            <a:off x="9421402" y="4037743"/>
            <a:ext cx="1226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AF868B4B-EE31-9E69-5E08-EDA47251F35B}"/>
              </a:ext>
            </a:extLst>
          </p:cNvPr>
          <p:cNvCxnSpPr>
            <a:cxnSpLocks/>
          </p:cNvCxnSpPr>
          <p:nvPr/>
        </p:nvCxnSpPr>
        <p:spPr>
          <a:xfrm>
            <a:off x="9337496" y="4443573"/>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1822B5A-0364-5E7B-2700-F43F97A6A9B1}"/>
              </a:ext>
            </a:extLst>
          </p:cNvPr>
          <p:cNvCxnSpPr/>
          <p:nvPr/>
        </p:nvCxnSpPr>
        <p:spPr>
          <a:xfrm>
            <a:off x="9337496" y="4402477"/>
            <a:ext cx="1296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890353B-2778-DE7E-6F03-88DBB610BCA0}"/>
              </a:ext>
            </a:extLst>
          </p:cNvPr>
          <p:cNvCxnSpPr/>
          <p:nvPr/>
        </p:nvCxnSpPr>
        <p:spPr>
          <a:xfrm>
            <a:off x="10633753" y="4443573"/>
            <a:ext cx="0" cy="267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8E93B2D-77AC-A230-BBD3-C1CCC91ED3D6}"/>
              </a:ext>
            </a:extLst>
          </p:cNvPr>
          <p:cNvCxnSpPr>
            <a:cxnSpLocks/>
          </p:cNvCxnSpPr>
          <p:nvPr/>
        </p:nvCxnSpPr>
        <p:spPr>
          <a:xfrm flipH="1" flipV="1">
            <a:off x="9421402" y="4669604"/>
            <a:ext cx="1253447" cy="41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9EA0C16-EB73-D305-46E3-B66A119FCF09}"/>
              </a:ext>
            </a:extLst>
          </p:cNvPr>
          <p:cNvCxnSpPr>
            <a:cxnSpLocks/>
          </p:cNvCxnSpPr>
          <p:nvPr/>
        </p:nvCxnSpPr>
        <p:spPr>
          <a:xfrm>
            <a:off x="9330646" y="5191875"/>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5A4FB05-A310-723C-9B65-96CBDF3F1BFA}"/>
              </a:ext>
            </a:extLst>
          </p:cNvPr>
          <p:cNvCxnSpPr/>
          <p:nvPr/>
        </p:nvCxnSpPr>
        <p:spPr>
          <a:xfrm>
            <a:off x="9330646" y="5150779"/>
            <a:ext cx="1296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F4375E8C-F664-9127-0B96-AFF142E01FE6}"/>
              </a:ext>
            </a:extLst>
          </p:cNvPr>
          <p:cNvCxnSpPr/>
          <p:nvPr/>
        </p:nvCxnSpPr>
        <p:spPr>
          <a:xfrm>
            <a:off x="10626903" y="5191875"/>
            <a:ext cx="0" cy="267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8376F16-4990-4C28-B96A-FBDD927E4412}"/>
              </a:ext>
            </a:extLst>
          </p:cNvPr>
          <p:cNvCxnSpPr>
            <a:cxnSpLocks/>
          </p:cNvCxnSpPr>
          <p:nvPr/>
        </p:nvCxnSpPr>
        <p:spPr>
          <a:xfrm flipH="1">
            <a:off x="9421402" y="5459003"/>
            <a:ext cx="12055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D92FD21-19F5-0191-E764-6586D4E3E7FA}"/>
              </a:ext>
            </a:extLst>
          </p:cNvPr>
          <p:cNvCxnSpPr>
            <a:cxnSpLocks/>
          </p:cNvCxnSpPr>
          <p:nvPr/>
        </p:nvCxnSpPr>
        <p:spPr>
          <a:xfrm>
            <a:off x="9330646" y="5887093"/>
            <a:ext cx="0" cy="22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EAAE6C0-2429-3C8E-FB23-514CEFCF2B61}"/>
              </a:ext>
            </a:extLst>
          </p:cNvPr>
          <p:cNvCxnSpPr/>
          <p:nvPr/>
        </p:nvCxnSpPr>
        <p:spPr>
          <a:xfrm>
            <a:off x="9330646" y="5845997"/>
            <a:ext cx="1296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8187F1B1-F660-171A-DB31-2DFE97C02F8A}"/>
              </a:ext>
            </a:extLst>
          </p:cNvPr>
          <p:cNvCxnSpPr/>
          <p:nvPr/>
        </p:nvCxnSpPr>
        <p:spPr>
          <a:xfrm>
            <a:off x="10626903" y="5887093"/>
            <a:ext cx="0" cy="267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0E7223AE-77E8-EADC-E5BD-64DB23B546EE}"/>
              </a:ext>
            </a:extLst>
          </p:cNvPr>
          <p:cNvCxnSpPr>
            <a:cxnSpLocks/>
          </p:cNvCxnSpPr>
          <p:nvPr/>
        </p:nvCxnSpPr>
        <p:spPr>
          <a:xfrm flipH="1">
            <a:off x="9421402" y="6154221"/>
            <a:ext cx="12055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9D78EDE2-8ED7-0C30-354D-1DB8895839DC}"/>
              </a:ext>
            </a:extLst>
          </p:cNvPr>
          <p:cNvSpPr txBox="1"/>
          <p:nvPr/>
        </p:nvSpPr>
        <p:spPr>
          <a:xfrm>
            <a:off x="2589088" y="1654140"/>
            <a:ext cx="883577" cy="369332"/>
          </a:xfrm>
          <a:prstGeom prst="rect">
            <a:avLst/>
          </a:prstGeom>
          <a:noFill/>
        </p:spPr>
        <p:txBody>
          <a:bodyPr wrap="square" rtlCol="0">
            <a:spAutoFit/>
          </a:bodyPr>
          <a:lstStyle/>
          <a:p>
            <a:r>
              <a:rPr lang="en-IN" dirty="0"/>
              <a:t>User</a:t>
            </a:r>
          </a:p>
        </p:txBody>
      </p:sp>
      <p:sp>
        <p:nvSpPr>
          <p:cNvPr id="187" name="TextBox 186">
            <a:extLst>
              <a:ext uri="{FF2B5EF4-FFF2-40B4-BE49-F238E27FC236}">
                <a16:creationId xmlns:a16="http://schemas.microsoft.com/office/drawing/2014/main" id="{2EAFFA27-3772-C4B0-9BBC-31A93E3400FE}"/>
              </a:ext>
            </a:extLst>
          </p:cNvPr>
          <p:cNvSpPr txBox="1"/>
          <p:nvPr/>
        </p:nvSpPr>
        <p:spPr>
          <a:xfrm>
            <a:off x="6305632" y="1654140"/>
            <a:ext cx="1204777" cy="369332"/>
          </a:xfrm>
          <a:prstGeom prst="rect">
            <a:avLst/>
          </a:prstGeom>
          <a:noFill/>
        </p:spPr>
        <p:txBody>
          <a:bodyPr wrap="square" rtlCol="0">
            <a:spAutoFit/>
          </a:bodyPr>
          <a:lstStyle/>
          <a:p>
            <a:r>
              <a:rPr lang="en-IN" dirty="0"/>
              <a:t>Libraries</a:t>
            </a:r>
          </a:p>
        </p:txBody>
      </p:sp>
      <p:sp>
        <p:nvSpPr>
          <p:cNvPr id="188" name="TextBox 187">
            <a:extLst>
              <a:ext uri="{FF2B5EF4-FFF2-40B4-BE49-F238E27FC236}">
                <a16:creationId xmlns:a16="http://schemas.microsoft.com/office/drawing/2014/main" id="{6BF5E242-EBCB-B579-0415-1436ADD51C8C}"/>
              </a:ext>
            </a:extLst>
          </p:cNvPr>
          <p:cNvSpPr txBox="1"/>
          <p:nvPr/>
        </p:nvSpPr>
        <p:spPr>
          <a:xfrm>
            <a:off x="9877454" y="1634400"/>
            <a:ext cx="883577" cy="369332"/>
          </a:xfrm>
          <a:prstGeom prst="rect">
            <a:avLst/>
          </a:prstGeom>
          <a:noFill/>
        </p:spPr>
        <p:txBody>
          <a:bodyPr wrap="square" rtlCol="0">
            <a:spAutoFit/>
          </a:bodyPr>
          <a:lstStyle/>
          <a:p>
            <a:r>
              <a:rPr lang="en-IN" dirty="0"/>
              <a:t>System</a:t>
            </a:r>
          </a:p>
        </p:txBody>
      </p:sp>
      <p:sp>
        <p:nvSpPr>
          <p:cNvPr id="189" name="TextBox 188">
            <a:extLst>
              <a:ext uri="{FF2B5EF4-FFF2-40B4-BE49-F238E27FC236}">
                <a16:creationId xmlns:a16="http://schemas.microsoft.com/office/drawing/2014/main" id="{E3998D55-3747-EEBE-F63D-BAF51CFB7A57}"/>
              </a:ext>
            </a:extLst>
          </p:cNvPr>
          <p:cNvSpPr txBox="1"/>
          <p:nvPr/>
        </p:nvSpPr>
        <p:spPr>
          <a:xfrm>
            <a:off x="2589087" y="2228316"/>
            <a:ext cx="1797978" cy="369332"/>
          </a:xfrm>
          <a:prstGeom prst="rect">
            <a:avLst/>
          </a:prstGeom>
          <a:noFill/>
        </p:spPr>
        <p:txBody>
          <a:bodyPr wrap="square" rtlCol="0">
            <a:spAutoFit/>
          </a:bodyPr>
          <a:lstStyle/>
          <a:p>
            <a:r>
              <a:rPr lang="en-IN" dirty="0"/>
              <a:t>Input Image</a:t>
            </a:r>
          </a:p>
        </p:txBody>
      </p:sp>
      <p:sp>
        <p:nvSpPr>
          <p:cNvPr id="190" name="TextBox 189">
            <a:extLst>
              <a:ext uri="{FF2B5EF4-FFF2-40B4-BE49-F238E27FC236}">
                <a16:creationId xmlns:a16="http://schemas.microsoft.com/office/drawing/2014/main" id="{1D3DB5BC-5E31-94E9-477B-6FD80C72ECB6}"/>
              </a:ext>
            </a:extLst>
          </p:cNvPr>
          <p:cNvSpPr txBox="1"/>
          <p:nvPr/>
        </p:nvSpPr>
        <p:spPr>
          <a:xfrm>
            <a:off x="2615768" y="3129925"/>
            <a:ext cx="2624052" cy="369332"/>
          </a:xfrm>
          <a:prstGeom prst="rect">
            <a:avLst/>
          </a:prstGeom>
          <a:noFill/>
        </p:spPr>
        <p:txBody>
          <a:bodyPr wrap="square" rtlCol="0">
            <a:spAutoFit/>
          </a:bodyPr>
          <a:lstStyle/>
          <a:p>
            <a:r>
              <a:rPr lang="en-IN" dirty="0"/>
              <a:t>Import &amp; install libraries</a:t>
            </a:r>
          </a:p>
        </p:txBody>
      </p:sp>
      <p:sp>
        <p:nvSpPr>
          <p:cNvPr id="191" name="TextBox 190">
            <a:extLst>
              <a:ext uri="{FF2B5EF4-FFF2-40B4-BE49-F238E27FC236}">
                <a16:creationId xmlns:a16="http://schemas.microsoft.com/office/drawing/2014/main" id="{50701662-0E1D-86B7-D146-890E432E45D0}"/>
              </a:ext>
            </a:extLst>
          </p:cNvPr>
          <p:cNvSpPr txBox="1"/>
          <p:nvPr/>
        </p:nvSpPr>
        <p:spPr>
          <a:xfrm>
            <a:off x="10761031" y="5784889"/>
            <a:ext cx="1430968" cy="369332"/>
          </a:xfrm>
          <a:prstGeom prst="rect">
            <a:avLst/>
          </a:prstGeom>
          <a:noFill/>
        </p:spPr>
        <p:txBody>
          <a:bodyPr wrap="square" rtlCol="0">
            <a:spAutoFit/>
          </a:bodyPr>
          <a:lstStyle/>
          <a:p>
            <a:r>
              <a:rPr lang="en-IN" dirty="0"/>
              <a:t>classification</a:t>
            </a:r>
          </a:p>
        </p:txBody>
      </p:sp>
      <p:sp>
        <p:nvSpPr>
          <p:cNvPr id="192" name="TextBox 191">
            <a:extLst>
              <a:ext uri="{FF2B5EF4-FFF2-40B4-BE49-F238E27FC236}">
                <a16:creationId xmlns:a16="http://schemas.microsoft.com/office/drawing/2014/main" id="{86C8062E-AE87-E8F6-136C-DC00F0FCEA23}"/>
              </a:ext>
            </a:extLst>
          </p:cNvPr>
          <p:cNvSpPr txBox="1"/>
          <p:nvPr/>
        </p:nvSpPr>
        <p:spPr>
          <a:xfrm>
            <a:off x="10763456" y="5089671"/>
            <a:ext cx="1293831" cy="646331"/>
          </a:xfrm>
          <a:prstGeom prst="rect">
            <a:avLst/>
          </a:prstGeom>
          <a:noFill/>
        </p:spPr>
        <p:txBody>
          <a:bodyPr wrap="square" rtlCol="0">
            <a:spAutoFit/>
          </a:bodyPr>
          <a:lstStyle/>
          <a:p>
            <a:r>
              <a:rPr lang="en-IN" dirty="0"/>
              <a:t>Feature extraction</a:t>
            </a:r>
          </a:p>
        </p:txBody>
      </p:sp>
      <p:sp>
        <p:nvSpPr>
          <p:cNvPr id="193" name="TextBox 192">
            <a:extLst>
              <a:ext uri="{FF2B5EF4-FFF2-40B4-BE49-F238E27FC236}">
                <a16:creationId xmlns:a16="http://schemas.microsoft.com/office/drawing/2014/main" id="{9AC2ED91-455D-675A-86AD-7EFCB358C89D}"/>
              </a:ext>
            </a:extLst>
          </p:cNvPr>
          <p:cNvSpPr txBox="1"/>
          <p:nvPr/>
        </p:nvSpPr>
        <p:spPr>
          <a:xfrm>
            <a:off x="10764159" y="4368818"/>
            <a:ext cx="1503182" cy="369332"/>
          </a:xfrm>
          <a:prstGeom prst="rect">
            <a:avLst/>
          </a:prstGeom>
          <a:noFill/>
        </p:spPr>
        <p:txBody>
          <a:bodyPr wrap="square" rtlCol="0">
            <a:spAutoFit/>
          </a:bodyPr>
          <a:lstStyle/>
          <a:p>
            <a:r>
              <a:rPr lang="en-IN" dirty="0"/>
              <a:t>Segmentation</a:t>
            </a:r>
          </a:p>
        </p:txBody>
      </p:sp>
      <p:sp>
        <p:nvSpPr>
          <p:cNvPr id="194" name="TextBox 193">
            <a:extLst>
              <a:ext uri="{FF2B5EF4-FFF2-40B4-BE49-F238E27FC236}">
                <a16:creationId xmlns:a16="http://schemas.microsoft.com/office/drawing/2014/main" id="{9F7AF48A-F3DC-4359-36D0-1CFA7974C586}"/>
              </a:ext>
            </a:extLst>
          </p:cNvPr>
          <p:cNvSpPr txBox="1"/>
          <p:nvPr/>
        </p:nvSpPr>
        <p:spPr>
          <a:xfrm>
            <a:off x="10763456" y="3663277"/>
            <a:ext cx="1296252" cy="646330"/>
          </a:xfrm>
          <a:prstGeom prst="rect">
            <a:avLst/>
          </a:prstGeom>
          <a:noFill/>
        </p:spPr>
        <p:txBody>
          <a:bodyPr wrap="square" rtlCol="0">
            <a:spAutoFit/>
          </a:bodyPr>
          <a:lstStyle/>
          <a:p>
            <a:r>
              <a:rPr lang="en-IN" dirty="0"/>
              <a:t>Image processing</a:t>
            </a:r>
          </a:p>
        </p:txBody>
      </p:sp>
      <p:sp>
        <p:nvSpPr>
          <p:cNvPr id="195" name="TextBox 194">
            <a:extLst>
              <a:ext uri="{FF2B5EF4-FFF2-40B4-BE49-F238E27FC236}">
                <a16:creationId xmlns:a16="http://schemas.microsoft.com/office/drawing/2014/main" id="{D5D0C70B-0459-9114-EB57-CB8DA11BE08A}"/>
              </a:ext>
            </a:extLst>
          </p:cNvPr>
          <p:cNvSpPr txBox="1"/>
          <p:nvPr/>
        </p:nvSpPr>
        <p:spPr>
          <a:xfrm>
            <a:off x="10763456" y="2912726"/>
            <a:ext cx="1296254" cy="646331"/>
          </a:xfrm>
          <a:prstGeom prst="rect">
            <a:avLst/>
          </a:prstGeom>
          <a:noFill/>
        </p:spPr>
        <p:txBody>
          <a:bodyPr wrap="square" rtlCol="0">
            <a:spAutoFit/>
          </a:bodyPr>
          <a:lstStyle/>
          <a:p>
            <a:r>
              <a:rPr lang="en-IN" dirty="0"/>
              <a:t>Image acquisition</a:t>
            </a:r>
          </a:p>
        </p:txBody>
      </p:sp>
    </p:spTree>
    <p:extLst>
      <p:ext uri="{BB962C8B-B14F-4D97-AF65-F5344CB8AC3E}">
        <p14:creationId xmlns:p14="http://schemas.microsoft.com/office/powerpoint/2010/main" val="1142350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329F-0D73-D6D9-EFAC-8F56C6CDA765}"/>
              </a:ext>
            </a:extLst>
          </p:cNvPr>
          <p:cNvSpPr>
            <a:spLocks noGrp="1"/>
          </p:cNvSpPr>
          <p:nvPr>
            <p:ph type="title"/>
          </p:nvPr>
        </p:nvSpPr>
        <p:spPr>
          <a:xfrm>
            <a:off x="838200" y="303481"/>
            <a:ext cx="6733854" cy="713661"/>
          </a:xfrm>
        </p:spPr>
        <p:txBody>
          <a:bodyPr>
            <a:normAutofit/>
          </a:bodyPr>
          <a:lstStyle/>
          <a:p>
            <a:r>
              <a:rPr lang="en-IN" sz="4000" b="1" dirty="0"/>
              <a:t>Methods Used</a:t>
            </a:r>
          </a:p>
        </p:txBody>
      </p:sp>
      <p:sp>
        <p:nvSpPr>
          <p:cNvPr id="3" name="Content Placeholder 2">
            <a:extLst>
              <a:ext uri="{FF2B5EF4-FFF2-40B4-BE49-F238E27FC236}">
                <a16:creationId xmlns:a16="http://schemas.microsoft.com/office/drawing/2014/main" id="{5D44C730-A5A6-21F9-1ACD-03CF6BB91E0E}"/>
              </a:ext>
            </a:extLst>
          </p:cNvPr>
          <p:cNvSpPr>
            <a:spLocks noGrp="1"/>
          </p:cNvSpPr>
          <p:nvPr>
            <p:ph idx="1"/>
          </p:nvPr>
        </p:nvSpPr>
        <p:spPr>
          <a:xfrm>
            <a:off x="267129" y="1366463"/>
            <a:ext cx="11527604" cy="5126412"/>
          </a:xfrm>
        </p:spPr>
        <p:txBody>
          <a:bodyPr>
            <a:normAutofit fontScale="55000" lnSpcReduction="20000"/>
          </a:bodyPr>
          <a:lstStyle/>
          <a:p>
            <a:pPr marL="342900" lvl="0" indent="-342900" algn="just">
              <a:lnSpc>
                <a:spcPct val="150000"/>
              </a:lnSpc>
              <a:buFont typeface="Symbol" panose="05050102010706020507" pitchFamily="18" charset="2"/>
              <a:buChar char=""/>
            </a:pPr>
            <a: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t>Image pre-processing </a:t>
            </a:r>
            <a:endParaRPr lang="en-IN" sz="3600" b="1" u="sng"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50000"/>
              </a:lnSpc>
              <a:buNone/>
            </a:pP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Filter is applied to remove noise which occurs during the acquisition of image. Filter also sharpens the image. Threshold algorithm is used to segment the rice grains from the black background.</a:t>
            </a:r>
          </a:p>
          <a:p>
            <a:pPr lvl="0" algn="just">
              <a:lnSpc>
                <a:spcPct val="150000"/>
              </a:lnSpc>
            </a:pPr>
            <a: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t>Shrinkage morphological operation</a:t>
            </a:r>
          </a:p>
          <a:p>
            <a:pPr marL="0" lvl="0" indent="0" algn="just">
              <a:lnSpc>
                <a:spcPct val="150000"/>
              </a:lnSpc>
              <a:buNone/>
            </a:pP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Erosion is applied to separate the touching features of rice grains without losing the integrity of single feature. Dilation process follows erosion process. The goal of dilation is to grow the eroded features to their original shape without re-joining the separated features.</a:t>
            </a:r>
          </a:p>
          <a:p>
            <a:pPr marL="342900" lvl="0" indent="-342900" algn="just">
              <a:lnSpc>
                <a:spcPct val="150000"/>
              </a:lnSpc>
              <a:buFont typeface="Symbol" panose="05050102010706020507" pitchFamily="18" charset="2"/>
              <a:buChar char=""/>
            </a:pPr>
            <a: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t>Edge detection</a:t>
            </a:r>
            <a:endParaRPr lang="en-IN" sz="3600" b="1" u="sng"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Edge detection helps to find out the region of boundaries of rice grains. We use </a:t>
            </a:r>
            <a:r>
              <a:rPr lang="en-IN" sz="3600" dirty="0" err="1">
                <a:latin typeface="Times New Roman" panose="02020603050405020304" pitchFamily="18" charset="0"/>
                <a:ea typeface="Calibri" panose="020F0502020204030204" pitchFamily="34" charset="0"/>
                <a:cs typeface="Times New Roman" panose="02020603050405020304" pitchFamily="18" charset="0"/>
              </a:rPr>
              <a:t>sobel</a:t>
            </a: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 algorithm to detect the edges.</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72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15944-5238-5043-C4CD-C93473F48B2F}"/>
              </a:ext>
            </a:extLst>
          </p:cNvPr>
          <p:cNvSpPr>
            <a:spLocks noGrp="1"/>
          </p:cNvSpPr>
          <p:nvPr>
            <p:ph idx="1"/>
          </p:nvPr>
        </p:nvSpPr>
        <p:spPr>
          <a:xfrm>
            <a:off x="889000" y="1016000"/>
            <a:ext cx="10464800" cy="5160963"/>
          </a:xfrm>
        </p:spPr>
        <p:txBody>
          <a:bodyPr>
            <a:normAutofit/>
          </a:bodyPr>
          <a:lstStyle/>
          <a:p>
            <a:pPr algn="just"/>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Object measurement</a:t>
            </a:r>
          </a:p>
          <a:p>
            <a:pPr marL="0" indent="0" algn="jus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Measurement indicates the count of rice grains. After getting the count of rice grains, edge detection algorithms applied on the image and outcome of the applied algorithm is we get endpoint values of each grain. We use calliper to join the endpoints and measure the value of length and breadth of each grain. After getting the value of length and breadth we can calculate length-breadth ratio.</a:t>
            </a:r>
          </a:p>
          <a:p>
            <a:pPr marL="0" indent="0" algn="just">
              <a:buNone/>
            </a:pPr>
            <a:endParaRPr lang="en-IN" sz="2000" b="1" u="sng"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Object classification</a:t>
            </a:r>
          </a:p>
          <a:p>
            <a:pPr marL="0" indent="0" algn="jus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Classification requires all standard, measured and calculated results. The standard database for rice size and shape measurement is referred from laboratory manual on rice grain quality, Directorate of Rice Research, Rajendra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nagar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Hyderabad. The classification of rice grains as per the standard database is shown in following tables.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938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2C026-4310-0FBD-764A-315EC7CE2C1B}"/>
              </a:ext>
            </a:extLst>
          </p:cNvPr>
          <p:cNvSpPr>
            <a:spLocks noGrp="1"/>
          </p:cNvSpPr>
          <p:nvPr>
            <p:ph idx="1"/>
          </p:nvPr>
        </p:nvSpPr>
        <p:spPr>
          <a:xfrm>
            <a:off x="838200" y="1825624"/>
            <a:ext cx="10648308" cy="4852577"/>
          </a:xfrm>
        </p:spPr>
        <p:txBody>
          <a:bodyPr/>
          <a:lstStyle/>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Table below indicates classification of rice grains on the basis of length and length- breadth ratio:</a:t>
            </a:r>
          </a:p>
          <a:p>
            <a:endParaRPr lang="en-IN" dirty="0"/>
          </a:p>
        </p:txBody>
      </p:sp>
      <p:graphicFrame>
        <p:nvGraphicFramePr>
          <p:cNvPr id="5" name="Table 5">
            <a:extLst>
              <a:ext uri="{FF2B5EF4-FFF2-40B4-BE49-F238E27FC236}">
                <a16:creationId xmlns:a16="http://schemas.microsoft.com/office/drawing/2014/main" id="{75DE4F68-3066-9183-3642-824E2F03E666}"/>
              </a:ext>
            </a:extLst>
          </p:cNvPr>
          <p:cNvGraphicFramePr>
            <a:graphicFrameLocks noGrp="1"/>
          </p:cNvGraphicFramePr>
          <p:nvPr>
            <p:extLst>
              <p:ext uri="{D42A27DB-BD31-4B8C-83A1-F6EECF244321}">
                <p14:modId xmlns:p14="http://schemas.microsoft.com/office/powerpoint/2010/main" val="2555408848"/>
              </p:ext>
            </p:extLst>
          </p:nvPr>
        </p:nvGraphicFramePr>
        <p:xfrm>
          <a:off x="2032000" y="2835667"/>
          <a:ext cx="7677080" cy="3447973"/>
        </p:xfrm>
        <a:graphic>
          <a:graphicData uri="http://schemas.openxmlformats.org/drawingml/2006/table">
            <a:tbl>
              <a:tblPr firstRow="1" bandRow="1">
                <a:tableStyleId>{5C22544A-7EE6-4342-B048-85BDC9FD1C3A}</a:tableStyleId>
              </a:tblPr>
              <a:tblGrid>
                <a:gridCol w="3838540">
                  <a:extLst>
                    <a:ext uri="{9D8B030D-6E8A-4147-A177-3AD203B41FA5}">
                      <a16:colId xmlns:a16="http://schemas.microsoft.com/office/drawing/2014/main" val="3604576408"/>
                    </a:ext>
                  </a:extLst>
                </a:gridCol>
                <a:gridCol w="3838540">
                  <a:extLst>
                    <a:ext uri="{9D8B030D-6E8A-4147-A177-3AD203B41FA5}">
                      <a16:colId xmlns:a16="http://schemas.microsoft.com/office/drawing/2014/main" val="1467425919"/>
                    </a:ext>
                  </a:extLst>
                </a:gridCol>
              </a:tblGrid>
              <a:tr h="887653">
                <a:tc>
                  <a:txBody>
                    <a:bodyPr/>
                    <a:lstStyle/>
                    <a:p>
                      <a:r>
                        <a:rPr lang="en-IN" dirty="0"/>
                        <a:t>SLENDER</a:t>
                      </a:r>
                    </a:p>
                  </a:txBody>
                  <a:tcPr/>
                </a:tc>
                <a:tc>
                  <a:txBody>
                    <a:bodyPr/>
                    <a:lstStyle/>
                    <a:p>
                      <a:r>
                        <a:rPr lang="en-IN" dirty="0"/>
                        <a:t>Aspect ratio&gt;=3  and aspect ratio&lt;3.5</a:t>
                      </a:r>
                    </a:p>
                  </a:txBody>
                  <a:tcPr/>
                </a:tc>
                <a:extLst>
                  <a:ext uri="{0D108BD9-81ED-4DB2-BD59-A6C34878D82A}">
                    <a16:rowId xmlns:a16="http://schemas.microsoft.com/office/drawing/2014/main" val="869362692"/>
                  </a:ext>
                </a:extLst>
              </a:tr>
              <a:tr h="635979">
                <a:tc>
                  <a:txBody>
                    <a:bodyPr/>
                    <a:lstStyle/>
                    <a:p>
                      <a:r>
                        <a:rPr lang="en-IN"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Aspect ratio&gt;=2.1  and aspect ratio&lt;3</a:t>
                      </a:r>
                    </a:p>
                    <a:p>
                      <a:endParaRPr lang="en-IN" dirty="0"/>
                    </a:p>
                  </a:txBody>
                  <a:tcPr/>
                </a:tc>
                <a:extLst>
                  <a:ext uri="{0D108BD9-81ED-4DB2-BD59-A6C34878D82A}">
                    <a16:rowId xmlns:a16="http://schemas.microsoft.com/office/drawing/2014/main" val="2018260314"/>
                  </a:ext>
                </a:extLst>
              </a:tr>
              <a:tr h="635979">
                <a:tc>
                  <a:txBody>
                    <a:bodyPr/>
                    <a:lstStyle/>
                    <a:p>
                      <a:r>
                        <a:rPr lang="en-IN" dirty="0"/>
                        <a:t>BOLD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Aspect ratio&gt;=1.1  and aspect ratio&lt;2.1</a:t>
                      </a:r>
                    </a:p>
                    <a:p>
                      <a:endParaRPr lang="en-IN" dirty="0"/>
                    </a:p>
                  </a:txBody>
                  <a:tcPr/>
                </a:tc>
                <a:extLst>
                  <a:ext uri="{0D108BD9-81ED-4DB2-BD59-A6C34878D82A}">
                    <a16:rowId xmlns:a16="http://schemas.microsoft.com/office/drawing/2014/main" val="806420728"/>
                  </a:ext>
                </a:extLst>
              </a:tr>
              <a:tr h="635979">
                <a:tc>
                  <a:txBody>
                    <a:bodyPr/>
                    <a:lstStyle/>
                    <a:p>
                      <a:r>
                        <a:rPr lang="en-IN" dirty="0"/>
                        <a:t>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Aspect ratio&gt;=0.9  and aspect ratio&lt;1</a:t>
                      </a:r>
                    </a:p>
                    <a:p>
                      <a:endParaRPr lang="en-IN" dirty="0"/>
                    </a:p>
                  </a:txBody>
                  <a:tcPr/>
                </a:tc>
                <a:extLst>
                  <a:ext uri="{0D108BD9-81ED-4DB2-BD59-A6C34878D82A}">
                    <a16:rowId xmlns:a16="http://schemas.microsoft.com/office/drawing/2014/main" val="2743224573"/>
                  </a:ext>
                </a:extLst>
              </a:tr>
              <a:tr h="635979">
                <a:tc>
                  <a:txBody>
                    <a:bodyPr/>
                    <a:lstStyle/>
                    <a:p>
                      <a:r>
                        <a:rPr lang="en-IN" dirty="0"/>
                        <a:t>DUST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Aspect ratio&gt;3.5 and aspect ratio&lt;0.8 </a:t>
                      </a:r>
                    </a:p>
                    <a:p>
                      <a:endParaRPr lang="en-IN" dirty="0"/>
                    </a:p>
                  </a:txBody>
                  <a:tcPr/>
                </a:tc>
                <a:extLst>
                  <a:ext uri="{0D108BD9-81ED-4DB2-BD59-A6C34878D82A}">
                    <a16:rowId xmlns:a16="http://schemas.microsoft.com/office/drawing/2014/main" val="129754580"/>
                  </a:ext>
                </a:extLst>
              </a:tr>
            </a:tbl>
          </a:graphicData>
        </a:graphic>
      </p:graphicFrame>
    </p:spTree>
    <p:extLst>
      <p:ext uri="{BB962C8B-B14F-4D97-AF65-F5344CB8AC3E}">
        <p14:creationId xmlns:p14="http://schemas.microsoft.com/office/powerpoint/2010/main" val="398443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10F3-BF0C-205B-FE28-095371BFDE15}"/>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Project demonstration</a:t>
            </a:r>
          </a:p>
        </p:txBody>
      </p:sp>
      <p:sp>
        <p:nvSpPr>
          <p:cNvPr id="3" name="Content Placeholder 2">
            <a:extLst>
              <a:ext uri="{FF2B5EF4-FFF2-40B4-BE49-F238E27FC236}">
                <a16:creationId xmlns:a16="http://schemas.microsoft.com/office/drawing/2014/main" id="{275E55B1-7FFE-D8E1-970A-B8E2D1F62251}"/>
              </a:ext>
            </a:extLst>
          </p:cNvPr>
          <p:cNvSpPr>
            <a:spLocks noGrp="1"/>
          </p:cNvSpPr>
          <p:nvPr>
            <p:ph idx="1"/>
          </p:nvPr>
        </p:nvSpPr>
        <p:spPr/>
        <p:txBody>
          <a:bodyPr/>
          <a:lstStyle/>
          <a:p>
            <a:r>
              <a:rPr lang="en-IN" dirty="0"/>
              <a:t>Input image                                                            </a:t>
            </a:r>
          </a:p>
        </p:txBody>
      </p:sp>
      <p:pic>
        <p:nvPicPr>
          <p:cNvPr id="5" name="Picture 4">
            <a:extLst>
              <a:ext uri="{FF2B5EF4-FFF2-40B4-BE49-F238E27FC236}">
                <a16:creationId xmlns:a16="http://schemas.microsoft.com/office/drawing/2014/main" id="{FFB137EF-0096-57AB-5C08-9AC1E91DF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258" y="2717486"/>
            <a:ext cx="4244136" cy="2746868"/>
          </a:xfrm>
          <a:prstGeom prst="rect">
            <a:avLst/>
          </a:prstGeom>
        </p:spPr>
      </p:pic>
      <p:pic>
        <p:nvPicPr>
          <p:cNvPr id="6" name="Content Placeholder 3">
            <a:extLst>
              <a:ext uri="{FF2B5EF4-FFF2-40B4-BE49-F238E27FC236}">
                <a16:creationId xmlns:a16="http://schemas.microsoft.com/office/drawing/2014/main" id="{F8E7C297-2DED-A959-9080-1A97EE6F9EC5}"/>
              </a:ext>
            </a:extLst>
          </p:cNvPr>
          <p:cNvPicPr>
            <a:picLocks/>
          </p:cNvPicPr>
          <p:nvPr/>
        </p:nvPicPr>
        <p:blipFill>
          <a:blip r:embed="rId3"/>
          <a:stretch>
            <a:fillRect/>
          </a:stretch>
        </p:blipFill>
        <p:spPr>
          <a:xfrm>
            <a:off x="6462445" y="2393878"/>
            <a:ext cx="4413394" cy="3070475"/>
          </a:xfrm>
          <a:prstGeom prst="rect">
            <a:avLst/>
          </a:prstGeom>
        </p:spPr>
      </p:pic>
    </p:spTree>
    <p:extLst>
      <p:ext uri="{BB962C8B-B14F-4D97-AF65-F5344CB8AC3E}">
        <p14:creationId xmlns:p14="http://schemas.microsoft.com/office/powerpoint/2010/main" val="3951404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362E37B-D4FD-168D-3ABD-B1A2AB17B1D3}"/>
              </a:ext>
            </a:extLst>
          </p:cNvPr>
          <p:cNvPicPr>
            <a:picLocks noGrp="1"/>
          </p:cNvPicPr>
          <p:nvPr>
            <p:ph idx="1"/>
          </p:nvPr>
        </p:nvPicPr>
        <p:blipFill>
          <a:blip r:embed="rId2"/>
          <a:stretch>
            <a:fillRect/>
          </a:stretch>
        </p:blipFill>
        <p:spPr>
          <a:xfrm>
            <a:off x="753652" y="310357"/>
            <a:ext cx="4506716" cy="2833536"/>
          </a:xfrm>
          <a:prstGeom prst="rect">
            <a:avLst/>
          </a:prstGeom>
        </p:spPr>
      </p:pic>
      <p:pic>
        <p:nvPicPr>
          <p:cNvPr id="5" name="Picture 4">
            <a:extLst>
              <a:ext uri="{FF2B5EF4-FFF2-40B4-BE49-F238E27FC236}">
                <a16:creationId xmlns:a16="http://schemas.microsoft.com/office/drawing/2014/main" id="{EB13977B-8EE6-B1E4-09BF-0822666BA003}"/>
              </a:ext>
            </a:extLst>
          </p:cNvPr>
          <p:cNvPicPr/>
          <p:nvPr/>
        </p:nvPicPr>
        <p:blipFill>
          <a:blip r:embed="rId3"/>
          <a:stretch>
            <a:fillRect/>
          </a:stretch>
        </p:blipFill>
        <p:spPr>
          <a:xfrm>
            <a:off x="6258019" y="304435"/>
            <a:ext cx="5180329" cy="2845380"/>
          </a:xfrm>
          <a:prstGeom prst="rect">
            <a:avLst/>
          </a:prstGeom>
        </p:spPr>
      </p:pic>
      <p:pic>
        <p:nvPicPr>
          <p:cNvPr id="6" name="Picture 5">
            <a:extLst>
              <a:ext uri="{FF2B5EF4-FFF2-40B4-BE49-F238E27FC236}">
                <a16:creationId xmlns:a16="http://schemas.microsoft.com/office/drawing/2014/main" id="{056F559A-99C6-074A-99C0-A1F2467C454B}"/>
              </a:ext>
            </a:extLst>
          </p:cNvPr>
          <p:cNvPicPr/>
          <p:nvPr/>
        </p:nvPicPr>
        <p:blipFill>
          <a:blip r:embed="rId4"/>
          <a:stretch>
            <a:fillRect/>
          </a:stretch>
        </p:blipFill>
        <p:spPr>
          <a:xfrm>
            <a:off x="753652" y="3531743"/>
            <a:ext cx="5180330" cy="2850516"/>
          </a:xfrm>
          <a:prstGeom prst="rect">
            <a:avLst/>
          </a:prstGeom>
        </p:spPr>
      </p:pic>
      <p:pic>
        <p:nvPicPr>
          <p:cNvPr id="7" name="Content Placeholder 3">
            <a:extLst>
              <a:ext uri="{FF2B5EF4-FFF2-40B4-BE49-F238E27FC236}">
                <a16:creationId xmlns:a16="http://schemas.microsoft.com/office/drawing/2014/main" id="{6EEB19A7-5F95-282E-A992-F80124BFDA66}"/>
              </a:ext>
            </a:extLst>
          </p:cNvPr>
          <p:cNvPicPr>
            <a:picLocks/>
          </p:cNvPicPr>
          <p:nvPr/>
        </p:nvPicPr>
        <p:blipFill>
          <a:blip r:embed="rId5"/>
          <a:stretch>
            <a:fillRect/>
          </a:stretch>
        </p:blipFill>
        <p:spPr>
          <a:xfrm>
            <a:off x="6096000" y="3565818"/>
            <a:ext cx="5180328" cy="2987747"/>
          </a:xfrm>
          <a:prstGeom prst="rect">
            <a:avLst/>
          </a:prstGeom>
        </p:spPr>
      </p:pic>
    </p:spTree>
    <p:extLst>
      <p:ext uri="{BB962C8B-B14F-4D97-AF65-F5344CB8AC3E}">
        <p14:creationId xmlns:p14="http://schemas.microsoft.com/office/powerpoint/2010/main" val="2863004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9D9A-3163-83FB-ED0A-95D994213322}"/>
              </a:ext>
            </a:extLst>
          </p:cNvPr>
          <p:cNvSpPr>
            <a:spLocks noGrp="1"/>
          </p:cNvSpPr>
          <p:nvPr>
            <p:ph type="title"/>
          </p:nvPr>
        </p:nvSpPr>
        <p:spPr/>
        <p:txBody>
          <a:bodyPr>
            <a:normAutofit/>
          </a:bodyPr>
          <a:lstStyle/>
          <a:p>
            <a:r>
              <a:rPr lang="en-IN" sz="4000" dirty="0" err="1">
                <a:latin typeface="Times New Roman" panose="02020603050405020304" pitchFamily="18" charset="0"/>
                <a:cs typeface="Times New Roman" panose="02020603050405020304" pitchFamily="18" charset="0"/>
              </a:rPr>
              <a:t>Comparision</a:t>
            </a:r>
            <a:endParaRPr lang="en-IN" sz="40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25CFBB17-8EDA-992B-AD1E-15BB9F126552}"/>
              </a:ext>
            </a:extLst>
          </p:cNvPr>
          <p:cNvGraphicFramePr>
            <a:graphicFrameLocks noGrp="1"/>
          </p:cNvGraphicFramePr>
          <p:nvPr>
            <p:extLst>
              <p:ext uri="{D42A27DB-BD31-4B8C-83A1-F6EECF244321}">
                <p14:modId xmlns:p14="http://schemas.microsoft.com/office/powerpoint/2010/main" val="3207556954"/>
              </p:ext>
            </p:extLst>
          </p:nvPr>
        </p:nvGraphicFramePr>
        <p:xfrm>
          <a:off x="838199" y="1417834"/>
          <a:ext cx="10515600" cy="5075041"/>
        </p:xfrm>
        <a:graphic>
          <a:graphicData uri="http://schemas.openxmlformats.org/drawingml/2006/table">
            <a:tbl>
              <a:tblPr firstRow="1" bandRow="1">
                <a:tableStyleId>{5C22544A-7EE6-4342-B048-85BDC9FD1C3A}</a:tableStyleId>
              </a:tblPr>
              <a:tblGrid>
                <a:gridCol w="795392">
                  <a:extLst>
                    <a:ext uri="{9D8B030D-6E8A-4147-A177-3AD203B41FA5}">
                      <a16:colId xmlns:a16="http://schemas.microsoft.com/office/drawing/2014/main" val="436342727"/>
                    </a:ext>
                  </a:extLst>
                </a:gridCol>
                <a:gridCol w="4489807">
                  <a:extLst>
                    <a:ext uri="{9D8B030D-6E8A-4147-A177-3AD203B41FA5}">
                      <a16:colId xmlns:a16="http://schemas.microsoft.com/office/drawing/2014/main" val="3304271097"/>
                    </a:ext>
                  </a:extLst>
                </a:gridCol>
                <a:gridCol w="5230401">
                  <a:extLst>
                    <a:ext uri="{9D8B030D-6E8A-4147-A177-3AD203B41FA5}">
                      <a16:colId xmlns:a16="http://schemas.microsoft.com/office/drawing/2014/main" val="2767327073"/>
                    </a:ext>
                  </a:extLst>
                </a:gridCol>
              </a:tblGrid>
              <a:tr h="462749">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3874481151"/>
                  </a:ext>
                </a:extLst>
              </a:tr>
              <a:tr h="4612292">
                <a:tc>
                  <a:txBody>
                    <a:bodyPr/>
                    <a:lstStyle/>
                    <a:p>
                      <a:r>
                        <a:rPr lang="en-IN" dirty="0"/>
                        <a:t>1</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059212384"/>
                  </a:ext>
                </a:extLst>
              </a:tr>
            </a:tbl>
          </a:graphicData>
        </a:graphic>
      </p:graphicFrame>
      <p:pic>
        <p:nvPicPr>
          <p:cNvPr id="7" name="Picture 6">
            <a:extLst>
              <a:ext uri="{FF2B5EF4-FFF2-40B4-BE49-F238E27FC236}">
                <a16:creationId xmlns:a16="http://schemas.microsoft.com/office/drawing/2014/main" id="{006D0494-8783-3382-705A-34034F09D24E}"/>
              </a:ext>
            </a:extLst>
          </p:cNvPr>
          <p:cNvPicPr/>
          <p:nvPr/>
        </p:nvPicPr>
        <p:blipFill>
          <a:blip r:embed="rId2"/>
          <a:stretch>
            <a:fillRect/>
          </a:stretch>
        </p:blipFill>
        <p:spPr>
          <a:xfrm>
            <a:off x="2073276" y="2339171"/>
            <a:ext cx="3561714" cy="3100995"/>
          </a:xfrm>
          <a:prstGeom prst="rect">
            <a:avLst/>
          </a:prstGeom>
        </p:spPr>
      </p:pic>
      <p:pic>
        <p:nvPicPr>
          <p:cNvPr id="8" name="Picture 7">
            <a:extLst>
              <a:ext uri="{FF2B5EF4-FFF2-40B4-BE49-F238E27FC236}">
                <a16:creationId xmlns:a16="http://schemas.microsoft.com/office/drawing/2014/main" id="{50DA38A0-295B-4A8C-075B-55198C64FF88}"/>
              </a:ext>
            </a:extLst>
          </p:cNvPr>
          <p:cNvPicPr/>
          <p:nvPr/>
        </p:nvPicPr>
        <p:blipFill>
          <a:blip r:embed="rId3"/>
          <a:stretch>
            <a:fillRect/>
          </a:stretch>
        </p:blipFill>
        <p:spPr>
          <a:xfrm>
            <a:off x="6346085" y="4263775"/>
            <a:ext cx="3999991" cy="2229100"/>
          </a:xfrm>
          <a:prstGeom prst="rect">
            <a:avLst/>
          </a:prstGeom>
        </p:spPr>
      </p:pic>
      <p:pic>
        <p:nvPicPr>
          <p:cNvPr id="9" name="Picture 8">
            <a:extLst>
              <a:ext uri="{FF2B5EF4-FFF2-40B4-BE49-F238E27FC236}">
                <a16:creationId xmlns:a16="http://schemas.microsoft.com/office/drawing/2014/main" id="{F14953F8-22F4-A642-1342-D30E5CBFE603}"/>
              </a:ext>
            </a:extLst>
          </p:cNvPr>
          <p:cNvPicPr/>
          <p:nvPr/>
        </p:nvPicPr>
        <p:blipFill>
          <a:blip r:embed="rId4"/>
          <a:stretch>
            <a:fillRect/>
          </a:stretch>
        </p:blipFill>
        <p:spPr>
          <a:xfrm>
            <a:off x="6346085" y="1993188"/>
            <a:ext cx="3999991" cy="2098594"/>
          </a:xfrm>
          <a:prstGeom prst="rect">
            <a:avLst/>
          </a:prstGeom>
        </p:spPr>
      </p:pic>
    </p:spTree>
    <p:extLst>
      <p:ext uri="{BB962C8B-B14F-4D97-AF65-F5344CB8AC3E}">
        <p14:creationId xmlns:p14="http://schemas.microsoft.com/office/powerpoint/2010/main" val="357178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3C77-B2A5-4D01-829A-5A595D935DDD}"/>
              </a:ext>
            </a:extLst>
          </p:cNvPr>
          <p:cNvSpPr>
            <a:spLocks noGrp="1"/>
          </p:cNvSpPr>
          <p:nvPr>
            <p:ph type="title"/>
          </p:nvPr>
        </p:nvSpPr>
        <p:spPr>
          <a:xfrm>
            <a:off x="1098582" y="259971"/>
            <a:ext cx="10326010" cy="2278300"/>
          </a:xfrm>
        </p:spPr>
        <p:txBody>
          <a:bodyPr>
            <a:normAutofit/>
          </a:bodyPr>
          <a:lstStyle/>
          <a:p>
            <a:r>
              <a:rPr lang="en-US" sz="2800" dirty="0">
                <a:latin typeface="Times New Roman" panose="02020603050405020304" pitchFamily="18" charset="0"/>
                <a:cs typeface="Times New Roman" panose="02020603050405020304" pitchFamily="18" charset="0"/>
              </a:rPr>
              <a:t>WE THANK OUR TEACHERS FOR MENTORING US DURING THE PROJECT</a:t>
            </a:r>
            <a:endParaRPr lang="en-IN" sz="2800" dirty="0"/>
          </a:p>
        </p:txBody>
      </p:sp>
      <p:sp>
        <p:nvSpPr>
          <p:cNvPr id="3" name="Content Placeholder 2">
            <a:extLst>
              <a:ext uri="{FF2B5EF4-FFF2-40B4-BE49-F238E27FC236}">
                <a16:creationId xmlns:a16="http://schemas.microsoft.com/office/drawing/2014/main" id="{D6112141-0D54-4159-A554-2734B30E2247}"/>
              </a:ext>
            </a:extLst>
          </p:cNvPr>
          <p:cNvSpPr>
            <a:spLocks noGrp="1"/>
          </p:cNvSpPr>
          <p:nvPr>
            <p:ph idx="1"/>
          </p:nvPr>
        </p:nvSpPr>
        <p:spPr>
          <a:xfrm>
            <a:off x="1098582" y="2811750"/>
            <a:ext cx="10326010" cy="3088166"/>
          </a:xfrm>
        </p:spPr>
        <p:txBody>
          <a:body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HOD OF THE DEPARTMENT-DR.ARUNA VARANASI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PROJECT COORDINATOR-MS.N SHIVANI</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INTERNAL GUIDE-MR.GUGULOTHU RAVI</a:t>
            </a:r>
            <a:endParaRPr lang="en-IN" sz="20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7459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BD5DAE-67F5-C54B-F1BB-778B9FF9C5D6}"/>
              </a:ext>
            </a:extLst>
          </p:cNvPr>
          <p:cNvGraphicFramePr>
            <a:graphicFrameLocks noGrp="1"/>
          </p:cNvGraphicFramePr>
          <p:nvPr>
            <p:ph idx="1"/>
            <p:extLst>
              <p:ext uri="{D42A27DB-BD31-4B8C-83A1-F6EECF244321}">
                <p14:modId xmlns:p14="http://schemas.microsoft.com/office/powerpoint/2010/main" val="741308970"/>
              </p:ext>
            </p:extLst>
          </p:nvPr>
        </p:nvGraphicFramePr>
        <p:xfrm>
          <a:off x="838200" y="349321"/>
          <a:ext cx="10515597" cy="6195317"/>
        </p:xfrm>
        <a:graphic>
          <a:graphicData uri="http://schemas.openxmlformats.org/drawingml/2006/table">
            <a:tbl>
              <a:tblPr firstRow="1" bandRow="1">
                <a:tableStyleId>{5C22544A-7EE6-4342-B048-85BDC9FD1C3A}</a:tableStyleId>
              </a:tblPr>
              <a:tblGrid>
                <a:gridCol w="815939">
                  <a:extLst>
                    <a:ext uri="{9D8B030D-6E8A-4147-A177-3AD203B41FA5}">
                      <a16:colId xmlns:a16="http://schemas.microsoft.com/office/drawing/2014/main" val="3134781280"/>
                    </a:ext>
                  </a:extLst>
                </a:gridCol>
                <a:gridCol w="3893906">
                  <a:extLst>
                    <a:ext uri="{9D8B030D-6E8A-4147-A177-3AD203B41FA5}">
                      <a16:colId xmlns:a16="http://schemas.microsoft.com/office/drawing/2014/main" val="1047364092"/>
                    </a:ext>
                  </a:extLst>
                </a:gridCol>
                <a:gridCol w="5805752">
                  <a:extLst>
                    <a:ext uri="{9D8B030D-6E8A-4147-A177-3AD203B41FA5}">
                      <a16:colId xmlns:a16="http://schemas.microsoft.com/office/drawing/2014/main" val="3700603442"/>
                    </a:ext>
                  </a:extLst>
                </a:gridCol>
              </a:tblGrid>
              <a:tr h="636998">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2056928553"/>
                  </a:ext>
                </a:extLst>
              </a:tr>
              <a:tr h="5558319">
                <a:tc>
                  <a:txBody>
                    <a:bodyPr/>
                    <a:lstStyle/>
                    <a:p>
                      <a:r>
                        <a:rPr lang="en-IN" dirty="0"/>
                        <a:t>2</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451904057"/>
                  </a:ext>
                </a:extLst>
              </a:tr>
            </a:tbl>
          </a:graphicData>
        </a:graphic>
      </p:graphicFrame>
      <p:pic>
        <p:nvPicPr>
          <p:cNvPr id="5" name="Picture 4">
            <a:extLst>
              <a:ext uri="{FF2B5EF4-FFF2-40B4-BE49-F238E27FC236}">
                <a16:creationId xmlns:a16="http://schemas.microsoft.com/office/drawing/2014/main" id="{416F2B41-48C4-012D-6D55-F1D68A0D36FD}"/>
              </a:ext>
            </a:extLst>
          </p:cNvPr>
          <p:cNvPicPr/>
          <p:nvPr/>
        </p:nvPicPr>
        <p:blipFill>
          <a:blip r:embed="rId2"/>
          <a:stretch>
            <a:fillRect/>
          </a:stretch>
        </p:blipFill>
        <p:spPr>
          <a:xfrm>
            <a:off x="1784777" y="1553537"/>
            <a:ext cx="3502025" cy="2924175"/>
          </a:xfrm>
          <a:prstGeom prst="rect">
            <a:avLst/>
          </a:prstGeom>
        </p:spPr>
      </p:pic>
      <p:pic>
        <p:nvPicPr>
          <p:cNvPr id="3" name="Picture 2">
            <a:extLst>
              <a:ext uri="{FF2B5EF4-FFF2-40B4-BE49-F238E27FC236}">
                <a16:creationId xmlns:a16="http://schemas.microsoft.com/office/drawing/2014/main" id="{6469F962-DBE7-CB04-63FB-4AA9B3F78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94" y="934948"/>
            <a:ext cx="4762071" cy="2777875"/>
          </a:xfrm>
          <a:prstGeom prst="rect">
            <a:avLst/>
          </a:prstGeom>
        </p:spPr>
      </p:pic>
      <p:pic>
        <p:nvPicPr>
          <p:cNvPr id="9" name="Picture 8">
            <a:extLst>
              <a:ext uri="{FF2B5EF4-FFF2-40B4-BE49-F238E27FC236}">
                <a16:creationId xmlns:a16="http://schemas.microsoft.com/office/drawing/2014/main" id="{EC72D497-342B-6888-6A16-18642D24C4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0194" y="3766763"/>
            <a:ext cx="4762071" cy="2777875"/>
          </a:xfrm>
          <a:prstGeom prst="rect">
            <a:avLst/>
          </a:prstGeom>
        </p:spPr>
      </p:pic>
    </p:spTree>
    <p:extLst>
      <p:ext uri="{BB962C8B-B14F-4D97-AF65-F5344CB8AC3E}">
        <p14:creationId xmlns:p14="http://schemas.microsoft.com/office/powerpoint/2010/main" val="1198234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A0EF1EB-09CB-4A69-BECE-EB31300F77E3}"/>
              </a:ext>
            </a:extLst>
          </p:cNvPr>
          <p:cNvGraphicFramePr>
            <a:graphicFrameLocks noGrp="1"/>
          </p:cNvGraphicFramePr>
          <p:nvPr>
            <p:extLst>
              <p:ext uri="{D42A27DB-BD31-4B8C-83A1-F6EECF244321}">
                <p14:modId xmlns:p14="http://schemas.microsoft.com/office/powerpoint/2010/main" val="3945235629"/>
              </p:ext>
            </p:extLst>
          </p:nvPr>
        </p:nvGraphicFramePr>
        <p:xfrm>
          <a:off x="626724" y="349322"/>
          <a:ext cx="10582381" cy="6236414"/>
        </p:xfrm>
        <a:graphic>
          <a:graphicData uri="http://schemas.openxmlformats.org/drawingml/2006/table">
            <a:tbl>
              <a:tblPr firstRow="1" bandRow="1">
                <a:tableStyleId>{5C22544A-7EE6-4342-B048-85BDC9FD1C3A}</a:tableStyleId>
              </a:tblPr>
              <a:tblGrid>
                <a:gridCol w="941345">
                  <a:extLst>
                    <a:ext uri="{9D8B030D-6E8A-4147-A177-3AD203B41FA5}">
                      <a16:colId xmlns:a16="http://schemas.microsoft.com/office/drawing/2014/main" val="102833863"/>
                    </a:ext>
                  </a:extLst>
                </a:gridCol>
                <a:gridCol w="4158473">
                  <a:extLst>
                    <a:ext uri="{9D8B030D-6E8A-4147-A177-3AD203B41FA5}">
                      <a16:colId xmlns:a16="http://schemas.microsoft.com/office/drawing/2014/main" val="4157987609"/>
                    </a:ext>
                  </a:extLst>
                </a:gridCol>
                <a:gridCol w="5482563">
                  <a:extLst>
                    <a:ext uri="{9D8B030D-6E8A-4147-A177-3AD203B41FA5}">
                      <a16:colId xmlns:a16="http://schemas.microsoft.com/office/drawing/2014/main" val="393810599"/>
                    </a:ext>
                  </a:extLst>
                </a:gridCol>
              </a:tblGrid>
              <a:tr h="744119">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568256617"/>
                  </a:ext>
                </a:extLst>
              </a:tr>
              <a:tr h="5492295">
                <a:tc>
                  <a:txBody>
                    <a:bodyPr/>
                    <a:lstStyle/>
                    <a:p>
                      <a:r>
                        <a:rPr lang="en-IN" dirty="0"/>
                        <a:t>3</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84725909"/>
                  </a:ext>
                </a:extLst>
              </a:tr>
            </a:tbl>
          </a:graphicData>
        </a:graphic>
      </p:graphicFrame>
      <p:pic>
        <p:nvPicPr>
          <p:cNvPr id="3" name="Picture 2">
            <a:extLst>
              <a:ext uri="{FF2B5EF4-FFF2-40B4-BE49-F238E27FC236}">
                <a16:creationId xmlns:a16="http://schemas.microsoft.com/office/drawing/2014/main" id="{EAC1F5EE-D9DA-26BA-F85F-192D5A4CF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473" y="1054651"/>
            <a:ext cx="4667220" cy="2722545"/>
          </a:xfrm>
          <a:prstGeom prst="rect">
            <a:avLst/>
          </a:prstGeom>
        </p:spPr>
      </p:pic>
      <p:pic>
        <p:nvPicPr>
          <p:cNvPr id="5" name="Picture 4">
            <a:extLst>
              <a:ext uri="{FF2B5EF4-FFF2-40B4-BE49-F238E27FC236}">
                <a16:creationId xmlns:a16="http://schemas.microsoft.com/office/drawing/2014/main" id="{60C12CFE-6F46-9F2D-316C-95159C4AB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473" y="3820193"/>
            <a:ext cx="4667220" cy="2722545"/>
          </a:xfrm>
          <a:prstGeom prst="rect">
            <a:avLst/>
          </a:prstGeom>
        </p:spPr>
      </p:pic>
      <p:pic>
        <p:nvPicPr>
          <p:cNvPr id="11" name="Picture 10">
            <a:extLst>
              <a:ext uri="{FF2B5EF4-FFF2-40B4-BE49-F238E27FC236}">
                <a16:creationId xmlns:a16="http://schemas.microsoft.com/office/drawing/2014/main" id="{ADD1C428-4789-E70B-E132-EB9839EB3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680" y="1900719"/>
            <a:ext cx="3919830" cy="2616217"/>
          </a:xfrm>
          <a:prstGeom prst="rect">
            <a:avLst/>
          </a:prstGeom>
        </p:spPr>
      </p:pic>
    </p:spTree>
    <p:extLst>
      <p:ext uri="{BB962C8B-B14F-4D97-AF65-F5344CB8AC3E}">
        <p14:creationId xmlns:p14="http://schemas.microsoft.com/office/powerpoint/2010/main" val="3132183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C7D57F-5C9A-3843-30FC-02BB1C0A15E6}"/>
              </a:ext>
            </a:extLst>
          </p:cNvPr>
          <p:cNvSpPr>
            <a:spLocks noGrp="1"/>
          </p:cNvSpPr>
          <p:nvPr>
            <p:ph idx="1"/>
          </p:nvPr>
        </p:nvSpPr>
        <p:spPr/>
        <p:txBody>
          <a:bodyPr/>
          <a:lstStyle/>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S.no</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INPUT</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OU</a:t>
            </a:r>
            <a:endParaRPr lang="en-IN" sz="1800" b="0" i="0" u="none" strike="noStrike" dirty="0">
              <a:effectLst/>
              <a:latin typeface="Arial" panose="020B0604020202020204" pitchFamily="34" charset="0"/>
            </a:endParaRPr>
          </a:p>
        </p:txBody>
      </p:sp>
      <p:graphicFrame>
        <p:nvGraphicFramePr>
          <p:cNvPr id="4" name="Table 4">
            <a:extLst>
              <a:ext uri="{FF2B5EF4-FFF2-40B4-BE49-F238E27FC236}">
                <a16:creationId xmlns:a16="http://schemas.microsoft.com/office/drawing/2014/main" id="{B8225FD8-2D39-84CF-43D2-4BF063FD1FF4}"/>
              </a:ext>
            </a:extLst>
          </p:cNvPr>
          <p:cNvGraphicFramePr>
            <a:graphicFrameLocks noGrp="1"/>
          </p:cNvGraphicFramePr>
          <p:nvPr>
            <p:extLst>
              <p:ext uri="{D42A27DB-BD31-4B8C-83A1-F6EECF244321}">
                <p14:modId xmlns:p14="http://schemas.microsoft.com/office/powerpoint/2010/main" val="2066903859"/>
              </p:ext>
            </p:extLst>
          </p:nvPr>
        </p:nvGraphicFramePr>
        <p:xfrm>
          <a:off x="585628" y="390417"/>
          <a:ext cx="10515600" cy="6215866"/>
        </p:xfrm>
        <a:graphic>
          <a:graphicData uri="http://schemas.openxmlformats.org/drawingml/2006/table">
            <a:tbl>
              <a:tblPr firstRow="1" bandRow="1">
                <a:tableStyleId>{5C22544A-7EE6-4342-B048-85BDC9FD1C3A}</a:tableStyleId>
              </a:tblPr>
              <a:tblGrid>
                <a:gridCol w="791109">
                  <a:extLst>
                    <a:ext uri="{9D8B030D-6E8A-4147-A177-3AD203B41FA5}">
                      <a16:colId xmlns:a16="http://schemas.microsoft.com/office/drawing/2014/main" val="4140202830"/>
                    </a:ext>
                  </a:extLst>
                </a:gridCol>
                <a:gridCol w="4212405">
                  <a:extLst>
                    <a:ext uri="{9D8B030D-6E8A-4147-A177-3AD203B41FA5}">
                      <a16:colId xmlns:a16="http://schemas.microsoft.com/office/drawing/2014/main" val="926233807"/>
                    </a:ext>
                  </a:extLst>
                </a:gridCol>
                <a:gridCol w="5512086">
                  <a:extLst>
                    <a:ext uri="{9D8B030D-6E8A-4147-A177-3AD203B41FA5}">
                      <a16:colId xmlns:a16="http://schemas.microsoft.com/office/drawing/2014/main" val="375301367"/>
                    </a:ext>
                  </a:extLst>
                </a:gridCol>
              </a:tblGrid>
              <a:tr h="677143">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47106889"/>
                  </a:ext>
                </a:extLst>
              </a:tr>
              <a:tr h="5538723">
                <a:tc>
                  <a:txBody>
                    <a:bodyPr/>
                    <a:lstStyle/>
                    <a:p>
                      <a:r>
                        <a:rPr lang="en-IN" dirty="0"/>
                        <a:t>4</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76062806"/>
                  </a:ext>
                </a:extLst>
              </a:tr>
            </a:tbl>
          </a:graphicData>
        </a:graphic>
      </p:graphicFrame>
      <p:pic>
        <p:nvPicPr>
          <p:cNvPr id="7" name="Picture 6">
            <a:extLst>
              <a:ext uri="{FF2B5EF4-FFF2-40B4-BE49-F238E27FC236}">
                <a16:creationId xmlns:a16="http://schemas.microsoft.com/office/drawing/2014/main" id="{C3F49C34-2286-E0A7-0F57-6F6043F512EB}"/>
              </a:ext>
            </a:extLst>
          </p:cNvPr>
          <p:cNvPicPr/>
          <p:nvPr/>
        </p:nvPicPr>
        <p:blipFill>
          <a:blip r:embed="rId2"/>
          <a:stretch>
            <a:fillRect/>
          </a:stretch>
        </p:blipFill>
        <p:spPr>
          <a:xfrm>
            <a:off x="6058719" y="4001294"/>
            <a:ext cx="4397589" cy="2488541"/>
          </a:xfrm>
          <a:prstGeom prst="rect">
            <a:avLst/>
          </a:prstGeom>
        </p:spPr>
      </p:pic>
      <p:pic>
        <p:nvPicPr>
          <p:cNvPr id="8" name="Picture 7">
            <a:extLst>
              <a:ext uri="{FF2B5EF4-FFF2-40B4-BE49-F238E27FC236}">
                <a16:creationId xmlns:a16="http://schemas.microsoft.com/office/drawing/2014/main" id="{0A602395-4BDC-9C49-3AA8-E1B16A951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4420" y="1512753"/>
            <a:ext cx="2425342" cy="2910410"/>
          </a:xfrm>
          <a:prstGeom prst="rect">
            <a:avLst/>
          </a:prstGeom>
        </p:spPr>
      </p:pic>
      <p:pic>
        <p:nvPicPr>
          <p:cNvPr id="10" name="Picture 9">
            <a:extLst>
              <a:ext uri="{FF2B5EF4-FFF2-40B4-BE49-F238E27FC236}">
                <a16:creationId xmlns:a16="http://schemas.microsoft.com/office/drawing/2014/main" id="{13411F9C-1936-DE7B-E345-AF49C02355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4355" y="1244495"/>
            <a:ext cx="4526316" cy="2640351"/>
          </a:xfrm>
          <a:prstGeom prst="rect">
            <a:avLst/>
          </a:prstGeom>
        </p:spPr>
      </p:pic>
    </p:spTree>
    <p:extLst>
      <p:ext uri="{BB962C8B-B14F-4D97-AF65-F5344CB8AC3E}">
        <p14:creationId xmlns:p14="http://schemas.microsoft.com/office/powerpoint/2010/main" val="1177033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CF0A791-8BE4-CF99-5C0A-C74A5E083129}"/>
              </a:ext>
            </a:extLst>
          </p:cNvPr>
          <p:cNvGraphicFramePr>
            <a:graphicFrameLocks noGrp="1"/>
          </p:cNvGraphicFramePr>
          <p:nvPr>
            <p:ph idx="1"/>
            <p:extLst>
              <p:ext uri="{D42A27DB-BD31-4B8C-83A1-F6EECF244321}">
                <p14:modId xmlns:p14="http://schemas.microsoft.com/office/powerpoint/2010/main" val="2054551302"/>
              </p:ext>
            </p:extLst>
          </p:nvPr>
        </p:nvGraphicFramePr>
        <p:xfrm>
          <a:off x="838201" y="482885"/>
          <a:ext cx="10515597" cy="6113124"/>
        </p:xfrm>
        <a:graphic>
          <a:graphicData uri="http://schemas.openxmlformats.org/drawingml/2006/table">
            <a:tbl>
              <a:tblPr firstRow="1" bandRow="1">
                <a:tableStyleId>{5C22544A-7EE6-4342-B048-85BDC9FD1C3A}</a:tableStyleId>
              </a:tblPr>
              <a:tblGrid>
                <a:gridCol w="733745">
                  <a:extLst>
                    <a:ext uri="{9D8B030D-6E8A-4147-A177-3AD203B41FA5}">
                      <a16:colId xmlns:a16="http://schemas.microsoft.com/office/drawing/2014/main" val="1718751602"/>
                    </a:ext>
                  </a:extLst>
                </a:gridCol>
                <a:gridCol w="4048018">
                  <a:extLst>
                    <a:ext uri="{9D8B030D-6E8A-4147-A177-3AD203B41FA5}">
                      <a16:colId xmlns:a16="http://schemas.microsoft.com/office/drawing/2014/main" val="3774111393"/>
                    </a:ext>
                  </a:extLst>
                </a:gridCol>
                <a:gridCol w="5733834">
                  <a:extLst>
                    <a:ext uri="{9D8B030D-6E8A-4147-A177-3AD203B41FA5}">
                      <a16:colId xmlns:a16="http://schemas.microsoft.com/office/drawing/2014/main" val="726796737"/>
                    </a:ext>
                  </a:extLst>
                </a:gridCol>
              </a:tblGrid>
              <a:tr h="719191">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2314070448"/>
                  </a:ext>
                </a:extLst>
              </a:tr>
              <a:tr h="5393933">
                <a:tc>
                  <a:txBody>
                    <a:bodyPr/>
                    <a:lstStyle/>
                    <a:p>
                      <a:r>
                        <a:rPr lang="en-IN" dirty="0"/>
                        <a:t>5</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08442011"/>
                  </a:ext>
                </a:extLst>
              </a:tr>
            </a:tbl>
          </a:graphicData>
        </a:graphic>
      </p:graphicFrame>
      <p:pic>
        <p:nvPicPr>
          <p:cNvPr id="7" name="Picture 6">
            <a:extLst>
              <a:ext uri="{FF2B5EF4-FFF2-40B4-BE49-F238E27FC236}">
                <a16:creationId xmlns:a16="http://schemas.microsoft.com/office/drawing/2014/main" id="{E067395B-F392-FC53-16A2-A092E8AE4974}"/>
              </a:ext>
            </a:extLst>
          </p:cNvPr>
          <p:cNvPicPr/>
          <p:nvPr/>
        </p:nvPicPr>
        <p:blipFill>
          <a:blip r:embed="rId2"/>
          <a:stretch>
            <a:fillRect/>
          </a:stretch>
        </p:blipFill>
        <p:spPr>
          <a:xfrm>
            <a:off x="6173941" y="4138340"/>
            <a:ext cx="4477132" cy="2457669"/>
          </a:xfrm>
          <a:prstGeom prst="rect">
            <a:avLst/>
          </a:prstGeom>
        </p:spPr>
      </p:pic>
      <p:pic>
        <p:nvPicPr>
          <p:cNvPr id="3" name="Picture 2">
            <a:extLst>
              <a:ext uri="{FF2B5EF4-FFF2-40B4-BE49-F238E27FC236}">
                <a16:creationId xmlns:a16="http://schemas.microsoft.com/office/drawing/2014/main" id="{724BA9C6-CC5E-ED92-7AF2-FA35BD891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288" y="2013561"/>
            <a:ext cx="2543646" cy="2686865"/>
          </a:xfrm>
          <a:prstGeom prst="rect">
            <a:avLst/>
          </a:prstGeom>
        </p:spPr>
      </p:pic>
      <p:pic>
        <p:nvPicPr>
          <p:cNvPr id="9" name="Picture 8">
            <a:extLst>
              <a:ext uri="{FF2B5EF4-FFF2-40B4-BE49-F238E27FC236}">
                <a16:creationId xmlns:a16="http://schemas.microsoft.com/office/drawing/2014/main" id="{83D7925B-8F37-84BB-616F-951B88061B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325300"/>
            <a:ext cx="4633016" cy="2702593"/>
          </a:xfrm>
          <a:prstGeom prst="rect">
            <a:avLst/>
          </a:prstGeom>
        </p:spPr>
      </p:pic>
    </p:spTree>
    <p:extLst>
      <p:ext uri="{BB962C8B-B14F-4D97-AF65-F5344CB8AC3E}">
        <p14:creationId xmlns:p14="http://schemas.microsoft.com/office/powerpoint/2010/main" val="4121420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D1C7D-28F1-E9DA-66D6-14030AABD633}"/>
              </a:ext>
            </a:extLst>
          </p:cNvPr>
          <p:cNvSpPr>
            <a:spLocks noGrp="1"/>
          </p:cNvSpPr>
          <p:nvPr>
            <p:ph idx="1"/>
          </p:nvPr>
        </p:nvSpPr>
        <p:spPr>
          <a:xfrm>
            <a:off x="838200" y="842481"/>
            <a:ext cx="10515600" cy="4479532"/>
          </a:xfrm>
        </p:spPr>
        <p:txBody>
          <a:bodyPr>
            <a:normAutofit fontScale="40000" lnSpcReduction="20000"/>
          </a:bodyPr>
          <a:lstStyle/>
          <a:p>
            <a:pPr algn="just">
              <a:lnSpc>
                <a:spcPct val="150000"/>
              </a:lnSpc>
              <a:spcAft>
                <a:spcPts val="1000"/>
              </a:spcAft>
            </a:pPr>
            <a:r>
              <a:rPr lang="en-IN" sz="5000" b="1" dirty="0">
                <a:effectLst/>
                <a:latin typeface="Times New Roman" panose="02020603050405020304" pitchFamily="18" charset="0"/>
                <a:ea typeface="Calibri" panose="020F0502020204030204" pitchFamily="34" charset="0"/>
                <a:cs typeface="Times New Roman" panose="02020603050405020304" pitchFamily="18" charset="0"/>
              </a:rPr>
              <a:t>Grouped Bar chart – Used for Classification purpose </a:t>
            </a:r>
          </a:p>
          <a:p>
            <a:pPr marL="0" indent="0" algn="just">
              <a:lnSpc>
                <a:spcPct val="150000"/>
              </a:lnSpc>
              <a:spcAft>
                <a:spcPts val="1000"/>
              </a:spcAft>
              <a:buNone/>
            </a:pPr>
            <a:r>
              <a:rPr lang="en-IN" sz="5000" dirty="0">
                <a:effectLst/>
                <a:latin typeface="Times New Roman" panose="02020603050405020304" pitchFamily="18" charset="0"/>
                <a:ea typeface="Calibri" panose="020F0502020204030204" pitchFamily="34" charset="0"/>
                <a:cs typeface="Times New Roman" panose="02020603050405020304" pitchFamily="18" charset="0"/>
              </a:rPr>
              <a:t>Blue Bar indicates the Number of Rice grains.</a:t>
            </a:r>
          </a:p>
          <a:p>
            <a:pPr marL="0" indent="0" algn="just">
              <a:lnSpc>
                <a:spcPct val="150000"/>
              </a:lnSpc>
              <a:spcAft>
                <a:spcPts val="1000"/>
              </a:spcAft>
              <a:buNone/>
            </a:pPr>
            <a:r>
              <a:rPr lang="en-IN" sz="5000" dirty="0">
                <a:effectLst/>
                <a:latin typeface="Times New Roman" panose="02020603050405020304" pitchFamily="18" charset="0"/>
                <a:ea typeface="Calibri" panose="020F0502020204030204" pitchFamily="34" charset="0"/>
                <a:cs typeface="Times New Roman" panose="02020603050405020304" pitchFamily="18" charset="0"/>
              </a:rPr>
              <a:t> Red Bar indicates Average Aspect Ratio. </a:t>
            </a:r>
          </a:p>
          <a:p>
            <a:pPr marL="0" indent="0" algn="just">
              <a:lnSpc>
                <a:spcPct val="150000"/>
              </a:lnSpc>
              <a:spcAft>
                <a:spcPts val="1000"/>
              </a:spcAft>
              <a:buNone/>
            </a:pPr>
            <a:endParaRPr lang="en-IN" sz="4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5000" b="1" dirty="0">
                <a:effectLst/>
                <a:latin typeface="Times New Roman" panose="02020603050405020304" pitchFamily="18" charset="0"/>
                <a:ea typeface="Calibri" panose="020F0502020204030204" pitchFamily="34" charset="0"/>
                <a:cs typeface="Times New Roman" panose="02020603050405020304" pitchFamily="18" charset="0"/>
              </a:rPr>
              <a:t>Pie chart – Used for Quality Analysis purpose </a:t>
            </a:r>
          </a:p>
          <a:p>
            <a:pPr marL="0" indent="0" algn="just">
              <a:lnSpc>
                <a:spcPct val="150000"/>
              </a:lnSpc>
              <a:spcAft>
                <a:spcPts val="1000"/>
              </a:spcAft>
              <a:buNone/>
            </a:pPr>
            <a:r>
              <a:rPr lang="en-IN" sz="5000" dirty="0">
                <a:effectLst/>
                <a:latin typeface="Times New Roman" panose="02020603050405020304" pitchFamily="18" charset="0"/>
                <a:ea typeface="Calibri" panose="020F0502020204030204" pitchFamily="34" charset="0"/>
                <a:cs typeface="Times New Roman" panose="02020603050405020304" pitchFamily="18" charset="0"/>
              </a:rPr>
              <a:t>Blue Section indicates percentage of Rice grains in the given sample</a:t>
            </a:r>
            <a:endParaRPr lang="en-IN" sz="5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IN" sz="5000" dirty="0">
                <a:effectLst/>
                <a:latin typeface="Times New Roman" panose="02020603050405020304" pitchFamily="18" charset="0"/>
                <a:ea typeface="Calibri" panose="020F0502020204030204" pitchFamily="34" charset="0"/>
                <a:cs typeface="Times New Roman" panose="02020603050405020304" pitchFamily="18" charset="0"/>
              </a:rPr>
              <a:t>Red Section indicates percentage of Dust in the given sample.</a:t>
            </a:r>
          </a:p>
          <a:p>
            <a:endParaRPr lang="en-IN" dirty="0"/>
          </a:p>
        </p:txBody>
      </p:sp>
    </p:spTree>
    <p:extLst>
      <p:ext uri="{BB962C8B-B14F-4D97-AF65-F5344CB8AC3E}">
        <p14:creationId xmlns:p14="http://schemas.microsoft.com/office/powerpoint/2010/main" val="2956130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2D4F-4E13-E06F-22B5-B74D2BB31CC2}"/>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D0E06AC8-06B4-3230-012B-8ECAC1290B36}"/>
              </a:ext>
            </a:extLst>
          </p:cNvPr>
          <p:cNvSpPr>
            <a:spLocks noGrp="1"/>
          </p:cNvSpPr>
          <p:nvPr>
            <p:ph idx="1"/>
          </p:nvPr>
        </p:nvSpPr>
        <p:spPr>
          <a:xfrm>
            <a:off x="554804" y="1489753"/>
            <a:ext cx="10798996" cy="4687210"/>
          </a:xfrm>
        </p:spPr>
        <p:txBody>
          <a:bodyPr>
            <a:normAutofit/>
          </a:bodyPr>
          <a:lstStyle/>
          <a:p>
            <a:pPr algn="just">
              <a:lnSpc>
                <a:spcPct val="150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project, we are classifying the rice grain sample taken into various categories and also analysing its quality based on its aspect ratio, so it is not possible to compare with other works. Existing works only detect the rice grains, or calculate number of rice grains in the given sample but our work helps to analyse the quality of rice sample and classify them into particular category.</a:t>
            </a:r>
          </a:p>
          <a:p>
            <a:pPr algn="just">
              <a:lnSpc>
                <a:spcPct val="150000"/>
              </a:lnSpc>
              <a:spcAft>
                <a:spcPts val="1000"/>
              </a:spcAft>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Quality of grains in the samples should be nearly 100% accurate and it should be suitable to grade large quality of grains efficiently, which otherwise will consume lot of time in manual analysis, this feature will be able to save lot of time &amp; human effort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7630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26AB3B-9B1C-E81B-7623-552844B57515}"/>
              </a:ext>
            </a:extLst>
          </p:cNvPr>
          <p:cNvSpPr>
            <a:spLocks noGrp="1"/>
          </p:cNvSpPr>
          <p:nvPr>
            <p:ph idx="1"/>
          </p:nvPr>
        </p:nvSpPr>
        <p:spPr>
          <a:xfrm>
            <a:off x="798897" y="1592494"/>
            <a:ext cx="11126803" cy="3637052"/>
          </a:xfrm>
        </p:spPr>
        <p:txBody>
          <a:bodyPr>
            <a:normAutofit/>
          </a:bodyPr>
          <a:lstStyle/>
          <a:p>
            <a:r>
              <a:rPr lang="en-US" sz="2000" dirty="0">
                <a:effectLst/>
                <a:latin typeface="Times New Roman" panose="02020603050405020304" pitchFamily="18" charset="0"/>
                <a:ea typeface="Times New Roman" panose="02020603050405020304" pitchFamily="18" charset="0"/>
              </a:rPr>
              <a:t>The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majority</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quality</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analysis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factors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must</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measured</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using</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image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processing</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techniques.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 research could be expanded to develop a method for identifying granules based on any attribute that can be used to improve rice quality. The cost of such a system should be low, as should the time spent on quality analysis.</a:t>
            </a:r>
            <a:endParaRPr lang="en-IN" sz="2000" dirty="0">
              <a:effectLst/>
              <a:latin typeface="Times New Roman" panose="02020603050405020304" pitchFamily="18" charset="0"/>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0B486A23-6524-1C60-22CF-1B5AED4BA535}"/>
              </a:ext>
            </a:extLst>
          </p:cNvPr>
          <p:cNvSpPr txBox="1"/>
          <p:nvPr/>
        </p:nvSpPr>
        <p:spPr>
          <a:xfrm>
            <a:off x="664143" y="365760"/>
            <a:ext cx="11126803"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2160192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40E7-2DDF-D8E4-9166-711F105D5E2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559560AB-F6A1-B4DA-5DC7-5A57DC307526}"/>
              </a:ext>
            </a:extLst>
          </p:cNvPr>
          <p:cNvSpPr>
            <a:spLocks noGrp="1"/>
          </p:cNvSpPr>
          <p:nvPr>
            <p:ph idx="1"/>
          </p:nvPr>
        </p:nvSpPr>
        <p:spPr>
          <a:xfrm>
            <a:off x="838200" y="1397285"/>
            <a:ext cx="10515600" cy="5332288"/>
          </a:xfrm>
        </p:spPr>
        <p:txBody>
          <a:bodyPr>
            <a:normAutofit fontScale="55000" lnSpcReduction="20000"/>
          </a:bodyPr>
          <a:lstStyle/>
          <a:p>
            <a:pPr marL="342900" marR="586740" lvl="0" indent="-342900" algn="just">
              <a:lnSpc>
                <a:spcPct val="151000"/>
              </a:lnSpc>
              <a:spcAft>
                <a:spcPts val="0"/>
              </a:spcAft>
              <a:buSzPts val="1200"/>
              <a:buFont typeface="Times New Roman" panose="02020603050405020304" pitchFamily="18" charset="0"/>
              <a:buAutoNum type="arabicPeriod"/>
              <a:tabLst>
                <a:tab pos="296545" algn="l"/>
              </a:tabLst>
            </a:pPr>
            <a:r>
              <a:rPr lang="en-US" sz="3200" dirty="0">
                <a:effectLst/>
                <a:latin typeface="Times New Roman" panose="02020603050405020304" pitchFamily="18" charset="0"/>
                <a:ea typeface="Times New Roman" panose="02020603050405020304" pitchFamily="18" charset="0"/>
              </a:rPr>
              <a:t>“Laboratory Manual on Rice Grain Quality”, Directorate of Rice Research, </a:t>
            </a:r>
            <a:r>
              <a:rPr lang="en-US" sz="3200" dirty="0" err="1">
                <a:effectLst/>
                <a:latin typeface="Times New Roman" panose="02020603050405020304" pitchFamily="18" charset="0"/>
                <a:ea typeface="Times New Roman" panose="02020603050405020304" pitchFamily="18" charset="0"/>
              </a:rPr>
              <a:t>Rajendranagar</a:t>
            </a:r>
            <a:r>
              <a:rPr lang="en-US" sz="3200" dirty="0">
                <a:effectLst/>
                <a:latin typeface="Times New Roman" panose="02020603050405020304" pitchFamily="18" charset="0"/>
                <a:ea typeface="Times New Roman" panose="02020603050405020304" pitchFamily="18" charset="0"/>
              </a:rPr>
              <a:t>, Hyderabad, September 2013.</a:t>
            </a:r>
            <a:endParaRPr lang="en-IN" sz="3200" dirty="0">
              <a:effectLst/>
              <a:latin typeface="Times New Roman" panose="02020603050405020304" pitchFamily="18" charset="0"/>
              <a:ea typeface="Times New Roman" panose="02020603050405020304" pitchFamily="18" charset="0"/>
            </a:endParaRPr>
          </a:p>
          <a:p>
            <a:pPr marL="342900" marR="583565" lvl="0" indent="-342900" algn="just">
              <a:lnSpc>
                <a:spcPct val="150000"/>
              </a:lnSpc>
              <a:spcAft>
                <a:spcPts val="0"/>
              </a:spcAft>
              <a:buSzPts val="1200"/>
              <a:buFont typeface="Times New Roman" panose="02020603050405020304" pitchFamily="18" charset="0"/>
              <a:buAutoNum type="arabicPeriod"/>
              <a:tabLst>
                <a:tab pos="334645" algn="l"/>
              </a:tabLst>
            </a:pPr>
            <a:r>
              <a:rPr lang="en-US" sz="3200" dirty="0" err="1">
                <a:effectLst/>
                <a:latin typeface="Times New Roman" panose="02020603050405020304" pitchFamily="18" charset="0"/>
                <a:ea typeface="Times New Roman" panose="02020603050405020304" pitchFamily="18" charset="0"/>
              </a:rPr>
              <a:t>Mahale</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Bhagyashree</a:t>
            </a:r>
            <a:r>
              <a:rPr lang="en-US" sz="3200" dirty="0">
                <a:effectLst/>
                <a:latin typeface="Times New Roman" panose="02020603050405020304" pitchFamily="18" charset="0"/>
                <a:ea typeface="Times New Roman" panose="02020603050405020304" pitchFamily="18" charset="0"/>
              </a:rPr>
              <a:t>, and </a:t>
            </a:r>
            <a:r>
              <a:rPr lang="en-US" sz="3200" dirty="0" err="1">
                <a:effectLst/>
                <a:latin typeface="Times New Roman" panose="02020603050405020304" pitchFamily="18" charset="0"/>
                <a:ea typeface="Times New Roman" panose="02020603050405020304" pitchFamily="18" charset="0"/>
              </a:rPr>
              <a:t>Sapana</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Korde</a:t>
            </a:r>
            <a:r>
              <a:rPr lang="en-US" sz="3200" dirty="0">
                <a:effectLst/>
                <a:latin typeface="Times New Roman" panose="02020603050405020304" pitchFamily="18" charset="0"/>
                <a:ea typeface="Times New Roman" panose="02020603050405020304" pitchFamily="18" charset="0"/>
              </a:rPr>
              <a:t>. "Rice quality analysis using image processing techniques." International Conference for Convergence for Technology-2014. IEEE, 2014.</a:t>
            </a:r>
            <a:endParaRPr lang="en-IN" sz="3200" dirty="0">
              <a:effectLst/>
              <a:latin typeface="Times New Roman" panose="02020603050405020304" pitchFamily="18" charset="0"/>
              <a:ea typeface="Times New Roman" panose="02020603050405020304" pitchFamily="18" charset="0"/>
            </a:endParaRPr>
          </a:p>
          <a:p>
            <a:pPr marL="342900" marR="584200" lvl="0" indent="-342900" algn="just">
              <a:lnSpc>
                <a:spcPct val="150000"/>
              </a:lnSpc>
              <a:spcAft>
                <a:spcPts val="0"/>
              </a:spcAft>
              <a:buSzPts val="1200"/>
              <a:buFont typeface="Times New Roman" panose="02020603050405020304" pitchFamily="18" charset="0"/>
              <a:buAutoNum type="arabicPeriod"/>
              <a:tabLst>
                <a:tab pos="334645" algn="l"/>
              </a:tabLst>
            </a:pPr>
            <a:r>
              <a:rPr lang="en-US" sz="3200" dirty="0">
                <a:effectLst/>
                <a:latin typeface="Times New Roman" panose="02020603050405020304" pitchFamily="18" charset="0"/>
                <a:ea typeface="Times New Roman" panose="02020603050405020304" pitchFamily="18" charset="0"/>
              </a:rPr>
              <a:t>Ali, S.F., Jamil, H., Jamil, R., </a:t>
            </a:r>
            <a:r>
              <a:rPr lang="en-US" sz="3200" dirty="0" err="1">
                <a:effectLst/>
                <a:latin typeface="Times New Roman" panose="02020603050405020304" pitchFamily="18" charset="0"/>
                <a:ea typeface="Times New Roman" panose="02020603050405020304" pitchFamily="18" charset="0"/>
              </a:rPr>
              <a:t>Torij</a:t>
            </a:r>
            <a:r>
              <a:rPr lang="en-US" sz="3200" dirty="0">
                <a:effectLst/>
                <a:latin typeface="Times New Roman" panose="02020603050405020304" pitchFamily="18" charset="0"/>
                <a:ea typeface="Times New Roman" panose="02020603050405020304" pitchFamily="18" charset="0"/>
              </a:rPr>
              <a:t>, I. and Naz, S., 2017, November. “</a:t>
            </a:r>
            <a:r>
              <a:rPr lang="en-US" sz="3200" dirty="0" err="1">
                <a:effectLst/>
                <a:latin typeface="Times New Roman" panose="02020603050405020304" pitchFamily="18" charset="0"/>
                <a:ea typeface="Times New Roman" panose="02020603050405020304" pitchFamily="18" charset="0"/>
              </a:rPr>
              <a:t>Lowcost</a:t>
            </a:r>
            <a:r>
              <a:rPr lang="en-US" sz="3200" dirty="0">
                <a:effectLst/>
                <a:latin typeface="Times New Roman" panose="02020603050405020304" pitchFamily="18" charset="0"/>
                <a:ea typeface="Times New Roman" panose="02020603050405020304" pitchFamily="18" charset="0"/>
              </a:rPr>
              <a:t> solution for</a:t>
            </a:r>
            <a:r>
              <a:rPr lang="en-US" sz="3200" spc="20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rice quality analysis using morphological parameters and its comparison with standard measurements”. In 2017 International Multi-topic Conference (INMIC) (pp. 1-6). IEEE.</a:t>
            </a:r>
            <a:endParaRPr lang="en-IN" sz="3200" dirty="0">
              <a:effectLst/>
              <a:latin typeface="Times New Roman" panose="02020603050405020304" pitchFamily="18" charset="0"/>
              <a:ea typeface="Times New Roman" panose="02020603050405020304" pitchFamily="18" charset="0"/>
            </a:endParaRPr>
          </a:p>
          <a:p>
            <a:pPr marL="342900" lvl="0" indent="-342900" algn="just">
              <a:lnSpc>
                <a:spcPts val="1370"/>
              </a:lnSpc>
              <a:buSzPts val="1200"/>
              <a:buFont typeface="Times New Roman" panose="02020603050405020304" pitchFamily="18" charset="0"/>
              <a:buAutoNum type="arabicPeriod"/>
              <a:tabLst>
                <a:tab pos="296545" algn="l"/>
              </a:tabLst>
            </a:pPr>
            <a:r>
              <a:rPr lang="en-US" sz="3200" spc="-10" dirty="0">
                <a:effectLst/>
                <a:latin typeface="Times New Roman" panose="02020603050405020304" pitchFamily="18" charset="0"/>
                <a:ea typeface="Times New Roman" panose="02020603050405020304" pitchFamily="18" charset="0"/>
              </a:rPr>
              <a:t>“Documentation</a:t>
            </a:r>
            <a:r>
              <a:rPr lang="en-US" sz="3200" spc="20" dirty="0">
                <a:effectLst/>
                <a:latin typeface="Times New Roman" panose="02020603050405020304" pitchFamily="18" charset="0"/>
                <a:ea typeface="Times New Roman" panose="02020603050405020304" pitchFamily="18" charset="0"/>
              </a:rPr>
              <a:t> </a:t>
            </a:r>
            <a:r>
              <a:rPr lang="en-US" sz="3200" spc="-10" dirty="0">
                <a:effectLst/>
                <a:latin typeface="Times New Roman" panose="02020603050405020304" pitchFamily="18" charset="0"/>
                <a:ea typeface="Times New Roman" panose="02020603050405020304" pitchFamily="18" charset="0"/>
              </a:rPr>
              <a:t>Python”.</a:t>
            </a:r>
            <a:r>
              <a:rPr lang="en-US" sz="3200" spc="25" dirty="0">
                <a:effectLst/>
                <a:latin typeface="Times New Roman" panose="02020603050405020304" pitchFamily="18" charset="0"/>
                <a:ea typeface="Times New Roman" panose="02020603050405020304" pitchFamily="18" charset="0"/>
              </a:rPr>
              <a:t> </a:t>
            </a:r>
            <a:r>
              <a:rPr lang="en-US" sz="3200" spc="-10" dirty="0">
                <a:effectLst/>
                <a:latin typeface="Times New Roman" panose="02020603050405020304" pitchFamily="18" charset="0"/>
                <a:ea typeface="Times New Roman" panose="02020603050405020304" pitchFamily="18" charset="0"/>
              </a:rPr>
              <a:t>Online:</a:t>
            </a:r>
            <a:r>
              <a:rPr lang="en-US" sz="3200" spc="15" dirty="0">
                <a:effectLst/>
                <a:latin typeface="Times New Roman" panose="02020603050405020304" pitchFamily="18" charset="0"/>
                <a:ea typeface="Times New Roman" panose="02020603050405020304" pitchFamily="18" charset="0"/>
              </a:rPr>
              <a:t> </a:t>
            </a:r>
            <a:r>
              <a:rPr lang="en-US" sz="3200" spc="-10" dirty="0">
                <a:effectLst/>
                <a:latin typeface="Times New Roman" panose="02020603050405020304" pitchFamily="18" charset="0"/>
                <a:ea typeface="Times New Roman" panose="02020603050405020304" pitchFamily="18" charset="0"/>
              </a:rPr>
              <a:t>https:/</a:t>
            </a:r>
            <a:r>
              <a:rPr lang="en-US" sz="3200" u="none" strike="noStrike" spc="-10" dirty="0">
                <a:solidFill>
                  <a:srgbClr val="0000FF"/>
                </a:solidFill>
                <a:effectLst/>
                <a:latin typeface="Times New Roman" panose="02020603050405020304" pitchFamily="18" charset="0"/>
                <a:ea typeface="Times New Roman" panose="02020603050405020304" pitchFamily="18" charset="0"/>
                <a:hlinkClick r:id="rId2"/>
              </a:rPr>
              <a:t>/www.python.org/doc/</a:t>
            </a:r>
            <a:endParaRPr lang="en-IN" sz="32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SzPts val="1200"/>
              <a:buFont typeface="Times New Roman" panose="02020603050405020304" pitchFamily="18" charset="0"/>
              <a:buAutoNum type="arabicPeriod"/>
              <a:tabLst>
                <a:tab pos="296545" algn="l"/>
              </a:tabLst>
            </a:pPr>
            <a:r>
              <a:rPr lang="en-US" sz="3200" dirty="0">
                <a:effectLst/>
                <a:latin typeface="Times New Roman" panose="02020603050405020304" pitchFamily="18" charset="0"/>
                <a:ea typeface="Times New Roman" panose="02020603050405020304" pitchFamily="18" charset="0"/>
              </a:rPr>
              <a:t>“Documentation</a:t>
            </a:r>
            <a:r>
              <a:rPr lang="en-US" sz="3200" spc="-6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Open</a:t>
            </a:r>
            <a:r>
              <a:rPr lang="en-US" sz="3200" spc="-6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CV”.</a:t>
            </a:r>
            <a:r>
              <a:rPr lang="en-US" sz="3200" spc="-6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Online:</a:t>
            </a:r>
            <a:r>
              <a:rPr lang="en-US" sz="3200" spc="-70" dirty="0">
                <a:effectLst/>
                <a:latin typeface="Times New Roman" panose="02020603050405020304" pitchFamily="18" charset="0"/>
                <a:ea typeface="Times New Roman" panose="02020603050405020304" pitchFamily="18" charset="0"/>
              </a:rPr>
              <a:t> </a:t>
            </a:r>
            <a:r>
              <a:rPr lang="en-US" sz="3200" spc="-10" dirty="0">
                <a:effectLst/>
                <a:latin typeface="Times New Roman" panose="02020603050405020304" pitchFamily="18" charset="0"/>
                <a:ea typeface="Times New Roman" panose="02020603050405020304" pitchFamily="18" charset="0"/>
              </a:rPr>
              <a:t>https://opencv.org/about/</a:t>
            </a:r>
            <a:endParaRPr lang="en-IN" sz="3200" dirty="0">
              <a:effectLst/>
              <a:latin typeface="Times New Roman" panose="02020603050405020304" pitchFamily="18" charset="0"/>
              <a:ea typeface="Times New Roman" panose="02020603050405020304" pitchFamily="18" charset="0"/>
            </a:endParaRPr>
          </a:p>
          <a:p>
            <a:pPr marL="342900" marR="587375" lvl="0" indent="-342900">
              <a:lnSpc>
                <a:spcPct val="150000"/>
              </a:lnSpc>
              <a:spcBef>
                <a:spcPts val="700"/>
              </a:spcBef>
              <a:spcAft>
                <a:spcPts val="0"/>
              </a:spcAft>
              <a:buSzPts val="1200"/>
              <a:buFont typeface="Times New Roman" panose="02020603050405020304" pitchFamily="18" charset="0"/>
              <a:buAutoNum type="arabicPeriod"/>
              <a:tabLst>
                <a:tab pos="296545" algn="l"/>
              </a:tabLst>
            </a:pPr>
            <a:r>
              <a:rPr lang="en-US" sz="3200" dirty="0">
                <a:effectLst/>
                <a:latin typeface="Times New Roman" panose="02020603050405020304" pitchFamily="18" charset="0"/>
                <a:ea typeface="Times New Roman" panose="02020603050405020304" pitchFamily="18" charset="0"/>
              </a:rPr>
              <a:t>IBPGR-IRRI Rice Advisory Committee, “Descriptors for Rice Oryza Sativa L”. International Rice Research Institute and International Board for Plant Genetic Resources, 2020.</a:t>
            </a:r>
            <a:endParaRPr lang="en-IN" sz="3200" dirty="0">
              <a:effectLst/>
              <a:latin typeface="Times New Roman" panose="02020603050405020304" pitchFamily="18" charset="0"/>
              <a:ea typeface="Times New Roman" panose="02020603050405020304" pitchFamily="18" charset="0"/>
            </a:endParaRPr>
          </a:p>
          <a:p>
            <a:pPr marL="342900" marR="584200" lvl="0" indent="-342900">
              <a:lnSpc>
                <a:spcPct val="150000"/>
              </a:lnSpc>
              <a:spcBef>
                <a:spcPts val="25"/>
              </a:spcBef>
              <a:spcAft>
                <a:spcPts val="0"/>
              </a:spcAft>
              <a:buSzPts val="1200"/>
              <a:buFont typeface="Times New Roman" panose="02020603050405020304" pitchFamily="18" charset="0"/>
              <a:buAutoNum type="arabicPeriod"/>
              <a:tabLst>
                <a:tab pos="334645" algn="l"/>
              </a:tabLst>
            </a:pPr>
            <a:r>
              <a:rPr lang="en-US" sz="3200" dirty="0" err="1">
                <a:effectLst/>
                <a:latin typeface="Times New Roman" panose="02020603050405020304" pitchFamily="18" charset="0"/>
                <a:ea typeface="Times New Roman" panose="02020603050405020304" pitchFamily="18" charset="0"/>
              </a:rPr>
              <a:t>Divya</a:t>
            </a:r>
            <a:r>
              <a:rPr lang="en-US" sz="3200" dirty="0">
                <a:effectLst/>
                <a:latin typeface="Times New Roman" panose="02020603050405020304" pitchFamily="18" charset="0"/>
                <a:ea typeface="Times New Roman" panose="02020603050405020304" pitchFamily="18" charset="0"/>
              </a:rPr>
              <a:t> Mohan, </a:t>
            </a:r>
            <a:r>
              <a:rPr lang="en-US" sz="3200" dirty="0" err="1">
                <a:effectLst/>
                <a:latin typeface="Times New Roman" panose="02020603050405020304" pitchFamily="18" charset="0"/>
                <a:ea typeface="Times New Roman" panose="02020603050405020304" pitchFamily="18" charset="0"/>
              </a:rPr>
              <a:t>M.Raj</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Semanticscholar</a:t>
            </a:r>
            <a:r>
              <a:rPr lang="en-US" sz="3200" dirty="0">
                <a:effectLst/>
                <a:latin typeface="Times New Roman" panose="02020603050405020304" pitchFamily="18" charset="0"/>
                <a:ea typeface="Times New Roman" panose="02020603050405020304" pitchFamily="18" charset="0"/>
              </a:rPr>
              <a:t> 2016, ”Quality Analysis of rice grain using ANN and </a:t>
            </a:r>
            <a:r>
              <a:rPr lang="en-US" sz="3200" spc="-20" dirty="0">
                <a:effectLst/>
                <a:latin typeface="Times New Roman" panose="02020603050405020304" pitchFamily="18" charset="0"/>
                <a:ea typeface="Times New Roman" panose="02020603050405020304" pitchFamily="18" charset="0"/>
              </a:rPr>
              <a:t>SVM”</a:t>
            </a:r>
            <a:endParaRPr lang="en-IN" sz="3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96409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2A3073-0AE0-41FB-B095-1F69A2CCFADF}"/>
              </a:ext>
            </a:extLst>
          </p:cNvPr>
          <p:cNvSpPr>
            <a:spLocks noGrp="1"/>
          </p:cNvSpPr>
          <p:nvPr>
            <p:ph idx="1"/>
          </p:nvPr>
        </p:nvSpPr>
        <p:spPr/>
        <p:txBody>
          <a:bodyPr>
            <a:normAutofit/>
          </a:bodyPr>
          <a:lstStyle/>
          <a:p>
            <a:pPr marL="0" indent="0" algn="ctr">
              <a:buNone/>
            </a:pP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p>
          <a:p>
            <a:pPr marL="0" indent="0">
              <a:buNone/>
            </a:pPr>
            <a:r>
              <a:rPr lang="en-US" sz="4000"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60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6BFA-366A-EFF7-65FD-5BFC94F58CF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Abstract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18FA55-FECF-9B27-80F7-F7A39BA79D6C}"/>
              </a:ext>
            </a:extLst>
          </p:cNvPr>
          <p:cNvSpPr>
            <a:spLocks noGrp="1"/>
          </p:cNvSpPr>
          <p:nvPr>
            <p:ph idx="1"/>
          </p:nvPr>
        </p:nvSpPr>
        <p:spPr/>
        <p:txBody>
          <a:bodyPr>
            <a:noAutofit/>
          </a:bodyPr>
          <a:lstStyle/>
          <a:p>
            <a:r>
              <a:rPr lang="en-US" sz="2000" dirty="0">
                <a:effectLst/>
                <a:latin typeface="Times New Roman" panose="02020603050405020304" pitchFamily="18" charset="0"/>
                <a:ea typeface="Times New Roman" panose="02020603050405020304" pitchFamily="18" charset="0"/>
              </a:rPr>
              <a:t>Grain quality analysis is a huge challenge in agricultural industries. Internal control is critical in the food industry because food products are characterized and rated into various categories after quality data has been collected. Grain quality assessment is performed by hand, but the results are subjective, lengthy, and pricey. To overcome the limitations and drawbacks of image processing techniques, different resolutions are used for grain quality analysis. Using image processing techniques, this paper proposes a method for grading and analyzing rice based on grain size and form. An edge detection algorithmic software is used in particular to determine the area of each grain's borders. we discover the endpoints of each grain using this technique.</a:t>
            </a:r>
            <a:endParaRPr lang="en-IN" sz="2000" dirty="0">
              <a:effectLst/>
              <a:latin typeface="Times New Roman" panose="02020603050405020304" pitchFamily="18" charset="0"/>
              <a:ea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57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43DF-C073-465B-B223-44D7B3A52A8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5E0498-60B5-4B3A-AFE4-390A56D4ACB2}"/>
              </a:ext>
            </a:extLst>
          </p:cNvPr>
          <p:cNvSpPr>
            <a:spLocks noGrp="1"/>
          </p:cNvSpPr>
          <p:nvPr>
            <p:ph idx="1"/>
          </p:nvPr>
        </p:nvSpPr>
        <p:spPr>
          <a:xfrm>
            <a:off x="452063" y="1530848"/>
            <a:ext cx="11415886" cy="5168335"/>
          </a:xfrm>
        </p:spPr>
        <p:txBody>
          <a:bodyPr>
            <a:noAutofit/>
          </a:bodyPr>
          <a:lstStyle/>
          <a:p>
            <a:pPr marL="457200"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Rice is favourable and high consumed cereal grain in Asian countries. It can be easily found all over the world. Many values added products are produced by using rice for human beings. In the rice market, key determinant of milled rice is quality. The quality measurement becomes more important with the import and export trade. Rice samples contain different dispensable objects like paddy, chaff, damaged grains, weed seeds, stones etc. Rice quality is varying according to these impurity content.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main purpose of the proposed method is, to offer an alternative way for quality control and analysis which reduce the required effort, cost and time. Image processing is significant and advanced technological area where important developments have been made.</a:t>
            </a:r>
          </a:p>
          <a:p>
            <a:pPr marL="457200" algn="just">
              <a:lnSpc>
                <a:spcPct val="150000"/>
              </a:lnSpc>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689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6A788-2B07-B84B-D0FB-99DFBFECFE5D}"/>
              </a:ext>
            </a:extLst>
          </p:cNvPr>
          <p:cNvSpPr>
            <a:spLocks noGrp="1"/>
          </p:cNvSpPr>
          <p:nvPr>
            <p:ph idx="1"/>
          </p:nvPr>
        </p:nvSpPr>
        <p:spPr>
          <a:xfrm>
            <a:off x="269507" y="943276"/>
            <a:ext cx="11656193" cy="5505650"/>
          </a:xfrm>
        </p:spPr>
        <p:txBody>
          <a:bodyPr>
            <a:normAutofit/>
          </a:bodyPr>
          <a:lstStyle/>
          <a:p>
            <a:pPr marL="0" indent="0">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50000"/>
              </a:lnSpc>
              <a:spcAft>
                <a:spcPts val="1000"/>
              </a:spcAft>
              <a:buNone/>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IN" sz="2000" dirty="0">
                <a:effectLst/>
                <a:latin typeface="Times New Roman" panose="02020603050405020304" pitchFamily="18" charset="0"/>
                <a:ea typeface="Tahoma" panose="020B0604030504040204" pitchFamily="34" charset="0"/>
                <a:cs typeface="Times New Roman" panose="02020603050405020304" pitchFamily="18" charset="0"/>
              </a:rPr>
              <a:t>Use of image processing algorithms to analyse grains quality by its size. To analysis and classify the quality of rice grains.</a:t>
            </a:r>
          </a:p>
          <a:p>
            <a:pPr marL="457200"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rPr>
              <a:t>The proposed method’s primary goal is to provide an alternative solution for quality analysis that reduces the required time and cost. Image processing is a vital and advanced technological field that has seen significant advancement. Attempts are underway to replace the traditional human sensory panel.</a:t>
            </a:r>
            <a:endParaRPr lang="en-IN" sz="2000" dirty="0">
              <a:effectLst/>
              <a:latin typeface="Times New Roman" panose="02020603050405020304" pitchFamily="18" charset="0"/>
              <a:ea typeface="Times New Roman" panose="02020603050405020304" pitchFamily="18" charset="0"/>
            </a:endParaRPr>
          </a:p>
          <a:p>
            <a:pPr marL="457200" algn="just">
              <a:lnSpc>
                <a:spcPct val="150000"/>
              </a:lnSpc>
              <a:spcAft>
                <a:spcPts val="800"/>
              </a:spcAft>
            </a:pPr>
            <a:endParaRPr lang="en-IN" sz="2000" dirty="0">
              <a:effectLst/>
              <a:latin typeface="Times New Roman" panose="02020603050405020304" pitchFamily="18" charset="0"/>
              <a:ea typeface="Tahoma" panose="020B060403050404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40102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976C-99C8-4BEE-A552-5FFA80CC8F0D}"/>
              </a:ext>
            </a:extLst>
          </p:cNvPr>
          <p:cNvSpPr>
            <a:spLocks noGrp="1"/>
          </p:cNvSpPr>
          <p:nvPr>
            <p:ph type="title"/>
          </p:nvPr>
        </p:nvSpPr>
        <p:spPr>
          <a:xfrm>
            <a:off x="838200" y="365126"/>
            <a:ext cx="10515600" cy="1232856"/>
          </a:xfrm>
        </p:spPr>
        <p:txBody>
          <a:bodyPr>
            <a:normAutofit/>
          </a:bodyPr>
          <a:lstStyle/>
          <a:p>
            <a:r>
              <a:rPr lang="en-US" sz="4000" dirty="0">
                <a:latin typeface="Times New Roman" panose="02020603050405020304" pitchFamily="18" charset="0"/>
                <a:cs typeface="Times New Roman" panose="02020603050405020304" pitchFamily="18" charset="0"/>
              </a:rPr>
              <a:t>Existing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C94E4A-D500-49F0-B1BE-807E6DD05089}"/>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Frame works like R, </a:t>
            </a: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pandas exist to </a:t>
            </a:r>
            <a:r>
              <a:rPr lang="en-IN" sz="2000" dirty="0" err="1">
                <a:latin typeface="Times New Roman" panose="02020603050405020304" pitchFamily="18" charset="0"/>
                <a:cs typeface="Times New Roman" panose="02020603050405020304" pitchFamily="18" charset="0"/>
              </a:rPr>
              <a:t>preprocess</a:t>
            </a:r>
            <a:r>
              <a:rPr lang="en-IN" sz="2000" dirty="0">
                <a:latin typeface="Times New Roman" panose="02020603050405020304" pitchFamily="18" charset="0"/>
                <a:cs typeface="Times New Roman" panose="02020603050405020304" pitchFamily="18" charset="0"/>
              </a:rPr>
              <a:t> the data using the environments like </a:t>
            </a:r>
            <a:r>
              <a:rPr lang="en-IN" sz="2000" dirty="0" err="1">
                <a:latin typeface="Times New Roman" panose="02020603050405020304" pitchFamily="18" charset="0"/>
                <a:cs typeface="Times New Roman" panose="02020603050405020304" pitchFamily="18" charset="0"/>
              </a:rPr>
              <a:t>Rstudio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Jupyter</a:t>
            </a:r>
            <a:r>
              <a:rPr lang="en-IN" sz="2000" dirty="0">
                <a:latin typeface="Times New Roman" panose="02020603050405020304" pitchFamily="18" charset="0"/>
                <a:cs typeface="Times New Roman" panose="02020603050405020304" pitchFamily="18" charset="0"/>
              </a:rPr>
              <a:t> notebook, anaconda which requires programming skills and frame work knowledge.</a:t>
            </a:r>
          </a:p>
          <a:p>
            <a:r>
              <a:rPr lang="en-IN" sz="2000" dirty="0">
                <a:latin typeface="Times New Roman" panose="02020603050405020304" pitchFamily="18" charset="0"/>
                <a:cs typeface="Times New Roman" panose="02020603050405020304" pitchFamily="18" charset="0"/>
              </a:rPr>
              <a:t>  Python</a:t>
            </a:r>
          </a:p>
          <a:p>
            <a:r>
              <a:rPr lang="en-IN" sz="2000" dirty="0">
                <a:latin typeface="Times New Roman" panose="02020603050405020304" pitchFamily="18" charset="0"/>
                <a:cs typeface="Times New Roman" panose="02020603050405020304" pitchFamily="18" charset="0"/>
              </a:rPr>
              <a:t>Python Flask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1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453D-B82C-41A1-9ECF-E53C7EE99D4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Proposed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390EAF-9726-4E60-B839-707418EE7E45}"/>
              </a:ext>
            </a:extLst>
          </p:cNvPr>
          <p:cNvSpPr>
            <a:spLocks noGrp="1"/>
          </p:cNvSpPr>
          <p:nvPr>
            <p:ph idx="1"/>
          </p:nvPr>
        </p:nvSpPr>
        <p:spPr>
          <a:xfrm>
            <a:off x="838199" y="1690688"/>
            <a:ext cx="10987355" cy="4802187"/>
          </a:xfrm>
        </p:spPr>
        <p:txBody>
          <a:bodyPr>
            <a:normAutofit/>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Use of image processing algorithms to analyse grains quality by its size. To analysis and classify the quality of rice grains.</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image processing technique is used for counting the number of rice seeds and classifies them on the basis of length, breadth and length - breadth ratio. </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Length is the average length of rice grain while breadth is the average breadth of rice grain and length-breadth ratio is calculated as: L/B = [(Average length of rice grain)/(average breadth of rice)]*10. </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first pre-processing step image registration takes place and noise is removed from the image by using filter. </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Shrinkage algorithm used for segmenting the touching kernels which is second step.</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 third step we perform edge detection to find out the region of boundaries. </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fourth step rice seed measurement is done and in the same step length, breadth and length-breadth is also measured. </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the fifth step of the algorithm rice is classified according to its size and shape.</a:t>
            </a: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39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848E-B58B-4E6E-901B-9C9443D4E98C}"/>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A5BBE1-F67B-47BC-B0BD-33E001582885}"/>
              </a:ext>
            </a:extLst>
          </p:cNvPr>
          <p:cNvSpPr>
            <a:spLocks noGrp="1"/>
          </p:cNvSpPr>
          <p:nvPr>
            <p:ph idx="1"/>
          </p:nvPr>
        </p:nvSpPr>
        <p:spPr>
          <a:xfrm>
            <a:off x="838200" y="1589103"/>
            <a:ext cx="10515600" cy="4587860"/>
          </a:xfrm>
        </p:spPr>
        <p:txBody>
          <a:bodyPr/>
          <a:lstStyle/>
          <a:p>
            <a:pPr marL="0" indent="0">
              <a:buNone/>
            </a:pPr>
            <a:r>
              <a:rPr lang="en-IN" sz="2400" dirty="0">
                <a:latin typeface="Times New Roman" panose="02020603050405020304" pitchFamily="18" charset="0"/>
                <a:cs typeface="Times New Roman" panose="02020603050405020304" pitchFamily="18" charset="0"/>
              </a:rPr>
              <a:t>Software Requirements:</a:t>
            </a:r>
          </a:p>
          <a:p>
            <a:r>
              <a:rPr lang="en-IN" sz="2000" dirty="0">
                <a:latin typeface="Times New Roman" panose="02020603050405020304" pitchFamily="18" charset="0"/>
                <a:cs typeface="Times New Roman" panose="02020603050405020304" pitchFamily="18" charset="0"/>
              </a:rPr>
              <a:t>OS : windows / mac / </a:t>
            </a:r>
            <a:r>
              <a:rPr lang="en-IN" sz="2000" dirty="0" err="1">
                <a:latin typeface="Times New Roman" panose="02020603050405020304" pitchFamily="18" charset="0"/>
                <a:cs typeface="Times New Roman" panose="02020603050405020304" pitchFamily="18" charset="0"/>
              </a:rPr>
              <a:t>linux</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Browser : chrome / safari / edge / </a:t>
            </a:r>
            <a:r>
              <a:rPr lang="en-IN" sz="2000" dirty="0" err="1">
                <a:latin typeface="Times New Roman" panose="02020603050405020304" pitchFamily="18" charset="0"/>
                <a:cs typeface="Times New Roman" panose="02020603050405020304" pitchFamily="18" charset="0"/>
              </a:rPr>
              <a:t>firefox</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Frame works: pandas, </a:t>
            </a: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flask</a:t>
            </a:r>
          </a:p>
          <a:p>
            <a:pPr marL="0" indent="0">
              <a:buNone/>
            </a:pPr>
            <a:r>
              <a:rPr lang="en-IN" sz="2400" dirty="0">
                <a:latin typeface="Times New Roman" panose="02020603050405020304" pitchFamily="18" charset="0"/>
                <a:cs typeface="Times New Roman" panose="02020603050405020304" pitchFamily="18" charset="0"/>
              </a:rPr>
              <a:t>Hardware Requirements:</a:t>
            </a:r>
          </a:p>
          <a:p>
            <a:pPr algn="l" rtl="0"/>
            <a:r>
              <a:rPr lang="en-IN" sz="2000" b="0" i="0" dirty="0">
                <a:solidFill>
                  <a:srgbClr val="282829"/>
                </a:solidFill>
                <a:effectLst/>
                <a:latin typeface="Times New Roman" panose="02020603050405020304" pitchFamily="18" charset="0"/>
                <a:cs typeface="Times New Roman" panose="02020603050405020304" pitchFamily="18" charset="0"/>
              </a:rPr>
              <a:t>RAM: 16GB DDR4</a:t>
            </a:r>
          </a:p>
          <a:p>
            <a:pPr algn="l" rtl="0"/>
            <a:r>
              <a:rPr lang="en-IN" sz="2000" b="0" i="0" dirty="0">
                <a:solidFill>
                  <a:srgbClr val="282829"/>
                </a:solidFill>
                <a:effectLst/>
                <a:latin typeface="Times New Roman" panose="02020603050405020304" pitchFamily="18" charset="0"/>
                <a:cs typeface="Times New Roman" panose="02020603050405020304" pitchFamily="18" charset="0"/>
              </a:rPr>
              <a:t>Hard Disk: 256GB </a:t>
            </a:r>
            <a:r>
              <a:rPr lang="en-IN" sz="2000" b="0" i="0" dirty="0" err="1">
                <a:solidFill>
                  <a:srgbClr val="282829"/>
                </a:solidFill>
                <a:effectLst/>
                <a:latin typeface="Times New Roman" panose="02020603050405020304" pitchFamily="18" charset="0"/>
                <a:cs typeface="Times New Roman" panose="02020603050405020304" pitchFamily="18" charset="0"/>
              </a:rPr>
              <a:t>ssd</a:t>
            </a:r>
            <a:r>
              <a:rPr lang="en-IN" sz="2000" b="0" i="0" dirty="0">
                <a:solidFill>
                  <a:srgbClr val="282829"/>
                </a:solidFill>
                <a:effectLst/>
                <a:latin typeface="Times New Roman" panose="02020603050405020304" pitchFamily="18" charset="0"/>
                <a:cs typeface="Times New Roman" panose="02020603050405020304" pitchFamily="18" charset="0"/>
              </a:rPr>
              <a:t> drive.</a:t>
            </a:r>
          </a:p>
          <a:p>
            <a:pPr algn="l" rtl="0"/>
            <a:r>
              <a:rPr lang="en-IN" sz="2000" b="0" i="0" dirty="0">
                <a:solidFill>
                  <a:srgbClr val="282829"/>
                </a:solidFill>
                <a:effectLst/>
                <a:latin typeface="Times New Roman" panose="02020603050405020304" pitchFamily="18" charset="0"/>
                <a:cs typeface="Times New Roman" panose="02020603050405020304" pitchFamily="18" charset="0"/>
              </a:rPr>
              <a:t>Processor: i5 / i7 /i9 take latest version.</a:t>
            </a:r>
          </a:p>
          <a:p>
            <a:pPr algn="l" rtl="0"/>
            <a:r>
              <a:rPr lang="en-IN" sz="2000" b="0" i="0" dirty="0">
                <a:solidFill>
                  <a:srgbClr val="282829"/>
                </a:solidFill>
                <a:effectLst/>
                <a:latin typeface="Times New Roman" panose="02020603050405020304" pitchFamily="18" charset="0"/>
                <a:cs typeface="Times New Roman" panose="02020603050405020304" pitchFamily="18" charset="0"/>
              </a:rPr>
              <a:t>Graphics: Media latest version</a:t>
            </a:r>
            <a:r>
              <a:rPr lang="en-IN" b="0" i="0" dirty="0">
                <a:solidFill>
                  <a:srgbClr val="282829"/>
                </a:solidFill>
                <a:effectLst/>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97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5653-5D0A-84A6-F7C2-D2A6F28D0F1B}"/>
              </a:ext>
            </a:extLst>
          </p:cNvPr>
          <p:cNvSpPr>
            <a:spLocks noGrp="1"/>
          </p:cNvSpPr>
          <p:nvPr>
            <p:ph type="title"/>
          </p:nvPr>
        </p:nvSpPr>
        <p:spPr>
          <a:xfrm>
            <a:off x="722697" y="881685"/>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SYSTEM ARCHITECTURE</a:t>
            </a:r>
            <a:endParaRPr lang="en-IN" sz="4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DBB7D3A-4F12-8CF8-A262-E8844BE54C73}"/>
              </a:ext>
            </a:extLst>
          </p:cNvPr>
          <p:cNvSpPr/>
          <p:nvPr/>
        </p:nvSpPr>
        <p:spPr>
          <a:xfrm>
            <a:off x="4822257" y="2207248"/>
            <a:ext cx="1953928" cy="503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Rice Granule Image</a:t>
            </a:r>
            <a:endParaRPr lang="en-IN" dirty="0"/>
          </a:p>
        </p:txBody>
      </p:sp>
      <p:sp>
        <p:nvSpPr>
          <p:cNvPr id="11" name="Rectangle 10">
            <a:extLst>
              <a:ext uri="{FF2B5EF4-FFF2-40B4-BE49-F238E27FC236}">
                <a16:creationId xmlns:a16="http://schemas.microsoft.com/office/drawing/2014/main" id="{EAC37C35-670B-3DDA-A6F2-2B55089CC9FB}"/>
              </a:ext>
            </a:extLst>
          </p:cNvPr>
          <p:cNvSpPr/>
          <p:nvPr/>
        </p:nvSpPr>
        <p:spPr>
          <a:xfrm>
            <a:off x="4822257" y="4285045"/>
            <a:ext cx="1953928" cy="503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 detection</a:t>
            </a:r>
            <a:endParaRPr lang="en-IN" dirty="0"/>
          </a:p>
        </p:txBody>
      </p:sp>
      <p:sp>
        <p:nvSpPr>
          <p:cNvPr id="12" name="Rectangle 11">
            <a:extLst>
              <a:ext uri="{FF2B5EF4-FFF2-40B4-BE49-F238E27FC236}">
                <a16:creationId xmlns:a16="http://schemas.microsoft.com/office/drawing/2014/main" id="{8DBE6B16-F1C5-5631-7729-D10A3793C057}"/>
              </a:ext>
            </a:extLst>
          </p:cNvPr>
          <p:cNvSpPr/>
          <p:nvPr/>
        </p:nvSpPr>
        <p:spPr>
          <a:xfrm>
            <a:off x="4822257" y="2899847"/>
            <a:ext cx="1953928" cy="503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Acquisition and Pre-processing</a:t>
            </a:r>
            <a:endParaRPr lang="en-IN" dirty="0"/>
          </a:p>
        </p:txBody>
      </p:sp>
      <p:sp>
        <p:nvSpPr>
          <p:cNvPr id="13" name="Rectangle 12">
            <a:extLst>
              <a:ext uri="{FF2B5EF4-FFF2-40B4-BE49-F238E27FC236}">
                <a16:creationId xmlns:a16="http://schemas.microsoft.com/office/drawing/2014/main" id="{12541ACE-AC9F-8E3D-9ABB-E7E687037513}"/>
              </a:ext>
            </a:extLst>
          </p:cNvPr>
          <p:cNvSpPr/>
          <p:nvPr/>
        </p:nvSpPr>
        <p:spPr>
          <a:xfrm>
            <a:off x="4822257" y="3592446"/>
            <a:ext cx="1953928" cy="503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Morphological Operations</a:t>
            </a:r>
            <a:endParaRPr lang="en-IN" dirty="0"/>
          </a:p>
        </p:txBody>
      </p:sp>
      <p:sp>
        <p:nvSpPr>
          <p:cNvPr id="14" name="Rectangle 13">
            <a:extLst>
              <a:ext uri="{FF2B5EF4-FFF2-40B4-BE49-F238E27FC236}">
                <a16:creationId xmlns:a16="http://schemas.microsoft.com/office/drawing/2014/main" id="{9657360F-E984-858E-A89B-20DFEEBC6478}"/>
              </a:ext>
            </a:extLst>
          </p:cNvPr>
          <p:cNvSpPr/>
          <p:nvPr/>
        </p:nvSpPr>
        <p:spPr>
          <a:xfrm>
            <a:off x="4822257" y="5758919"/>
            <a:ext cx="1953928" cy="503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Analysis</a:t>
            </a:r>
            <a:endParaRPr lang="en-IN" dirty="0"/>
          </a:p>
        </p:txBody>
      </p:sp>
      <p:sp>
        <p:nvSpPr>
          <p:cNvPr id="15" name="Rectangle 14">
            <a:extLst>
              <a:ext uri="{FF2B5EF4-FFF2-40B4-BE49-F238E27FC236}">
                <a16:creationId xmlns:a16="http://schemas.microsoft.com/office/drawing/2014/main" id="{39EDF025-802E-A08B-8F32-CECD99F31D47}"/>
              </a:ext>
            </a:extLst>
          </p:cNvPr>
          <p:cNvSpPr/>
          <p:nvPr/>
        </p:nvSpPr>
        <p:spPr>
          <a:xfrm>
            <a:off x="4822257" y="4977644"/>
            <a:ext cx="1953928" cy="503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classification</a:t>
            </a:r>
            <a:endParaRPr lang="en-IN" dirty="0"/>
          </a:p>
        </p:txBody>
      </p:sp>
      <p:cxnSp>
        <p:nvCxnSpPr>
          <p:cNvPr id="17" name="Straight Arrow Connector 16">
            <a:extLst>
              <a:ext uri="{FF2B5EF4-FFF2-40B4-BE49-F238E27FC236}">
                <a16:creationId xmlns:a16="http://schemas.microsoft.com/office/drawing/2014/main" id="{EC692C6D-9F9F-1CA3-D167-44BC7419A9AF}"/>
              </a:ext>
            </a:extLst>
          </p:cNvPr>
          <p:cNvCxnSpPr>
            <a:cxnSpLocks/>
            <a:stCxn id="5" idx="2"/>
            <a:endCxn id="12" idx="0"/>
          </p:cNvCxnSpPr>
          <p:nvPr/>
        </p:nvCxnSpPr>
        <p:spPr>
          <a:xfrm>
            <a:off x="5799221" y="2710937"/>
            <a:ext cx="0" cy="18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A5BEEB4-3C27-BCCB-5903-012EF64EC5E4}"/>
              </a:ext>
            </a:extLst>
          </p:cNvPr>
          <p:cNvCxnSpPr>
            <a:stCxn id="12" idx="2"/>
            <a:endCxn id="13" idx="0"/>
          </p:cNvCxnSpPr>
          <p:nvPr/>
        </p:nvCxnSpPr>
        <p:spPr>
          <a:xfrm>
            <a:off x="5799221" y="3403536"/>
            <a:ext cx="0" cy="18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B101FD3-4A43-BA43-18F3-D3AE86FDDC74}"/>
              </a:ext>
            </a:extLst>
          </p:cNvPr>
          <p:cNvCxnSpPr>
            <a:stCxn id="13" idx="2"/>
            <a:endCxn id="11" idx="0"/>
          </p:cNvCxnSpPr>
          <p:nvPr/>
        </p:nvCxnSpPr>
        <p:spPr>
          <a:xfrm>
            <a:off x="5799221" y="4096135"/>
            <a:ext cx="0" cy="18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0723E19-8A94-49A7-8F1B-8A0E187DC123}"/>
              </a:ext>
            </a:extLst>
          </p:cNvPr>
          <p:cNvCxnSpPr>
            <a:stCxn id="11" idx="2"/>
            <a:endCxn id="15" idx="0"/>
          </p:cNvCxnSpPr>
          <p:nvPr/>
        </p:nvCxnSpPr>
        <p:spPr>
          <a:xfrm>
            <a:off x="5799221" y="4788734"/>
            <a:ext cx="0" cy="18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6C46370-584A-6390-C10C-BC8FEA6AD2E6}"/>
              </a:ext>
            </a:extLst>
          </p:cNvPr>
          <p:cNvCxnSpPr>
            <a:stCxn id="15" idx="2"/>
            <a:endCxn id="14" idx="0"/>
          </p:cNvCxnSpPr>
          <p:nvPr/>
        </p:nvCxnSpPr>
        <p:spPr>
          <a:xfrm>
            <a:off x="5799221" y="5481333"/>
            <a:ext cx="0" cy="277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308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1553</Words>
  <Application>Microsoft Office PowerPoint</Application>
  <PresentationFormat>Widescreen</PresentationFormat>
  <Paragraphs>172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Symbol</vt:lpstr>
      <vt:lpstr>Times New Roman</vt:lpstr>
      <vt:lpstr>Office Theme</vt:lpstr>
      <vt:lpstr>PowerPoint Presentation</vt:lpstr>
      <vt:lpstr>WE THANK OUR TEACHERS FOR MENTORING US DURING THE PROJECT</vt:lpstr>
      <vt:lpstr>Abstract</vt:lpstr>
      <vt:lpstr>Introduction</vt:lpstr>
      <vt:lpstr>PowerPoint Presentation</vt:lpstr>
      <vt:lpstr>Existing System</vt:lpstr>
      <vt:lpstr>Proposed System</vt:lpstr>
      <vt:lpstr>Requirements</vt:lpstr>
      <vt:lpstr>SYSTEM ARCHITECTURE</vt:lpstr>
      <vt:lpstr>Use case diagram</vt:lpstr>
      <vt:lpstr>Class diagram</vt:lpstr>
      <vt:lpstr>Activity diagram</vt:lpstr>
      <vt:lpstr>Sequence diagram</vt:lpstr>
      <vt:lpstr>Methods Used</vt:lpstr>
      <vt:lpstr>PowerPoint Presentation</vt:lpstr>
      <vt:lpstr>PowerPoint Presentation</vt:lpstr>
      <vt:lpstr>Project demonstration</vt:lpstr>
      <vt:lpstr>PowerPoint Presentation</vt:lpstr>
      <vt:lpstr>Comparision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kavya gundla</dc:creator>
  <cp:lastModifiedBy>udhay</cp:lastModifiedBy>
  <cp:revision>21</cp:revision>
  <dcterms:created xsi:type="dcterms:W3CDTF">2021-10-26T06:13:11Z</dcterms:created>
  <dcterms:modified xsi:type="dcterms:W3CDTF">2022-06-21T05:46:34Z</dcterms:modified>
</cp:coreProperties>
</file>