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2032400" y="514350"/>
            <a:ext cx="81285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69849" y="196342"/>
            <a:ext cx="611378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522602" y="1248535"/>
            <a:ext cx="9146794" cy="3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3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3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3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269849" y="196342"/>
            <a:ext cx="611378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69849" y="196342"/>
            <a:ext cx="611378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69849" y="196342"/>
            <a:ext cx="6113780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22602" y="1248535"/>
            <a:ext cx="9146794" cy="3859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1" Type="http://schemas.openxmlformats.org/officeDocument/2006/relationships/image" Target="../media/image20.png"/><Relationship Id="rId10" Type="http://schemas.openxmlformats.org/officeDocument/2006/relationships/image" Target="../media/image21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8761476" y="1828800"/>
            <a:ext cx="2819400" cy="28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3" name="Google Shape;53;p7"/>
          <p:cNvSpPr/>
          <p:nvPr/>
        </p:nvSpPr>
        <p:spPr>
          <a:xfrm>
            <a:off x="8761475" y="4813925"/>
            <a:ext cx="2401800" cy="2044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Ch.Udhay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18311A05R4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CSE-E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-1523" y="2667000"/>
            <a:ext cx="4191000" cy="4191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5" name="Google Shape;55;p7"/>
          <p:cNvSpPr/>
          <p:nvPr/>
        </p:nvSpPr>
        <p:spPr>
          <a:xfrm>
            <a:off x="0" y="6381750"/>
            <a:ext cx="12192000" cy="476250"/>
          </a:xfrm>
          <a:custGeom>
            <a:rect b="b" l="l" r="r" t="t"/>
            <a:pathLst>
              <a:path extrusionOk="0" h="476250" w="1219200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6" name="Google Shape;56;p7"/>
          <p:cNvSpPr/>
          <p:nvPr/>
        </p:nvSpPr>
        <p:spPr>
          <a:xfrm>
            <a:off x="0" y="471169"/>
            <a:ext cx="476884" cy="5910580"/>
          </a:xfrm>
          <a:custGeom>
            <a:rect b="b" l="l" r="r" t="t"/>
            <a:pathLst>
              <a:path extrusionOk="0" h="5910580" w="476884">
                <a:moveTo>
                  <a:pt x="0" y="5910580"/>
                </a:moveTo>
                <a:lnTo>
                  <a:pt x="476377" y="5910580"/>
                </a:lnTo>
                <a:lnTo>
                  <a:pt x="476377" y="0"/>
                </a:lnTo>
                <a:lnTo>
                  <a:pt x="0" y="0"/>
                </a:lnTo>
                <a:lnTo>
                  <a:pt x="0" y="59105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11123676" y="1270"/>
            <a:ext cx="1068704" cy="469900"/>
          </a:xfrm>
          <a:custGeom>
            <a:rect b="b" l="l" r="r" t="t"/>
            <a:pathLst>
              <a:path extrusionOk="0" h="469900" w="1068704">
                <a:moveTo>
                  <a:pt x="0" y="469899"/>
                </a:moveTo>
                <a:lnTo>
                  <a:pt x="1068324" y="469899"/>
                </a:lnTo>
                <a:lnTo>
                  <a:pt x="1068324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/>
          <p:nvPr/>
        </p:nvSpPr>
        <p:spPr>
          <a:xfrm>
            <a:off x="0" y="1270"/>
            <a:ext cx="10438130" cy="469900"/>
          </a:xfrm>
          <a:custGeom>
            <a:rect b="b" l="l" r="r" t="t"/>
            <a:pathLst>
              <a:path extrusionOk="0" h="469900" w="10438130">
                <a:moveTo>
                  <a:pt x="0" y="469899"/>
                </a:moveTo>
                <a:lnTo>
                  <a:pt x="10437876" y="469899"/>
                </a:lnTo>
                <a:lnTo>
                  <a:pt x="10437876" y="0"/>
                </a:lnTo>
                <a:lnTo>
                  <a:pt x="0" y="0"/>
                </a:lnTo>
                <a:lnTo>
                  <a:pt x="0" y="469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9" name="Google Shape;59;p7"/>
          <p:cNvSpPr/>
          <p:nvPr/>
        </p:nvSpPr>
        <p:spPr>
          <a:xfrm>
            <a:off x="11709272" y="471423"/>
            <a:ext cx="483234" cy="5910580"/>
          </a:xfrm>
          <a:custGeom>
            <a:rect b="b" l="l" r="r" t="t"/>
            <a:pathLst>
              <a:path extrusionOk="0" h="5910580" w="483234">
                <a:moveTo>
                  <a:pt x="482726" y="0"/>
                </a:moveTo>
                <a:lnTo>
                  <a:pt x="0" y="0"/>
                </a:lnTo>
                <a:lnTo>
                  <a:pt x="0" y="5910326"/>
                </a:lnTo>
                <a:lnTo>
                  <a:pt x="482726" y="5910326"/>
                </a:lnTo>
                <a:lnTo>
                  <a:pt x="4827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0" name="Google Shape;60;p7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1" name="Google Shape;61;p7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81200" y="1470100"/>
            <a:ext cx="9685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4290" rtl="0" algn="ctr">
              <a:lnSpc>
                <a:spcPct val="11776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 Black"/>
              <a:buNone/>
            </a:pPr>
            <a:r>
              <a:rPr lang="en-US" sz="9600">
                <a:latin typeface="Arial Black"/>
                <a:ea typeface="Arial Black"/>
                <a:cs typeface="Arial Black"/>
                <a:sym typeface="Arial Black"/>
              </a:rPr>
              <a:t>WISENET</a:t>
            </a:r>
            <a:endParaRPr sz="96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lnSpc>
                <a:spcPct val="1146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 i r e l e s s	S e n s o r	N e t w o r k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 rot="5400000">
            <a:off x="10436917" y="1657767"/>
            <a:ext cx="671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WISENET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24-04-2014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6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6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6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6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6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6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6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6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16"/>
          <p:cNvSpPr txBox="1"/>
          <p:nvPr/>
        </p:nvSpPr>
        <p:spPr>
          <a:xfrm>
            <a:off x="1374394" y="709777"/>
            <a:ext cx="90240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125">
            <a:no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Components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0485" marR="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AF151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</a:t>
            </a: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Motes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69900" marR="5080" rtl="0" algn="just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is the component responsible for collecting raw  environmental data and transmitting that data to  the Server.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680716" y="3995928"/>
            <a:ext cx="6935700" cy="28620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3429000" y="3730800"/>
            <a:ext cx="5794200" cy="2365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1" name="Google Shape;201;p16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7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7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17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17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17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17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17"/>
          <p:cNvSpPr txBox="1"/>
          <p:nvPr>
            <p:ph type="title"/>
          </p:nvPr>
        </p:nvSpPr>
        <p:spPr>
          <a:xfrm>
            <a:off x="396036" y="86995"/>
            <a:ext cx="5075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System Description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7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7"/>
          <p:cNvSpPr txBox="1"/>
          <p:nvPr/>
        </p:nvSpPr>
        <p:spPr>
          <a:xfrm>
            <a:off x="904443" y="779780"/>
            <a:ext cx="4695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Block diagram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1581911" y="1252727"/>
            <a:ext cx="9163800" cy="5605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7"/>
          <p:cNvSpPr/>
          <p:nvPr/>
        </p:nvSpPr>
        <p:spPr>
          <a:xfrm>
            <a:off x="1776983" y="1447797"/>
            <a:ext cx="8575500" cy="5346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17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18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18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18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18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18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18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18"/>
          <p:cNvSpPr txBox="1"/>
          <p:nvPr>
            <p:ph type="title"/>
          </p:nvPr>
        </p:nvSpPr>
        <p:spPr>
          <a:xfrm>
            <a:off x="269849" y="196342"/>
            <a:ext cx="6113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Software Components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8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18"/>
          <p:cNvSpPr txBox="1"/>
          <p:nvPr/>
        </p:nvSpPr>
        <p:spPr>
          <a:xfrm>
            <a:off x="1374394" y="1089152"/>
            <a:ext cx="88887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WISENET is also composed of three custom software  components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AF1512"/>
              </a:buClr>
              <a:buSzPts val="2800"/>
              <a:buFont typeface="Century Gothic"/>
              <a:buAutoNum type="arabicPeriod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program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AF1512"/>
              </a:buClr>
              <a:buSzPts val="2800"/>
              <a:buFont typeface="Century Gothic"/>
              <a:buAutoNum type="arabicPeriod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WiseDB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AF1512"/>
              </a:buClr>
              <a:buSzPts val="2800"/>
              <a:buFont typeface="Century Gothic"/>
              <a:buAutoNum type="arabicPeriod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TinyOS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19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19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19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19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19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19"/>
          <p:cNvSpPr txBox="1"/>
          <p:nvPr>
            <p:ph type="title"/>
          </p:nvPr>
        </p:nvSpPr>
        <p:spPr>
          <a:xfrm>
            <a:off x="269849" y="196342"/>
            <a:ext cx="4698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Hardware Design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574050" y="1214750"/>
            <a:ext cx="11118000" cy="5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405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8051-core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AF1512"/>
              </a:buClr>
              <a:buSzPts val="405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Active (14.8 mA), Idle (29 A) and sleep (0.2 A) power  modes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AF1512"/>
              </a:buClr>
              <a:buSzPts val="405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 kB flash memory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AF1512"/>
              </a:buClr>
              <a:buSzPts val="405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kB +128 bytes SRAM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AF1512"/>
              </a:buClr>
              <a:buSzPts val="405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Hardware DES encryption/decryption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AF1512"/>
              </a:buClr>
              <a:buSzPts val="4050"/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Hardware random bit-generator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19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19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0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8" name="Google Shape;258;p20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0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20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20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20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3" name="Google Shape;263;p20"/>
          <p:cNvSpPr txBox="1"/>
          <p:nvPr>
            <p:ph type="title"/>
          </p:nvPr>
        </p:nvSpPr>
        <p:spPr>
          <a:xfrm>
            <a:off x="269849" y="196342"/>
            <a:ext cx="33954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2047494" y="1227108"/>
            <a:ext cx="69291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9085" lvl="0" marL="299085" marR="0" rtl="0" algn="l">
              <a:lnSpc>
                <a:spcPct val="148281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/ Office Monitoring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9085" lvl="0" marL="29908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Habitat Monitoring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9085" lvl="0" marL="29908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Security Applications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9085" lvl="0" marL="29908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 Weather Surveillance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9085" lvl="0" marL="29908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Potential Biomedical Applications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9085" lvl="0" marL="29908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Military Reconnaissance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0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0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21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21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21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21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1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8" name="Google Shape;278;p21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21"/>
          <p:cNvSpPr txBox="1"/>
          <p:nvPr>
            <p:ph type="title"/>
          </p:nvPr>
        </p:nvSpPr>
        <p:spPr>
          <a:xfrm>
            <a:off x="269849" y="196342"/>
            <a:ext cx="32061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1036200" y="892950"/>
            <a:ext cx="10127100" cy="6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Expand network to develop &amp; test multi-hop routing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a single-board mote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expandable, plug-in sensor interface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 alternative energy sources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solar cell, rechargeable batteries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Continue development of TinyOs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 tools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9234" lvl="1" marL="6985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990033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 performance/reduce power usage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018" lvl="0" marL="29908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 web interface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21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21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22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22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1" name="Google Shape;291;p22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22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22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22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22"/>
          <p:cNvSpPr txBox="1"/>
          <p:nvPr>
            <p:ph type="title"/>
          </p:nvPr>
        </p:nvSpPr>
        <p:spPr>
          <a:xfrm>
            <a:off x="445719" y="196342"/>
            <a:ext cx="54102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Power consumption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1196441" y="1214754"/>
            <a:ext cx="88626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node lifetime shows a strong dependence  on battery lifetime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3535" lvl="0" marL="355600" marR="0" rtl="0" algn="l">
              <a:lnSpc>
                <a:spcPct val="106964"/>
              </a:lnSpc>
              <a:spcBef>
                <a:spcPts val="675"/>
              </a:spcBef>
              <a:spcAft>
                <a:spcPts val="0"/>
              </a:spcAft>
              <a:buClr>
                <a:srgbClr val="AF1512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consumption can be divided into: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69900" marR="0" rtl="0" algn="l">
              <a:lnSpc>
                <a:spcPct val="99285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AF151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Sensing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69900" marR="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AF151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69900" marR="0" rtl="0" algn="l">
              <a:lnSpc>
                <a:spcPct val="107976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AF151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Processing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22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9" name="Google Shape;299;p22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23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23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23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23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23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23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23"/>
          <p:cNvSpPr txBox="1"/>
          <p:nvPr>
            <p:ph type="title"/>
          </p:nvPr>
        </p:nvSpPr>
        <p:spPr>
          <a:xfrm>
            <a:off x="269849" y="196342"/>
            <a:ext cx="3037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1102850" y="892950"/>
            <a:ext cx="9091800" cy="5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299085" marR="0" rtl="0" algn="l">
              <a:lnSpc>
                <a:spcPct val="119062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WISNET	is smaller and	faster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299085" marR="0" rtl="0" algn="l">
              <a:lnSpc>
                <a:spcPct val="151406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Low-power</a:t>
            </a:r>
            <a:endParaRPr sz="3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299085" marR="0" rtl="0" algn="l">
              <a:lnSpc>
                <a:spcPct val="15125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Open-source software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299085" marR="0" rtl="0" algn="l">
              <a:lnSpc>
                <a:spcPct val="151093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Modular mote application design(TinyOS)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299085" marR="0" rtl="0" algn="l">
              <a:lnSpc>
                <a:spcPct val="151406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Flexible server implementation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299085" marR="0" rtl="0" algn="l">
              <a:lnSpc>
                <a:spcPct val="165781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user interface via the web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3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3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21" name="Google Shape;321;p24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24"/>
          <p:cNvSpPr txBox="1"/>
          <p:nvPr>
            <p:ph type="title"/>
          </p:nvPr>
        </p:nvSpPr>
        <p:spPr>
          <a:xfrm>
            <a:off x="6164960" y="4520895"/>
            <a:ext cx="4561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entury Gothic"/>
              <a:buNone/>
            </a:pPr>
            <a:r>
              <a:rPr b="1" lang="en-US" sz="9600">
                <a:latin typeface="Century Gothic"/>
                <a:ea typeface="Century Gothic"/>
                <a:cs typeface="Century Gothic"/>
                <a:sym typeface="Century Gothic"/>
              </a:rPr>
              <a:t>THANKS</a:t>
            </a:r>
            <a:endParaRPr sz="9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9" name="Google Shape;69;p8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0" name="Google Shape;70;p8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1" name="Google Shape;71;p8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2" name="Google Shape;72;p8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3" name="Google Shape;73;p8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4" name="Google Shape;74;p8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269849" y="196342"/>
            <a:ext cx="2602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1522475" y="1141475"/>
            <a:ext cx="7086600" cy="5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Goals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Description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Components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Hardware Design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consumption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Scope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A40020"/>
              </a:buClr>
              <a:buSzPts val="48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8" name="Google Shape;78;p8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5" name="Google Shape;85;p9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6" name="Google Shape;86;p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7" name="Google Shape;87;p9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8" name="Google Shape;88;p9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9" name="Google Shape;89;p9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0" name="Google Shape;90;p9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269849" y="196342"/>
            <a:ext cx="3310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p9"/>
          <p:cNvSpPr txBox="1"/>
          <p:nvPr/>
        </p:nvSpPr>
        <p:spPr>
          <a:xfrm>
            <a:off x="269850" y="892950"/>
            <a:ext cx="100440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Wisenet?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553085" lvl="0" marL="12700" marR="5080" rtl="0" algn="just">
              <a:lnSpc>
                <a:spcPct val="93300"/>
              </a:lnSpc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Wireless sensor network is a network of devices that can communicate the information gathered from a monitored field through wireless links. The data is forwarded through multiple nodes, and with a gateway, the data is connected to other networks &amp; it monitors environmental conditions.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6080" lvl="0" marL="398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“Motes”?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267335" rtl="0" algn="just">
              <a:lnSpc>
                <a:spcPct val="93000"/>
              </a:lnSpc>
              <a:spcBef>
                <a:spcPts val="395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FFFF"/>
                </a:solidFill>
              </a:rPr>
              <a:t>Mote is a node in a sensor network that is capable of performing some processing, gathering sensory information and communicating with other connected nodes in the network.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4" name="Google Shape;94;p9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5" name="Google Shape;95;p9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269849" y="196342"/>
            <a:ext cx="6113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Sensor motes</a:t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375" y="1412350"/>
            <a:ext cx="6113700" cy="4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7105825" y="1497300"/>
            <a:ext cx="4535400" cy="4516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1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1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1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1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1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1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1"/>
          <p:cNvSpPr txBox="1"/>
          <p:nvPr/>
        </p:nvSpPr>
        <p:spPr>
          <a:xfrm>
            <a:off x="1660017" y="1248535"/>
            <a:ext cx="90690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63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does </a:t>
            </a:r>
            <a:r>
              <a:rPr b="1"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Wisenet work?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3400"/>
              <a:buFont typeface="Arial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508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server stores the data in a database where it  can later be retrieved and analysed via a web  based interface.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019" lvl="0" marL="299085" marR="2191385" rtl="0" algn="l">
              <a:lnSpc>
                <a:spcPct val="111428"/>
              </a:lnSpc>
              <a:spcBef>
                <a:spcPts val="2680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network works successfully with an  implementation of sensor mote.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1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1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2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2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2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2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2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2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2"/>
          <p:cNvSpPr txBox="1"/>
          <p:nvPr/>
        </p:nvSpPr>
        <p:spPr>
          <a:xfrm>
            <a:off x="489500" y="622300"/>
            <a:ext cx="10938900" cy="6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7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we need </a:t>
            </a:r>
            <a:r>
              <a:rPr b="1"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Wisenet ?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3400"/>
              <a:buFont typeface="Arial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6985" rtl="0" algn="just">
              <a:lnSpc>
                <a:spcPct val="93000"/>
              </a:lnSpc>
              <a:spcBef>
                <a:spcPts val="5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environment represent the next evolutionary  development step in building, utilities, industrial,  home, shipboard, and transportation systems  automation.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5715" rtl="0" algn="just">
              <a:lnSpc>
                <a:spcPct val="931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7019" lvl="0" marL="299085" marR="5080" rtl="0" algn="just">
              <a:lnSpc>
                <a:spcPct val="93000"/>
              </a:lnSpc>
              <a:spcBef>
                <a:spcPts val="405"/>
              </a:spcBef>
              <a:spcAft>
                <a:spcPts val="0"/>
              </a:spcAft>
              <a:buClr>
                <a:srgbClr val="990033"/>
              </a:buClr>
              <a:buSzPts val="42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may work in interior of a large machinery, at  the bottom of an ocean, inside a twister, in a  battlefield, in a home, in large building, or be  attached to animals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2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12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3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3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3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3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3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3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396036" y="340868"/>
            <a:ext cx="5075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System Description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13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13"/>
          <p:cNvSpPr txBox="1"/>
          <p:nvPr/>
        </p:nvSpPr>
        <p:spPr>
          <a:xfrm>
            <a:off x="1526794" y="1153523"/>
            <a:ext cx="45942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3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two subsystems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Century Gothic"/>
              <a:buAutoNum type="arabicPeriod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subsystems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20" lvl="1" marL="1327785" marR="0" rtl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AF1512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Analysis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20" lvl="1" marL="1327785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AF1512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Acquisition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19" lvl="0" marL="527685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Century Gothic"/>
              <a:buAutoNum type="arabicPeriod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Components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20" lvl="1" marL="1327785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AF1512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20" lvl="1" marL="1327785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AF1512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20" lvl="1" marL="1327785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AF1512"/>
              </a:buClr>
              <a:buSzPts val="2400"/>
              <a:buFont typeface="Century Gothic"/>
              <a:buAutoNum type="arabicPeriod"/>
            </a:pPr>
            <a:r>
              <a:rPr b="0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Mote Network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4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4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4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4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4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4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4"/>
          <p:cNvSpPr txBox="1"/>
          <p:nvPr>
            <p:ph type="title"/>
          </p:nvPr>
        </p:nvSpPr>
        <p:spPr>
          <a:xfrm>
            <a:off x="396036" y="340868"/>
            <a:ext cx="5075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System Description</a:t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4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 txBox="1"/>
          <p:nvPr/>
        </p:nvSpPr>
        <p:spPr>
          <a:xfrm>
            <a:off x="1526794" y="1075618"/>
            <a:ext cx="87414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7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Components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5620" lvl="1" marL="984885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AF1512"/>
              </a:buClr>
              <a:buSzPts val="2800"/>
              <a:buFont typeface="Century Gothic"/>
              <a:buAutoNum type="arabicPeriod"/>
            </a:pPr>
            <a:r>
              <a:rPr b="0" i="0" lang="en-US" sz="2800" u="sng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</a:t>
            </a:r>
            <a:endParaRPr b="0" i="0" sz="28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13714" lvl="2" marL="13843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AF151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Web browser via Internet</a:t>
            </a:r>
            <a:endParaRPr b="0" i="0" sz="2400" u="none" cap="none" strike="noStrike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computer with a web browser and internet access could be a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client. It served only as a user interface to the Data Analysis subsystem.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2350007" y="3843528"/>
            <a:ext cx="7597200" cy="3014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4"/>
          <p:cNvSpPr/>
          <p:nvPr/>
        </p:nvSpPr>
        <p:spPr>
          <a:xfrm>
            <a:off x="2545079" y="4038598"/>
            <a:ext cx="7008900" cy="2819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4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0" y="2670047"/>
            <a:ext cx="4037100" cy="41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5"/>
          <p:cNvSpPr/>
          <p:nvPr/>
        </p:nvSpPr>
        <p:spPr>
          <a:xfrm>
            <a:off x="0" y="2892551"/>
            <a:ext cx="1522500" cy="2365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1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5"/>
          <p:cNvSpPr/>
          <p:nvPr/>
        </p:nvSpPr>
        <p:spPr>
          <a:xfrm>
            <a:off x="7999476" y="0"/>
            <a:ext cx="1603200" cy="114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5"/>
          <p:cNvSpPr/>
          <p:nvPr/>
        </p:nvSpPr>
        <p:spPr>
          <a:xfrm>
            <a:off x="8606028" y="6095999"/>
            <a:ext cx="993600" cy="762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5"/>
          <p:cNvSpPr/>
          <p:nvPr/>
        </p:nvSpPr>
        <p:spPr>
          <a:xfrm>
            <a:off x="10398252" y="0"/>
            <a:ext cx="765000" cy="120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5"/>
          <p:cNvSpPr/>
          <p:nvPr/>
        </p:nvSpPr>
        <p:spPr>
          <a:xfrm>
            <a:off x="10437876" y="0"/>
            <a:ext cx="685800" cy="1143000"/>
          </a:xfrm>
          <a:custGeom>
            <a:rect b="b" l="l" r="r" t="t"/>
            <a:pathLst>
              <a:path extrusionOk="0" h="1143000" w="6858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5"/>
          <p:cNvSpPr/>
          <p:nvPr/>
        </p:nvSpPr>
        <p:spPr>
          <a:xfrm>
            <a:off x="10617961" y="1543430"/>
            <a:ext cx="105900" cy="396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5"/>
          <p:cNvSpPr/>
          <p:nvPr/>
        </p:nvSpPr>
        <p:spPr>
          <a:xfrm>
            <a:off x="10617961" y="1948814"/>
            <a:ext cx="106045" cy="302894"/>
          </a:xfrm>
          <a:custGeom>
            <a:rect b="b" l="l" r="r" t="t"/>
            <a:pathLst>
              <a:path extrusionOk="0" h="302894" w="106045">
                <a:moveTo>
                  <a:pt x="2540" y="0"/>
                </a:moveTo>
                <a:lnTo>
                  <a:pt x="2540" y="68325"/>
                </a:lnTo>
                <a:lnTo>
                  <a:pt x="12192" y="68325"/>
                </a:lnTo>
                <a:lnTo>
                  <a:pt x="12192" y="21971"/>
                </a:lnTo>
                <a:lnTo>
                  <a:pt x="26261" y="21971"/>
                </a:lnTo>
                <a:lnTo>
                  <a:pt x="2540" y="0"/>
                </a:lnTo>
                <a:close/>
              </a:path>
              <a:path extrusionOk="0" h="302894" w="106045">
                <a:moveTo>
                  <a:pt x="26261" y="21971"/>
                </a:moveTo>
                <a:lnTo>
                  <a:pt x="12192" y="21971"/>
                </a:lnTo>
                <a:lnTo>
                  <a:pt x="39243" y="46989"/>
                </a:lnTo>
                <a:lnTo>
                  <a:pt x="69850" y="67056"/>
                </a:lnTo>
                <a:lnTo>
                  <a:pt x="83693" y="67056"/>
                </a:lnTo>
                <a:lnTo>
                  <a:pt x="90805" y="64135"/>
                </a:lnTo>
                <a:lnTo>
                  <a:pt x="97967" y="57276"/>
                </a:lnTo>
                <a:lnTo>
                  <a:pt x="70993" y="57276"/>
                </a:lnTo>
                <a:lnTo>
                  <a:pt x="66675" y="56007"/>
                </a:lnTo>
                <a:lnTo>
                  <a:pt x="62738" y="53721"/>
                </a:lnTo>
                <a:lnTo>
                  <a:pt x="58674" y="51308"/>
                </a:lnTo>
                <a:lnTo>
                  <a:pt x="52451" y="46227"/>
                </a:lnTo>
                <a:lnTo>
                  <a:pt x="26261" y="21971"/>
                </a:lnTo>
                <a:close/>
              </a:path>
              <a:path extrusionOk="0" h="302894" w="106045">
                <a:moveTo>
                  <a:pt x="71755" y="2412"/>
                </a:moveTo>
                <a:lnTo>
                  <a:pt x="71755" y="12064"/>
                </a:lnTo>
                <a:lnTo>
                  <a:pt x="79502" y="12573"/>
                </a:lnTo>
                <a:lnTo>
                  <a:pt x="85471" y="15112"/>
                </a:lnTo>
                <a:lnTo>
                  <a:pt x="89789" y="19304"/>
                </a:lnTo>
                <a:lnTo>
                  <a:pt x="94107" y="23622"/>
                </a:lnTo>
                <a:lnTo>
                  <a:pt x="96266" y="28956"/>
                </a:lnTo>
                <a:lnTo>
                  <a:pt x="96266" y="41529"/>
                </a:lnTo>
                <a:lnTo>
                  <a:pt x="94234" y="46609"/>
                </a:lnTo>
                <a:lnTo>
                  <a:pt x="85979" y="55118"/>
                </a:lnTo>
                <a:lnTo>
                  <a:pt x="81153" y="57276"/>
                </a:lnTo>
                <a:lnTo>
                  <a:pt x="97967" y="57276"/>
                </a:lnTo>
                <a:lnTo>
                  <a:pt x="102743" y="52705"/>
                </a:lnTo>
                <a:lnTo>
                  <a:pt x="105791" y="45212"/>
                </a:lnTo>
                <a:lnTo>
                  <a:pt x="105791" y="35940"/>
                </a:lnTo>
                <a:lnTo>
                  <a:pt x="78851" y="3175"/>
                </a:lnTo>
                <a:lnTo>
                  <a:pt x="71755" y="2412"/>
                </a:lnTo>
                <a:close/>
              </a:path>
              <a:path extrusionOk="0" h="302894" w="106045">
                <a:moveTo>
                  <a:pt x="52832" y="77977"/>
                </a:moveTo>
                <a:lnTo>
                  <a:pt x="14732" y="85217"/>
                </a:lnTo>
                <a:lnTo>
                  <a:pt x="0" y="105410"/>
                </a:lnTo>
                <a:lnTo>
                  <a:pt x="0" y="118363"/>
                </a:lnTo>
                <a:lnTo>
                  <a:pt x="1905" y="124206"/>
                </a:lnTo>
                <a:lnTo>
                  <a:pt x="5715" y="129539"/>
                </a:lnTo>
                <a:lnTo>
                  <a:pt x="9525" y="135000"/>
                </a:lnTo>
                <a:lnTo>
                  <a:pt x="52832" y="146685"/>
                </a:lnTo>
                <a:lnTo>
                  <a:pt x="61860" y="146399"/>
                </a:lnTo>
                <a:lnTo>
                  <a:pt x="93048" y="137287"/>
                </a:lnTo>
                <a:lnTo>
                  <a:pt x="52705" y="137287"/>
                </a:lnTo>
                <a:lnTo>
                  <a:pt x="45370" y="137048"/>
                </a:lnTo>
                <a:lnTo>
                  <a:pt x="10541" y="120776"/>
                </a:lnTo>
                <a:lnTo>
                  <a:pt x="9017" y="116586"/>
                </a:lnTo>
                <a:lnTo>
                  <a:pt x="9017" y="107696"/>
                </a:lnTo>
                <a:lnTo>
                  <a:pt x="44656" y="87693"/>
                </a:lnTo>
                <a:lnTo>
                  <a:pt x="52705" y="87502"/>
                </a:lnTo>
                <a:lnTo>
                  <a:pt x="94174" y="87502"/>
                </a:lnTo>
                <a:lnTo>
                  <a:pt x="90932" y="85089"/>
                </a:lnTo>
                <a:lnTo>
                  <a:pt x="83566" y="82296"/>
                </a:lnTo>
                <a:lnTo>
                  <a:pt x="77567" y="80389"/>
                </a:lnTo>
                <a:lnTo>
                  <a:pt x="70437" y="79041"/>
                </a:lnTo>
                <a:lnTo>
                  <a:pt x="62188" y="78241"/>
                </a:lnTo>
                <a:lnTo>
                  <a:pt x="52832" y="77977"/>
                </a:lnTo>
                <a:close/>
              </a:path>
              <a:path extrusionOk="0" h="302894" w="106045">
                <a:moveTo>
                  <a:pt x="94174" y="87502"/>
                </a:moveTo>
                <a:lnTo>
                  <a:pt x="52705" y="87502"/>
                </a:lnTo>
                <a:lnTo>
                  <a:pt x="60680" y="87693"/>
                </a:lnTo>
                <a:lnTo>
                  <a:pt x="67643" y="88265"/>
                </a:lnTo>
                <a:lnTo>
                  <a:pt x="91694" y="99568"/>
                </a:lnTo>
                <a:lnTo>
                  <a:pt x="94742" y="103505"/>
                </a:lnTo>
                <a:lnTo>
                  <a:pt x="96266" y="107696"/>
                </a:lnTo>
                <a:lnTo>
                  <a:pt x="96266" y="116586"/>
                </a:lnTo>
                <a:lnTo>
                  <a:pt x="94742" y="120650"/>
                </a:lnTo>
                <a:lnTo>
                  <a:pt x="91602" y="124713"/>
                </a:lnTo>
                <a:lnTo>
                  <a:pt x="88773" y="128650"/>
                </a:lnTo>
                <a:lnTo>
                  <a:pt x="84074" y="131699"/>
                </a:lnTo>
                <a:lnTo>
                  <a:pt x="77597" y="133858"/>
                </a:lnTo>
                <a:lnTo>
                  <a:pt x="71120" y="136144"/>
                </a:lnTo>
                <a:lnTo>
                  <a:pt x="62738" y="137287"/>
                </a:lnTo>
                <a:lnTo>
                  <a:pt x="93048" y="137287"/>
                </a:lnTo>
                <a:lnTo>
                  <a:pt x="96266" y="134874"/>
                </a:lnTo>
                <a:lnTo>
                  <a:pt x="103886" y="124206"/>
                </a:lnTo>
                <a:lnTo>
                  <a:pt x="105791" y="118363"/>
                </a:lnTo>
                <a:lnTo>
                  <a:pt x="105791" y="105410"/>
                </a:lnTo>
                <a:lnTo>
                  <a:pt x="103886" y="99568"/>
                </a:lnTo>
                <a:lnTo>
                  <a:pt x="100076" y="94361"/>
                </a:lnTo>
                <a:lnTo>
                  <a:pt x="96393" y="89154"/>
                </a:lnTo>
                <a:lnTo>
                  <a:pt x="94174" y="87502"/>
                </a:lnTo>
                <a:close/>
              </a:path>
              <a:path extrusionOk="0" h="302894" w="106045">
                <a:moveTo>
                  <a:pt x="93345" y="171196"/>
                </a:moveTo>
                <a:lnTo>
                  <a:pt x="93345" y="186944"/>
                </a:lnTo>
                <a:lnTo>
                  <a:pt x="2540" y="186944"/>
                </a:lnTo>
                <a:lnTo>
                  <a:pt x="2540" y="196976"/>
                </a:lnTo>
                <a:lnTo>
                  <a:pt x="103251" y="196976"/>
                </a:lnTo>
                <a:lnTo>
                  <a:pt x="103251" y="177164"/>
                </a:lnTo>
                <a:lnTo>
                  <a:pt x="93345" y="171196"/>
                </a:lnTo>
                <a:close/>
              </a:path>
              <a:path extrusionOk="0" h="302894" w="106045">
                <a:moveTo>
                  <a:pt x="35433" y="290702"/>
                </a:moveTo>
                <a:lnTo>
                  <a:pt x="25908" y="290702"/>
                </a:lnTo>
                <a:lnTo>
                  <a:pt x="25908" y="302895"/>
                </a:lnTo>
                <a:lnTo>
                  <a:pt x="35433" y="302895"/>
                </a:lnTo>
                <a:lnTo>
                  <a:pt x="35433" y="290702"/>
                </a:lnTo>
                <a:close/>
              </a:path>
              <a:path extrusionOk="0" h="302894" w="106045">
                <a:moveTo>
                  <a:pt x="52113" y="250951"/>
                </a:moveTo>
                <a:lnTo>
                  <a:pt x="35433" y="250951"/>
                </a:lnTo>
                <a:lnTo>
                  <a:pt x="77851" y="280797"/>
                </a:lnTo>
                <a:lnTo>
                  <a:pt x="2540" y="280797"/>
                </a:lnTo>
                <a:lnTo>
                  <a:pt x="2540" y="290702"/>
                </a:lnTo>
                <a:lnTo>
                  <a:pt x="105791" y="290702"/>
                </a:lnTo>
                <a:lnTo>
                  <a:pt x="105791" y="288671"/>
                </a:lnTo>
                <a:lnTo>
                  <a:pt x="52113" y="250951"/>
                </a:lnTo>
                <a:close/>
              </a:path>
              <a:path extrusionOk="0" h="302894" w="106045">
                <a:moveTo>
                  <a:pt x="25908" y="232537"/>
                </a:moveTo>
                <a:lnTo>
                  <a:pt x="25908" y="280797"/>
                </a:lnTo>
                <a:lnTo>
                  <a:pt x="35433" y="280797"/>
                </a:lnTo>
                <a:lnTo>
                  <a:pt x="35433" y="250951"/>
                </a:lnTo>
                <a:lnTo>
                  <a:pt x="52113" y="250951"/>
                </a:lnTo>
                <a:lnTo>
                  <a:pt x="25908" y="232537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5"/>
          <p:cNvSpPr txBox="1"/>
          <p:nvPr/>
        </p:nvSpPr>
        <p:spPr>
          <a:xfrm>
            <a:off x="1526794" y="643963"/>
            <a:ext cx="442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84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1512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 Components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AF1512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AF151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	</a:t>
            </a:r>
            <a:r>
              <a:rPr lang="en-US" sz="28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586227" y="1845564"/>
            <a:ext cx="6759000" cy="29427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5"/>
          <p:cNvSpPr/>
          <p:nvPr/>
        </p:nvSpPr>
        <p:spPr>
          <a:xfrm>
            <a:off x="2193000" y="2040625"/>
            <a:ext cx="7406700" cy="3217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5"/>
          <p:cNvSpPr txBox="1"/>
          <p:nvPr/>
        </p:nvSpPr>
        <p:spPr>
          <a:xfrm>
            <a:off x="4767834" y="6364325"/>
            <a:ext cx="235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entury Gothic"/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Program Flow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10802746" y="1545844"/>
            <a:ext cx="106045" cy="541655"/>
          </a:xfrm>
          <a:custGeom>
            <a:rect b="b" l="l" r="r" t="t"/>
            <a:pathLst>
              <a:path extrusionOk="0" h="541655" w="106045">
                <a:moveTo>
                  <a:pt x="103250" y="0"/>
                </a:moveTo>
                <a:lnTo>
                  <a:pt x="2539" y="28575"/>
                </a:lnTo>
                <a:lnTo>
                  <a:pt x="2539" y="30352"/>
                </a:lnTo>
                <a:lnTo>
                  <a:pt x="78739" y="60832"/>
                </a:lnTo>
                <a:lnTo>
                  <a:pt x="2539" y="90804"/>
                </a:lnTo>
                <a:lnTo>
                  <a:pt x="2539" y="92582"/>
                </a:lnTo>
                <a:lnTo>
                  <a:pt x="103250" y="121538"/>
                </a:lnTo>
                <a:lnTo>
                  <a:pt x="103250" y="111251"/>
                </a:lnTo>
                <a:lnTo>
                  <a:pt x="30606" y="90423"/>
                </a:lnTo>
                <a:lnTo>
                  <a:pt x="103250" y="61848"/>
                </a:lnTo>
                <a:lnTo>
                  <a:pt x="103250" y="59689"/>
                </a:lnTo>
                <a:lnTo>
                  <a:pt x="30606" y="30860"/>
                </a:lnTo>
                <a:lnTo>
                  <a:pt x="103250" y="10286"/>
                </a:lnTo>
                <a:lnTo>
                  <a:pt x="103250" y="0"/>
                </a:lnTo>
                <a:close/>
              </a:path>
              <a:path extrusionOk="0" h="541655" w="106045">
                <a:moveTo>
                  <a:pt x="103250" y="136778"/>
                </a:moveTo>
                <a:lnTo>
                  <a:pt x="2539" y="136778"/>
                </a:lnTo>
                <a:lnTo>
                  <a:pt x="2539" y="146811"/>
                </a:lnTo>
                <a:lnTo>
                  <a:pt x="103250" y="146811"/>
                </a:lnTo>
                <a:lnTo>
                  <a:pt x="103250" y="136778"/>
                </a:lnTo>
                <a:close/>
              </a:path>
              <a:path extrusionOk="0" h="541655" w="106045">
                <a:moveTo>
                  <a:pt x="21335" y="162940"/>
                </a:moveTo>
                <a:lnTo>
                  <a:pt x="0" y="187197"/>
                </a:lnTo>
                <a:lnTo>
                  <a:pt x="0" y="201167"/>
                </a:lnTo>
                <a:lnTo>
                  <a:pt x="2667" y="208025"/>
                </a:lnTo>
                <a:lnTo>
                  <a:pt x="8127" y="213486"/>
                </a:lnTo>
                <a:lnTo>
                  <a:pt x="13461" y="219075"/>
                </a:lnTo>
                <a:lnTo>
                  <a:pt x="19811" y="221868"/>
                </a:lnTo>
                <a:lnTo>
                  <a:pt x="32130" y="221868"/>
                </a:lnTo>
                <a:lnTo>
                  <a:pt x="37210" y="220217"/>
                </a:lnTo>
                <a:lnTo>
                  <a:pt x="47244" y="213740"/>
                </a:lnTo>
                <a:lnTo>
                  <a:pt x="49919" y="210946"/>
                </a:lnTo>
                <a:lnTo>
                  <a:pt x="23875" y="210946"/>
                </a:lnTo>
                <a:lnTo>
                  <a:pt x="21081" y="210184"/>
                </a:lnTo>
                <a:lnTo>
                  <a:pt x="18414" y="208660"/>
                </a:lnTo>
                <a:lnTo>
                  <a:pt x="15875" y="207009"/>
                </a:lnTo>
                <a:lnTo>
                  <a:pt x="13716" y="204850"/>
                </a:lnTo>
                <a:lnTo>
                  <a:pt x="12192" y="201802"/>
                </a:lnTo>
                <a:lnTo>
                  <a:pt x="10541" y="198881"/>
                </a:lnTo>
                <a:lnTo>
                  <a:pt x="9778" y="195706"/>
                </a:lnTo>
                <a:lnTo>
                  <a:pt x="9894" y="191642"/>
                </a:lnTo>
                <a:lnTo>
                  <a:pt x="10824" y="186541"/>
                </a:lnTo>
                <a:lnTo>
                  <a:pt x="13954" y="181149"/>
                </a:lnTo>
                <a:lnTo>
                  <a:pt x="19155" y="176115"/>
                </a:lnTo>
                <a:lnTo>
                  <a:pt x="26416" y="171450"/>
                </a:lnTo>
                <a:lnTo>
                  <a:pt x="21335" y="162940"/>
                </a:lnTo>
                <a:close/>
              </a:path>
              <a:path extrusionOk="0" h="541655" w="106045">
                <a:moveTo>
                  <a:pt x="101803" y="179704"/>
                </a:moveTo>
                <a:lnTo>
                  <a:pt x="86105" y="179704"/>
                </a:lnTo>
                <a:lnTo>
                  <a:pt x="89153" y="180975"/>
                </a:lnTo>
                <a:lnTo>
                  <a:pt x="91814" y="183641"/>
                </a:lnTo>
                <a:lnTo>
                  <a:pt x="94106" y="186054"/>
                </a:lnTo>
                <a:lnTo>
                  <a:pt x="95282" y="189229"/>
                </a:lnTo>
                <a:lnTo>
                  <a:pt x="95376" y="196595"/>
                </a:lnTo>
                <a:lnTo>
                  <a:pt x="94614" y="199516"/>
                </a:lnTo>
                <a:lnTo>
                  <a:pt x="91312" y="204850"/>
                </a:lnTo>
                <a:lnTo>
                  <a:pt x="88010" y="208152"/>
                </a:lnTo>
                <a:lnTo>
                  <a:pt x="83057" y="211962"/>
                </a:lnTo>
                <a:lnTo>
                  <a:pt x="89280" y="220090"/>
                </a:lnTo>
                <a:lnTo>
                  <a:pt x="105791" y="189229"/>
                </a:lnTo>
                <a:lnTo>
                  <a:pt x="104775" y="185038"/>
                </a:lnTo>
                <a:lnTo>
                  <a:pt x="102480" y="180975"/>
                </a:lnTo>
                <a:lnTo>
                  <a:pt x="101803" y="179704"/>
                </a:lnTo>
                <a:close/>
              </a:path>
              <a:path extrusionOk="0" h="541655" w="106045">
                <a:moveTo>
                  <a:pt x="86486" y="169290"/>
                </a:moveTo>
                <a:lnTo>
                  <a:pt x="76580" y="169290"/>
                </a:lnTo>
                <a:lnTo>
                  <a:pt x="71500" y="171068"/>
                </a:lnTo>
                <a:lnTo>
                  <a:pt x="63880" y="176656"/>
                </a:lnTo>
                <a:lnTo>
                  <a:pt x="59212" y="181990"/>
                </a:lnTo>
                <a:lnTo>
                  <a:pt x="52958" y="190245"/>
                </a:lnTo>
                <a:lnTo>
                  <a:pt x="46735" y="198627"/>
                </a:lnTo>
                <a:lnTo>
                  <a:pt x="41275" y="204342"/>
                </a:lnTo>
                <a:lnTo>
                  <a:pt x="36829" y="207517"/>
                </a:lnTo>
                <a:lnTo>
                  <a:pt x="33527" y="209803"/>
                </a:lnTo>
                <a:lnTo>
                  <a:pt x="30225" y="210946"/>
                </a:lnTo>
                <a:lnTo>
                  <a:pt x="49919" y="210946"/>
                </a:lnTo>
                <a:lnTo>
                  <a:pt x="52958" y="207771"/>
                </a:lnTo>
                <a:lnTo>
                  <a:pt x="64897" y="191642"/>
                </a:lnTo>
                <a:lnTo>
                  <a:pt x="68199" y="187325"/>
                </a:lnTo>
                <a:lnTo>
                  <a:pt x="80391" y="179704"/>
                </a:lnTo>
                <a:lnTo>
                  <a:pt x="101803" y="179704"/>
                </a:lnTo>
                <a:lnTo>
                  <a:pt x="100583" y="177418"/>
                </a:lnTo>
                <a:lnTo>
                  <a:pt x="97789" y="174497"/>
                </a:lnTo>
                <a:lnTo>
                  <a:pt x="94106" y="172338"/>
                </a:lnTo>
                <a:lnTo>
                  <a:pt x="90550" y="170306"/>
                </a:lnTo>
                <a:lnTo>
                  <a:pt x="86486" y="169290"/>
                </a:lnTo>
                <a:close/>
              </a:path>
              <a:path extrusionOk="0" h="541655" w="106045">
                <a:moveTo>
                  <a:pt x="103250" y="253491"/>
                </a:moveTo>
                <a:lnTo>
                  <a:pt x="93345" y="253491"/>
                </a:lnTo>
                <a:lnTo>
                  <a:pt x="93345" y="301116"/>
                </a:lnTo>
                <a:lnTo>
                  <a:pt x="103250" y="301116"/>
                </a:lnTo>
                <a:lnTo>
                  <a:pt x="103250" y="253491"/>
                </a:lnTo>
                <a:close/>
              </a:path>
              <a:path extrusionOk="0" h="541655" w="106045">
                <a:moveTo>
                  <a:pt x="103250" y="243458"/>
                </a:moveTo>
                <a:lnTo>
                  <a:pt x="2539" y="243458"/>
                </a:lnTo>
                <a:lnTo>
                  <a:pt x="2539" y="300735"/>
                </a:lnTo>
                <a:lnTo>
                  <a:pt x="12319" y="300735"/>
                </a:lnTo>
                <a:lnTo>
                  <a:pt x="12319" y="253491"/>
                </a:lnTo>
                <a:lnTo>
                  <a:pt x="103250" y="253491"/>
                </a:lnTo>
                <a:lnTo>
                  <a:pt x="103250" y="243458"/>
                </a:lnTo>
                <a:close/>
              </a:path>
              <a:path extrusionOk="0" h="541655" w="106045">
                <a:moveTo>
                  <a:pt x="61849" y="253491"/>
                </a:moveTo>
                <a:lnTo>
                  <a:pt x="51943" y="253491"/>
                </a:lnTo>
                <a:lnTo>
                  <a:pt x="51943" y="300735"/>
                </a:lnTo>
                <a:lnTo>
                  <a:pt x="61849" y="300735"/>
                </a:lnTo>
                <a:lnTo>
                  <a:pt x="61849" y="253491"/>
                </a:lnTo>
                <a:close/>
              </a:path>
              <a:path extrusionOk="0" h="541655" w="106045">
                <a:moveTo>
                  <a:pt x="103250" y="318134"/>
                </a:moveTo>
                <a:lnTo>
                  <a:pt x="2539" y="318134"/>
                </a:lnTo>
                <a:lnTo>
                  <a:pt x="2539" y="328548"/>
                </a:lnTo>
                <a:lnTo>
                  <a:pt x="78739" y="328548"/>
                </a:lnTo>
                <a:lnTo>
                  <a:pt x="2539" y="394969"/>
                </a:lnTo>
                <a:lnTo>
                  <a:pt x="2539" y="397255"/>
                </a:lnTo>
                <a:lnTo>
                  <a:pt x="103250" y="397255"/>
                </a:lnTo>
                <a:lnTo>
                  <a:pt x="103250" y="387350"/>
                </a:lnTo>
                <a:lnTo>
                  <a:pt x="26034" y="387350"/>
                </a:lnTo>
                <a:lnTo>
                  <a:pt x="103250" y="320293"/>
                </a:lnTo>
                <a:lnTo>
                  <a:pt x="103250" y="318134"/>
                </a:lnTo>
                <a:close/>
              </a:path>
              <a:path extrusionOk="0" h="541655" w="106045">
                <a:moveTo>
                  <a:pt x="103250" y="431800"/>
                </a:moveTo>
                <a:lnTo>
                  <a:pt x="93345" y="431800"/>
                </a:lnTo>
                <a:lnTo>
                  <a:pt x="93345" y="479425"/>
                </a:lnTo>
                <a:lnTo>
                  <a:pt x="103250" y="479425"/>
                </a:lnTo>
                <a:lnTo>
                  <a:pt x="103250" y="431800"/>
                </a:lnTo>
                <a:close/>
              </a:path>
              <a:path extrusionOk="0" h="541655" w="106045">
                <a:moveTo>
                  <a:pt x="103250" y="421766"/>
                </a:moveTo>
                <a:lnTo>
                  <a:pt x="2539" y="421766"/>
                </a:lnTo>
                <a:lnTo>
                  <a:pt x="2539" y="479043"/>
                </a:lnTo>
                <a:lnTo>
                  <a:pt x="12319" y="479043"/>
                </a:lnTo>
                <a:lnTo>
                  <a:pt x="12319" y="431800"/>
                </a:lnTo>
                <a:lnTo>
                  <a:pt x="103250" y="431800"/>
                </a:lnTo>
                <a:lnTo>
                  <a:pt x="103250" y="421766"/>
                </a:lnTo>
                <a:close/>
              </a:path>
              <a:path extrusionOk="0" h="541655" w="106045">
                <a:moveTo>
                  <a:pt x="61849" y="431800"/>
                </a:moveTo>
                <a:lnTo>
                  <a:pt x="51943" y="431800"/>
                </a:lnTo>
                <a:lnTo>
                  <a:pt x="51943" y="479043"/>
                </a:lnTo>
                <a:lnTo>
                  <a:pt x="61849" y="479043"/>
                </a:lnTo>
                <a:lnTo>
                  <a:pt x="61849" y="431800"/>
                </a:lnTo>
                <a:close/>
              </a:path>
              <a:path extrusionOk="0" h="541655" w="106045">
                <a:moveTo>
                  <a:pt x="103250" y="486409"/>
                </a:moveTo>
                <a:lnTo>
                  <a:pt x="93345" y="486409"/>
                </a:lnTo>
                <a:lnTo>
                  <a:pt x="93345" y="508888"/>
                </a:lnTo>
                <a:lnTo>
                  <a:pt x="2539" y="508888"/>
                </a:lnTo>
                <a:lnTo>
                  <a:pt x="2539" y="519048"/>
                </a:lnTo>
                <a:lnTo>
                  <a:pt x="93345" y="519048"/>
                </a:lnTo>
                <a:lnTo>
                  <a:pt x="93345" y="541527"/>
                </a:lnTo>
                <a:lnTo>
                  <a:pt x="103250" y="541527"/>
                </a:lnTo>
                <a:lnTo>
                  <a:pt x="103250" y="486409"/>
                </a:lnTo>
                <a:close/>
              </a:path>
            </a:pathLst>
          </a:cu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