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dbacc43f2f6a60e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3dbacc43f2f6a60e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dbacc43f2f6a60e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3dbacc43f2f6a60e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982ca299a7d4d4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3982ca299a7d4d4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25c7fce5a82594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g525c7fce5a82594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25c7fce5a825949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525c7fce5a825949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982ca299a7d4d48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3982ca299a7d4d48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dbacc43f2f6a60e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g3dbacc43f2f6a60e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dbacc43f2f6a60e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g3dbacc43f2f6a60e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1A63-286F-5F40-A0E0-3DB5ED283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288" y="879853"/>
            <a:ext cx="6330179" cy="2404462"/>
          </a:xfrm>
        </p:spPr>
        <p:txBody>
          <a:bodyPr/>
          <a:lstStyle/>
          <a:p>
            <a:r>
              <a:rPr lang="en-IN"/>
              <a:t>Software architecture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B11A5-8717-0B4D-8E5C-293D58550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532" y="3573685"/>
            <a:ext cx="6415557" cy="1259631"/>
          </a:xfrm>
        </p:spPr>
        <p:txBody>
          <a:bodyPr>
            <a:normAutofit/>
          </a:bodyPr>
          <a:lstStyle/>
          <a:p>
            <a:r>
              <a:rPr lang="en-IN"/>
              <a:t>Ch.Udhay</a:t>
            </a:r>
          </a:p>
          <a:p>
            <a:r>
              <a:rPr lang="en-IN"/>
              <a:t>18311A05R4</a:t>
            </a:r>
          </a:p>
          <a:p>
            <a:r>
              <a:rPr lang="en-IN"/>
              <a:t>CSE-E5</a:t>
            </a:r>
          </a:p>
        </p:txBody>
      </p:sp>
    </p:spTree>
    <p:extLst>
      <p:ext uri="{BB962C8B-B14F-4D97-AF65-F5344CB8AC3E}">
        <p14:creationId xmlns:p14="http://schemas.microsoft.com/office/powerpoint/2010/main" val="346697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B54A-252F-624D-9B54-2CF19241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8613" y="639315"/>
            <a:ext cx="8610600" cy="1293028"/>
          </a:xfrm>
        </p:spPr>
        <p:txBody>
          <a:bodyPr/>
          <a:lstStyle/>
          <a:p>
            <a:r>
              <a:rPr lang="en-IN"/>
              <a:t>Phases in design process</a:t>
            </a:r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C24E4E-8B21-C145-8F36-C893264EBE79}"/>
              </a:ext>
            </a:extLst>
          </p:cNvPr>
          <p:cNvSpPr/>
          <p:nvPr/>
        </p:nvSpPr>
        <p:spPr>
          <a:xfrm>
            <a:off x="884640" y="2280816"/>
            <a:ext cx="1393737" cy="683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</a:rPr>
              <a:t>Requirement specification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95EAEF-323A-AA4A-A7AA-2510B7AC1613}"/>
              </a:ext>
            </a:extLst>
          </p:cNvPr>
          <p:cNvSpPr/>
          <p:nvPr/>
        </p:nvSpPr>
        <p:spPr>
          <a:xfrm>
            <a:off x="226008" y="3586248"/>
            <a:ext cx="1664508" cy="683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/>
              <a:t>Architectural</a:t>
            </a:r>
          </a:p>
          <a:p>
            <a:pPr algn="ctr"/>
            <a:r>
              <a:rPr lang="en-IN" sz="1400"/>
              <a:t>design</a:t>
            </a:r>
            <a:endParaRPr lang="en-US" sz="14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7E9E4F-CAC7-2C44-9E67-4AA6B2867FC9}"/>
              </a:ext>
            </a:extLst>
          </p:cNvPr>
          <p:cNvSpPr/>
          <p:nvPr/>
        </p:nvSpPr>
        <p:spPr>
          <a:xfrm>
            <a:off x="2087969" y="3552648"/>
            <a:ext cx="2008722" cy="91520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/>
              <a:t>Abstract</a:t>
            </a:r>
          </a:p>
          <a:p>
            <a:pPr algn="ctr"/>
            <a:r>
              <a:rPr lang="en-IN" sz="1400"/>
              <a:t>specification</a:t>
            </a:r>
            <a:endParaRPr lang="en-US" sz="14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AB0A27-78DE-A342-BE07-5E01706DEC57}"/>
              </a:ext>
            </a:extLst>
          </p:cNvPr>
          <p:cNvSpPr/>
          <p:nvPr/>
        </p:nvSpPr>
        <p:spPr>
          <a:xfrm>
            <a:off x="4431492" y="3586248"/>
            <a:ext cx="1664508" cy="71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/>
              <a:t>Interface</a:t>
            </a:r>
          </a:p>
          <a:p>
            <a:pPr algn="ctr"/>
            <a:r>
              <a:rPr lang="en-IN" sz="1400"/>
              <a:t>design</a:t>
            </a:r>
            <a:endParaRPr lang="en-US" sz="1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81F3CC-B111-DD4B-A94B-F0A687FE0E2A}"/>
              </a:ext>
            </a:extLst>
          </p:cNvPr>
          <p:cNvSpPr/>
          <p:nvPr/>
        </p:nvSpPr>
        <p:spPr>
          <a:xfrm>
            <a:off x="6507622" y="3466818"/>
            <a:ext cx="1436929" cy="915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/>
              <a:t>Component</a:t>
            </a:r>
          </a:p>
          <a:p>
            <a:pPr algn="ctr"/>
            <a:r>
              <a:rPr lang="en-IN" sz="1400"/>
              <a:t>design</a:t>
            </a:r>
            <a:endParaRPr lang="en-US" sz="14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65244E0-AFEF-2F43-9094-6C09C4EFFB26}"/>
              </a:ext>
            </a:extLst>
          </p:cNvPr>
          <p:cNvSpPr/>
          <p:nvPr/>
        </p:nvSpPr>
        <p:spPr>
          <a:xfrm>
            <a:off x="10235971" y="3552648"/>
            <a:ext cx="1611847" cy="91520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/>
              <a:t>Algorithm</a:t>
            </a:r>
          </a:p>
          <a:p>
            <a:pPr algn="ctr"/>
            <a:r>
              <a:rPr lang="en-IN" sz="1400"/>
              <a:t>design</a:t>
            </a:r>
            <a:endParaRPr lang="en-US" sz="14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A907CF-ABF0-1147-82BF-1456F517530A}"/>
              </a:ext>
            </a:extLst>
          </p:cNvPr>
          <p:cNvSpPr/>
          <p:nvPr/>
        </p:nvSpPr>
        <p:spPr>
          <a:xfrm>
            <a:off x="8236662" y="3466818"/>
            <a:ext cx="1611847" cy="100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/>
              <a:t>Data</a:t>
            </a:r>
          </a:p>
          <a:p>
            <a:pPr algn="ctr"/>
            <a:r>
              <a:rPr lang="en-IN" sz="1400"/>
              <a:t>Structure</a:t>
            </a:r>
          </a:p>
          <a:p>
            <a:pPr algn="ctr"/>
            <a:r>
              <a:rPr lang="en-IN" sz="1400"/>
              <a:t>design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B9A1C-FBE0-4943-9824-554E4E1B2094}"/>
              </a:ext>
            </a:extLst>
          </p:cNvPr>
          <p:cNvSpPr txBox="1"/>
          <p:nvPr/>
        </p:nvSpPr>
        <p:spPr>
          <a:xfrm>
            <a:off x="667109" y="4891680"/>
            <a:ext cx="297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System</a:t>
            </a:r>
          </a:p>
          <a:p>
            <a:pPr algn="l"/>
            <a:r>
              <a:rPr lang="en-IN"/>
              <a:t>Architecture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21311B-ECA1-824F-B8F0-2E56C3972217}"/>
              </a:ext>
            </a:extLst>
          </p:cNvPr>
          <p:cNvSpPr txBox="1"/>
          <p:nvPr/>
        </p:nvSpPr>
        <p:spPr>
          <a:xfrm>
            <a:off x="2432287" y="489168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Software specification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992664-A265-AD41-A07B-6E134EF67A48}"/>
              </a:ext>
            </a:extLst>
          </p:cNvPr>
          <p:cNvSpPr txBox="1"/>
          <p:nvPr/>
        </p:nvSpPr>
        <p:spPr>
          <a:xfrm>
            <a:off x="4349346" y="489167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Interface</a:t>
            </a:r>
          </a:p>
          <a:p>
            <a:pPr algn="l"/>
            <a:r>
              <a:rPr lang="en-IN"/>
              <a:t>specification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19A666-1DAA-D243-98F1-92E29D32270E}"/>
              </a:ext>
            </a:extLst>
          </p:cNvPr>
          <p:cNvSpPr txBox="1"/>
          <p:nvPr/>
        </p:nvSpPr>
        <p:spPr>
          <a:xfrm>
            <a:off x="6507622" y="489167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Component</a:t>
            </a:r>
          </a:p>
          <a:p>
            <a:pPr algn="l"/>
            <a:r>
              <a:rPr lang="en-IN"/>
              <a:t>specification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D3AD3-3432-F24B-910A-A991AA47194B}"/>
              </a:ext>
            </a:extLst>
          </p:cNvPr>
          <p:cNvSpPr txBox="1"/>
          <p:nvPr/>
        </p:nvSpPr>
        <p:spPr>
          <a:xfrm>
            <a:off x="8336422" y="489167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Data structure</a:t>
            </a:r>
          </a:p>
          <a:p>
            <a:pPr algn="l"/>
            <a:r>
              <a:rPr lang="en-IN"/>
              <a:t>Specification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602661-FD74-5C46-9C87-310E77751E0F}"/>
              </a:ext>
            </a:extLst>
          </p:cNvPr>
          <p:cNvSpPr txBox="1"/>
          <p:nvPr/>
        </p:nvSpPr>
        <p:spPr>
          <a:xfrm>
            <a:off x="10235971" y="4891677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Algorithm</a:t>
            </a:r>
          </a:p>
          <a:p>
            <a:pPr algn="l"/>
            <a:r>
              <a:rPr lang="en-IN"/>
              <a:t>Specification</a:t>
            </a:r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4B69B5-DEFE-2646-BF3F-AB35E6372E8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096691" y="4010252"/>
            <a:ext cx="1035849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E6E0613-7D95-924D-AE44-2ADA1B4BAD16}"/>
              </a:ext>
            </a:extLst>
          </p:cNvPr>
          <p:cNvCxnSpPr>
            <a:cxnSpLocks/>
          </p:cNvCxnSpPr>
          <p:nvPr/>
        </p:nvCxnSpPr>
        <p:spPr>
          <a:xfrm flipV="1">
            <a:off x="1581508" y="3845268"/>
            <a:ext cx="998087" cy="7915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62CFBA6-4970-F544-9A3F-51C7E726F3D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096000" y="3924422"/>
            <a:ext cx="411622" cy="201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3A58B03-7D4B-9842-8F0B-24DEC561AB9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944551" y="3924422"/>
            <a:ext cx="974002" cy="201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2629CB2-6FC6-6F40-9F08-4CC093C36DBC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9848509" y="3967337"/>
            <a:ext cx="593896" cy="4291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B3B1DC2-3129-7E46-A41B-27612ACCC6D8}"/>
              </a:ext>
            </a:extLst>
          </p:cNvPr>
          <p:cNvCxnSpPr>
            <a:cxnSpLocks/>
          </p:cNvCxnSpPr>
          <p:nvPr/>
        </p:nvCxnSpPr>
        <p:spPr>
          <a:xfrm>
            <a:off x="1778962" y="2878010"/>
            <a:ext cx="791526" cy="70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83DBECF-4780-8441-98D5-26E9CACE739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058262" y="2963841"/>
            <a:ext cx="523247" cy="62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C6572A-BA00-5044-87E5-9F9B8991CE97}"/>
              </a:ext>
            </a:extLst>
          </p:cNvPr>
          <p:cNvCxnSpPr>
            <a:cxnSpLocks/>
          </p:cNvCxnSpPr>
          <p:nvPr/>
        </p:nvCxnSpPr>
        <p:spPr>
          <a:xfrm>
            <a:off x="1319885" y="3967336"/>
            <a:ext cx="36118" cy="92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99DFC79-4777-F949-92D2-42F362C1BA5C}"/>
              </a:ext>
            </a:extLst>
          </p:cNvPr>
          <p:cNvCxnSpPr>
            <a:cxnSpLocks/>
          </p:cNvCxnSpPr>
          <p:nvPr/>
        </p:nvCxnSpPr>
        <p:spPr>
          <a:xfrm flipV="1">
            <a:off x="1553456" y="4382025"/>
            <a:ext cx="621269" cy="60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C4434A1-A28C-6645-A15C-A1B190699C5F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061072" y="4467856"/>
            <a:ext cx="31258" cy="51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35C0BCB-D5B3-C343-A045-2A9FD7D8BB48}"/>
              </a:ext>
            </a:extLst>
          </p:cNvPr>
          <p:cNvCxnSpPr>
            <a:cxnSpLocks/>
          </p:cNvCxnSpPr>
          <p:nvPr/>
        </p:nvCxnSpPr>
        <p:spPr>
          <a:xfrm flipV="1">
            <a:off x="3679627" y="4337652"/>
            <a:ext cx="1283939" cy="64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D1BDF98-8651-D040-BCB5-DBB7BCE40AE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263746" y="4411192"/>
            <a:ext cx="13998" cy="480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32499E9-7D55-9940-AEDB-35A3D9726CA4}"/>
              </a:ext>
            </a:extLst>
          </p:cNvPr>
          <p:cNvCxnSpPr>
            <a:cxnSpLocks/>
          </p:cNvCxnSpPr>
          <p:nvPr/>
        </p:nvCxnSpPr>
        <p:spPr>
          <a:xfrm flipV="1">
            <a:off x="5748001" y="4341725"/>
            <a:ext cx="783062" cy="64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FAEBC3A-691F-994D-B603-77C21CDDBA3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7226086" y="4382025"/>
            <a:ext cx="1" cy="60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DB42451-E634-4E46-97C0-D41318AB325A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7944551" y="4467855"/>
            <a:ext cx="1098035" cy="457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1B602EF-31A9-5047-A430-29C36640D07A}"/>
              </a:ext>
            </a:extLst>
          </p:cNvPr>
          <p:cNvCxnSpPr>
            <a:cxnSpLocks/>
          </p:cNvCxnSpPr>
          <p:nvPr/>
        </p:nvCxnSpPr>
        <p:spPr>
          <a:xfrm>
            <a:off x="9446757" y="4467855"/>
            <a:ext cx="0" cy="51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3E6269E8-F9E1-7F47-9036-A9D807636A0B}"/>
              </a:ext>
            </a:extLst>
          </p:cNvPr>
          <p:cNvCxnSpPr>
            <a:cxnSpLocks/>
          </p:cNvCxnSpPr>
          <p:nvPr/>
        </p:nvCxnSpPr>
        <p:spPr>
          <a:xfrm flipV="1">
            <a:off x="10104031" y="4683398"/>
            <a:ext cx="533691" cy="24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76B25C41-E186-0A4B-BA0A-F17845C71EA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0872116" y="4490345"/>
            <a:ext cx="278255" cy="40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386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"/>
          <p:cNvSpPr txBox="1">
            <a:spLocks noGrp="1"/>
          </p:cNvSpPr>
          <p:nvPr>
            <p:ph type="title"/>
          </p:nvPr>
        </p:nvSpPr>
        <p:spPr>
          <a:xfrm>
            <a:off x="685800" y="764375"/>
            <a:ext cx="8658300" cy="10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IN"/>
              <a:t>ROLE OF SOFTWARE ARCHITECT</a:t>
            </a:r>
            <a:endParaRPr/>
          </a:p>
        </p:txBody>
      </p:sp>
      <p:sp>
        <p:nvSpPr>
          <p:cNvPr id="253" name="Google Shape;253;p2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IN">
                <a:solidFill>
                  <a:schemeClr val="accent1"/>
                </a:solidFill>
              </a:rPr>
              <a:t>. Design expertise</a:t>
            </a:r>
            <a:endParaRPr sz="2500">
              <a:solidFill>
                <a:schemeClr val="accent1"/>
              </a:solidFill>
            </a:endParaRPr>
          </a:p>
          <a:p>
            <a:pPr marL="2286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sz="2500">
              <a:solidFill>
                <a:schemeClr val="accent1"/>
              </a:solidFill>
            </a:endParaRPr>
          </a:p>
          <a:p>
            <a:pPr marL="2286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IN" sz="2500">
                <a:solidFill>
                  <a:schemeClr val="accent1"/>
                </a:solidFill>
              </a:rPr>
              <a:t>. </a:t>
            </a:r>
            <a:r>
              <a:rPr lang="en-IN">
                <a:solidFill>
                  <a:schemeClr val="accent1"/>
                </a:solidFill>
              </a:rPr>
              <a:t>Domain expertise</a:t>
            </a:r>
            <a:endParaRPr>
              <a:solidFill>
                <a:schemeClr val="accent1"/>
              </a:solidFill>
            </a:endParaRPr>
          </a:p>
          <a:p>
            <a:pPr marL="2286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>
              <a:solidFill>
                <a:schemeClr val="accent1"/>
              </a:solidFill>
            </a:endParaRPr>
          </a:p>
          <a:p>
            <a:pPr marL="2286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IN">
                <a:solidFill>
                  <a:schemeClr val="accent1"/>
                </a:solidFill>
              </a:rPr>
              <a:t>. Technology expertise</a:t>
            </a:r>
            <a:endParaRPr>
              <a:solidFill>
                <a:schemeClr val="accent1"/>
              </a:solidFill>
            </a:endParaRPr>
          </a:p>
          <a:p>
            <a:pPr marL="2286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>
              <a:solidFill>
                <a:schemeClr val="accent1"/>
              </a:solidFill>
            </a:endParaRPr>
          </a:p>
          <a:p>
            <a:pPr marL="2286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IN">
                <a:solidFill>
                  <a:schemeClr val="accent1"/>
                </a:solidFill>
              </a:rPr>
              <a:t>. Methodological expertise</a:t>
            </a:r>
            <a:endParaRPr>
              <a:solidFill>
                <a:schemeClr val="accent1"/>
              </a:solidFill>
            </a:endParaRPr>
          </a:p>
          <a:p>
            <a:pPr marL="2286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>
              <a:solidFill>
                <a:schemeClr val="accent1"/>
              </a:solidFill>
            </a:endParaRPr>
          </a:p>
          <a:p>
            <a:pPr marL="2286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IN">
                <a:solidFill>
                  <a:schemeClr val="accent1"/>
                </a:solidFill>
              </a:rPr>
              <a:t>. Deliverables of the architect</a:t>
            </a:r>
            <a:endParaRPr>
              <a:solidFill>
                <a:schemeClr val="accent1"/>
              </a:solidFill>
            </a:endParaRPr>
          </a:p>
          <a:p>
            <a:pPr marL="2286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sz="2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"/>
          <p:cNvSpPr txBox="1">
            <a:spLocks noGrp="1"/>
          </p:cNvSpPr>
          <p:nvPr>
            <p:ph type="title"/>
          </p:nvPr>
        </p:nvSpPr>
        <p:spPr>
          <a:xfrm>
            <a:off x="685800" y="605975"/>
            <a:ext cx="58587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IN"/>
              <a:t>ADVANTAGES OF SOFTWARE ARCHITECT</a:t>
            </a:r>
            <a:endParaRPr/>
          </a:p>
        </p:txBody>
      </p:sp>
      <p:sp>
        <p:nvSpPr>
          <p:cNvPr id="256" name="Google Shape;256;p3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IN"/>
              <a:t>1. It creates a solid foundation for the software project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IN"/>
              <a:t>2. Makes your platform scalable</a:t>
            </a:r>
            <a:br>
              <a:rPr lang="en-IN"/>
            </a:br>
            <a:br>
              <a:rPr lang="en-IN"/>
            </a:br>
            <a:r>
              <a:rPr lang="en-IN"/>
              <a:t>3. Increases performance of the platform</a:t>
            </a:r>
            <a:br>
              <a:rPr lang="en-IN"/>
            </a:br>
            <a:br>
              <a:rPr lang="en-IN"/>
            </a:br>
            <a:r>
              <a:rPr lang="en-IN"/>
              <a:t>4. Reduces costs, avoids codes duplicity</a:t>
            </a:r>
            <a:br>
              <a:rPr lang="en-IN"/>
            </a:br>
            <a:br>
              <a:rPr lang="en-IN"/>
            </a:br>
            <a:r>
              <a:rPr lang="en-IN"/>
              <a:t>5. Implementing a vision.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IN"/>
              <a:t>6. Identifies areas for potential cost savings.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"/>
          <p:cNvSpPr txBox="1">
            <a:spLocks noGrp="1"/>
          </p:cNvSpPr>
          <p:nvPr>
            <p:ph type="body" idx="1"/>
          </p:nvPr>
        </p:nvSpPr>
        <p:spPr>
          <a:xfrm>
            <a:off x="322225" y="921075"/>
            <a:ext cx="11269800" cy="54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IN"/>
              <a:t>7. Better code maintainability.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br>
              <a:rPr lang="en-IN"/>
            </a:br>
            <a:r>
              <a:rPr lang="en-IN"/>
              <a:t>8. Enables quicker changes in IT systems.</a:t>
            </a:r>
            <a:br>
              <a:rPr lang="en-IN"/>
            </a:br>
            <a:br>
              <a:rPr lang="en-IN"/>
            </a:br>
            <a:r>
              <a:rPr lang="en-IN"/>
              <a:t>9. Increases quality of the platform.</a:t>
            </a:r>
            <a:br>
              <a:rPr lang="en-IN"/>
            </a:br>
            <a:br>
              <a:rPr lang="en-IN"/>
            </a:br>
            <a:r>
              <a:rPr lang="en-IN"/>
              <a:t>10. Helps manage complexity.</a:t>
            </a:r>
            <a:br>
              <a:rPr lang="en-IN"/>
            </a:br>
            <a:br>
              <a:rPr lang="en-IN"/>
            </a:br>
            <a:r>
              <a:rPr lang="en-IN"/>
              <a:t>11. Makes the platform faster.</a:t>
            </a:r>
            <a:br>
              <a:rPr lang="en-IN"/>
            </a:br>
            <a:br>
              <a:rPr lang="en-IN"/>
            </a:br>
            <a:r>
              <a:rPr lang="en-IN"/>
              <a:t>12. Higher adaptability. </a:t>
            </a:r>
            <a:br>
              <a:rPr lang="en-IN"/>
            </a:br>
            <a:br>
              <a:rPr lang="en-IN"/>
            </a:br>
            <a:r>
              <a:rPr lang="en-IN"/>
              <a:t>13. It helps in risk management. Helps to reduce risks and chance of failure</a:t>
            </a:r>
            <a:br>
              <a:rPr lang="en-IN"/>
            </a:br>
            <a:br>
              <a:rPr lang="en-IN"/>
            </a:br>
            <a:r>
              <a:rPr lang="en-IN"/>
              <a:t>14. Reduces its time to market, reduces development time</a:t>
            </a:r>
            <a:br>
              <a:rPr lang="en-IN"/>
            </a:br>
            <a:br>
              <a:rPr lang="en-IN"/>
            </a:br>
            <a:r>
              <a:rPr lang="en-IN"/>
              <a:t>15. Prioritize conflicting Goals.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"/>
          <p:cNvSpPr txBox="1">
            <a:spLocks noGrp="1"/>
          </p:cNvSpPr>
          <p:nvPr>
            <p:ph type="title"/>
          </p:nvPr>
        </p:nvSpPr>
        <p:spPr>
          <a:xfrm>
            <a:off x="945300" y="764375"/>
            <a:ext cx="53931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DISADVANTAGES</a:t>
            </a:r>
            <a:endParaRPr/>
          </a:p>
        </p:txBody>
      </p:sp>
      <p:sp>
        <p:nvSpPr>
          <p:cNvPr id="264" name="Google Shape;264;p5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•As the number of client requests increases the server </a:t>
            </a:r>
            <a:br>
              <a:rPr lang="en-IN"/>
            </a:br>
            <a:r>
              <a:rPr lang="en-IN"/>
              <a:t>becomes overloaded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br>
              <a:rPr lang="en-IN"/>
            </a:br>
            <a:r>
              <a:rPr lang="en-IN"/>
              <a:t>• Client - Server Architecture lacks the robustness of </a:t>
            </a:r>
            <a:br>
              <a:rPr lang="en-IN"/>
            </a:br>
            <a:r>
              <a:rPr lang="en-IN"/>
              <a:t>Peer to Peer Architecture.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"/>
          <p:cNvSpPr txBox="1">
            <a:spLocks noGrp="1"/>
          </p:cNvSpPr>
          <p:nvPr>
            <p:ph type="title"/>
          </p:nvPr>
        </p:nvSpPr>
        <p:spPr>
          <a:xfrm>
            <a:off x="472650" y="764375"/>
            <a:ext cx="110337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ARCHITECTURE  DESCRIPTION LANGUAGES</a:t>
            </a:r>
            <a:endParaRPr/>
          </a:p>
        </p:txBody>
      </p:sp>
      <p:sp>
        <p:nvSpPr>
          <p:cNvPr id="289" name="Google Shape;289;p3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• Computer language used to describe the software </a:t>
            </a:r>
            <a:br>
              <a:rPr lang="en-IN"/>
            </a:br>
            <a:r>
              <a:rPr lang="en-IN"/>
              <a:t>architecture.</a:t>
            </a:r>
            <a:br>
              <a:rPr lang="en-IN"/>
            </a:br>
            <a:r>
              <a:rPr lang="en-IN"/>
              <a:t>• Shaw and Garland's description for ADL's includes-</a:t>
            </a:r>
            <a:br>
              <a:rPr lang="en-IN"/>
            </a:br>
            <a:r>
              <a:rPr lang="en-IN"/>
              <a:t>   1. Components.</a:t>
            </a:r>
            <a:br>
              <a:rPr lang="en-IN"/>
            </a:br>
            <a:r>
              <a:rPr lang="en-IN"/>
              <a:t>   2. Operators.</a:t>
            </a:r>
            <a:br>
              <a:rPr lang="en-IN"/>
            </a:br>
            <a:r>
              <a:rPr lang="en-IN"/>
              <a:t>   3. Patterns.</a:t>
            </a:r>
            <a:br>
              <a:rPr lang="en-IN"/>
            </a:br>
            <a:r>
              <a:rPr lang="en-IN"/>
              <a:t>   4. Closure.</a:t>
            </a:r>
            <a:br>
              <a:rPr lang="en-IN"/>
            </a:br>
            <a:r>
              <a:rPr lang="en-IN"/>
              <a:t>   5. Specification.</a:t>
            </a:r>
            <a:br>
              <a:rPr lang="en-IN"/>
            </a:br>
            <a:r>
              <a:rPr lang="en-IN"/>
              <a:t>• Different ADL's existing: ACME, AADL, Darwin, </a:t>
            </a:r>
            <a:br>
              <a:rPr lang="en-IN"/>
            </a:br>
            <a:r>
              <a:rPr lang="en-IN"/>
              <a:t>WRIGHT.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"/>
          <p:cNvSpPr txBox="1">
            <a:spLocks noGrp="1"/>
          </p:cNvSpPr>
          <p:nvPr>
            <p:ph type="title"/>
          </p:nvPr>
        </p:nvSpPr>
        <p:spPr>
          <a:xfrm>
            <a:off x="1042250" y="764375"/>
            <a:ext cx="3738900" cy="14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295" name="Google Shape;295;p4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• Software Architecture - Zheng Qin, Jiankuan Xing, </a:t>
            </a:r>
            <a:br>
              <a:rPr lang="en-IN"/>
            </a:br>
            <a:r>
              <a:rPr lang="en-IN"/>
              <a:t>Xiang Zheng.</a:t>
            </a:r>
            <a:br>
              <a:rPr lang="en-IN"/>
            </a:br>
            <a:r>
              <a:rPr lang="en-IN"/>
              <a:t>• Garfixia Software Architecture - Patrick Van Bergen.</a:t>
            </a:r>
            <a:br>
              <a:rPr lang="en-IN"/>
            </a:br>
            <a:r>
              <a:rPr lang="en-IN"/>
              <a:t>• Art of Software Architecture: Design methods and </a:t>
            </a:r>
            <a:br>
              <a:rPr lang="en-IN"/>
            </a:br>
            <a:r>
              <a:rPr lang="en-IN"/>
              <a:t>Techniques - S.T. Albin.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ED51-F878-834F-ACB5-F1AD6A29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71099" y="483845"/>
            <a:ext cx="8610600" cy="1293028"/>
          </a:xfrm>
        </p:spPr>
        <p:txBody>
          <a:bodyPr/>
          <a:lstStyle/>
          <a:p>
            <a:r>
              <a:rPr lang="en-IN"/>
              <a:t>What is software architecture?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AD4380-4830-9D49-8A3A-15FE100F5C10}"/>
              </a:ext>
            </a:extLst>
          </p:cNvPr>
          <p:cNvSpPr txBox="1"/>
          <p:nvPr/>
        </p:nvSpPr>
        <p:spPr>
          <a:xfrm>
            <a:off x="771178" y="2015979"/>
            <a:ext cx="93702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The software architecture of a</a:t>
            </a:r>
            <a:r>
              <a:rPr lang="en-IN"/>
              <a:t> program</a:t>
            </a:r>
            <a:r>
              <a:rPr lang="en-US"/>
              <a:t> or computing system is the</a:t>
            </a:r>
            <a:r>
              <a:rPr lang="en-IN"/>
              <a:t> </a:t>
            </a:r>
            <a:r>
              <a:rPr lang="en-US"/>
              <a:t>structure or structures of the system,</a:t>
            </a:r>
            <a:r>
              <a:rPr lang="en-IN"/>
              <a:t> which</a:t>
            </a:r>
            <a:r>
              <a:rPr lang="en-US"/>
              <a:t> comprise software elements,</a:t>
            </a:r>
            <a:r>
              <a:rPr lang="en-IN"/>
              <a:t> </a:t>
            </a:r>
            <a:r>
              <a:rPr lang="en-US"/>
              <a:t>the externally</a:t>
            </a:r>
            <a:r>
              <a:rPr lang="en-IN"/>
              <a:t> visible</a:t>
            </a:r>
            <a:r>
              <a:rPr lang="en-US"/>
              <a:t> properties of</a:t>
            </a:r>
            <a:r>
              <a:rPr lang="en-IN"/>
              <a:t> </a:t>
            </a:r>
            <a:r>
              <a:rPr lang="en-US"/>
              <a:t>those elements, and the</a:t>
            </a:r>
            <a:r>
              <a:rPr lang="en-IN"/>
              <a:t> relationships</a:t>
            </a:r>
            <a:r>
              <a:rPr lang="en-US"/>
              <a:t> among them.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AE472661-433B-D545-A872-16BAE3BB2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178" y="3178415"/>
            <a:ext cx="10820400" cy="740277"/>
          </a:xfrm>
        </p:spPr>
        <p:txBody>
          <a:bodyPr>
            <a:normAutofit/>
          </a:bodyPr>
          <a:lstStyle/>
          <a:p>
            <a:r>
              <a:rPr lang="en-IN" sz="1800"/>
              <a:t> It functions as a blue print for the system and the developing project,laying out the taskS necessary to be executed by the design teams.</a:t>
            </a:r>
            <a:endParaRPr lang="en-US" sz="1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7B9180-D5C8-BF47-B14C-B65A57FFAFEC}"/>
              </a:ext>
            </a:extLst>
          </p:cNvPr>
          <p:cNvSpPr txBox="1"/>
          <p:nvPr/>
        </p:nvSpPr>
        <p:spPr>
          <a:xfrm>
            <a:off x="771178" y="4156185"/>
            <a:ext cx="75864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 i="0">
                <a:solidFill>
                  <a:srgbClr val="777777"/>
                </a:solidFill>
                <a:effectLst/>
                <a:latin typeface="europa"/>
              </a:defRPr>
            </a:lvl1pPr>
          </a:lstStyle>
          <a:p>
            <a:r>
              <a:rPr lang="en-IN">
                <a:solidFill>
                  <a:schemeClr val="tx1"/>
                </a:solidFill>
              </a:rPr>
              <a:t>Architecture is an artificial for early analysis to make sure that a design approach will yield an acceptable system. By building effective architecture,you can identify design risks an migitater them early in development process. Software architecture dictates</a:t>
            </a:r>
            <a:r>
              <a:rPr lang="en-IN"/>
              <a:t> </a:t>
            </a:r>
            <a:r>
              <a:rPr lang="en-IN">
                <a:solidFill>
                  <a:schemeClr val="tx1"/>
                </a:solidFill>
              </a:rPr>
              <a:t>technical standards, including software coding standards,tools,and platforms.</a:t>
            </a:r>
            <a:r>
              <a:rPr lang="en-IN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2FE9-58F6-CC46-8D1F-5B070733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81159" y="374072"/>
            <a:ext cx="15265552" cy="1293028"/>
          </a:xfrm>
        </p:spPr>
        <p:txBody>
          <a:bodyPr/>
          <a:lstStyle/>
          <a:p>
            <a:r>
              <a:rPr lang="en-IN"/>
              <a:t>Software architectuRe consists of?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F81B5-1EA8-604F-9172-1C7916E9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14" y="1792063"/>
            <a:ext cx="10820400" cy="4024125"/>
          </a:xfrm>
        </p:spPr>
        <p:txBody>
          <a:bodyPr/>
          <a:lstStyle/>
          <a:p>
            <a:r>
              <a:rPr lang="en-IN"/>
              <a:t>Software components</a:t>
            </a:r>
          </a:p>
          <a:p>
            <a:r>
              <a:rPr lang="en-IN"/>
              <a:t>Details regarding data structures &amp; algorithm</a:t>
            </a:r>
          </a:p>
          <a:p>
            <a:r>
              <a:rPr lang="en-IN"/>
              <a:t>Relationship among the components</a:t>
            </a:r>
          </a:p>
          <a:p>
            <a:r>
              <a:rPr lang="en-IN"/>
              <a:t>Data flow</a:t>
            </a:r>
          </a:p>
          <a:p>
            <a:r>
              <a:rPr lang="en-IN"/>
              <a:t>Control flow</a:t>
            </a:r>
          </a:p>
          <a:p>
            <a:r>
              <a:rPr lang="en-IN"/>
              <a:t>Dependencies among components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7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85B81D-7567-714D-ADD7-A305FE690D38}"/>
              </a:ext>
            </a:extLst>
          </p:cNvPr>
          <p:cNvSpPr/>
          <p:nvPr/>
        </p:nvSpPr>
        <p:spPr>
          <a:xfrm>
            <a:off x="1183097" y="2268253"/>
            <a:ext cx="1609988" cy="1366051"/>
          </a:xfrm>
          <a:prstGeom prst="roundRect">
            <a:avLst>
              <a:gd name="adj" fmla="val 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Design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4DCFE7-3AE8-D24F-8E2D-A39ACE874C9C}"/>
              </a:ext>
            </a:extLst>
          </p:cNvPr>
          <p:cNvSpPr/>
          <p:nvPr/>
        </p:nvSpPr>
        <p:spPr>
          <a:xfrm>
            <a:off x="8764676" y="2171043"/>
            <a:ext cx="2395467" cy="1828800"/>
          </a:xfrm>
          <a:prstGeom prst="roundRect">
            <a:avLst>
              <a:gd name="adj" fmla="val 40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IT</a:t>
            </a:r>
          </a:p>
          <a:p>
            <a:pPr algn="ctr"/>
            <a:r>
              <a:rPr lang="en-IN"/>
              <a:t>environment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4F5030-3999-F647-9360-7F58117752C5}"/>
              </a:ext>
            </a:extLst>
          </p:cNvPr>
          <p:cNvSpPr/>
          <p:nvPr/>
        </p:nvSpPr>
        <p:spPr>
          <a:xfrm>
            <a:off x="1183097" y="4818133"/>
            <a:ext cx="1768548" cy="1366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Business</a:t>
            </a:r>
          </a:p>
          <a:p>
            <a:pPr algn="ctr"/>
            <a:r>
              <a:rPr lang="en-IN"/>
              <a:t>strategy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183CEA-CD9E-FD44-9FE1-9540B01EC5DE}"/>
              </a:ext>
            </a:extLst>
          </p:cNvPr>
          <p:cNvSpPr/>
          <p:nvPr/>
        </p:nvSpPr>
        <p:spPr>
          <a:xfrm>
            <a:off x="8892257" y="4818133"/>
            <a:ext cx="1578276" cy="1463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Human </a:t>
            </a:r>
          </a:p>
          <a:p>
            <a:pPr algn="ctr"/>
            <a:r>
              <a:rPr lang="en-IN"/>
              <a:t>Dynamics</a:t>
            </a:r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8A9BC4F2-210A-0944-AD3F-E2469B8F3C8D}"/>
              </a:ext>
            </a:extLst>
          </p:cNvPr>
          <p:cNvSpPr/>
          <p:nvPr/>
        </p:nvSpPr>
        <p:spPr>
          <a:xfrm>
            <a:off x="3357982" y="3036289"/>
            <a:ext cx="4996879" cy="24523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Software</a:t>
            </a:r>
          </a:p>
          <a:p>
            <a:pPr algn="ctr"/>
            <a:r>
              <a:rPr lang="en-IN"/>
              <a:t>Architecture</a:t>
            </a:r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7155A8-574E-C84E-9E6C-471EE4862397}"/>
              </a:ext>
            </a:extLst>
          </p:cNvPr>
          <p:cNvSpPr/>
          <p:nvPr/>
        </p:nvSpPr>
        <p:spPr>
          <a:xfrm>
            <a:off x="5037677" y="658997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Quality</a:t>
            </a:r>
          </a:p>
          <a:p>
            <a:pPr algn="ctr"/>
            <a:r>
              <a:rPr lang="en-IN"/>
              <a:t>Attributes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4E4E63-7946-3143-9593-5FCFCE164A8B}"/>
              </a:ext>
            </a:extLst>
          </p:cNvPr>
          <p:cNvCxnSpPr>
            <a:cxnSpLocks/>
          </p:cNvCxnSpPr>
          <p:nvPr/>
        </p:nvCxnSpPr>
        <p:spPr>
          <a:xfrm>
            <a:off x="7090958" y="4478084"/>
            <a:ext cx="2251851" cy="107167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25CD16-B2F5-974E-97A7-0E8F51E43157}"/>
              </a:ext>
            </a:extLst>
          </p:cNvPr>
          <p:cNvCxnSpPr>
            <a:cxnSpLocks/>
          </p:cNvCxnSpPr>
          <p:nvPr/>
        </p:nvCxnSpPr>
        <p:spPr>
          <a:xfrm>
            <a:off x="5856421" y="1369406"/>
            <a:ext cx="0" cy="310867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E46B73-BB2A-C44C-AD62-BA8AD254A930}"/>
              </a:ext>
            </a:extLst>
          </p:cNvPr>
          <p:cNvCxnSpPr>
            <a:cxnSpLocks/>
          </p:cNvCxnSpPr>
          <p:nvPr/>
        </p:nvCxnSpPr>
        <p:spPr>
          <a:xfrm>
            <a:off x="2463770" y="3429000"/>
            <a:ext cx="2061272" cy="57084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C96988-70A9-AB43-969D-E21F09D67C35}"/>
              </a:ext>
            </a:extLst>
          </p:cNvPr>
          <p:cNvCxnSpPr>
            <a:cxnSpLocks/>
          </p:cNvCxnSpPr>
          <p:nvPr/>
        </p:nvCxnSpPr>
        <p:spPr>
          <a:xfrm flipV="1">
            <a:off x="2820586" y="4341723"/>
            <a:ext cx="4192253" cy="120804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3340BA-3C47-1649-9B55-7383C4BDECD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012840" y="3085443"/>
            <a:ext cx="1751836" cy="125628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63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6EE716E6-B611-2643-81A7-C85E5C94D8A7}"/>
              </a:ext>
            </a:extLst>
          </p:cNvPr>
          <p:cNvSpPr/>
          <p:nvPr/>
        </p:nvSpPr>
        <p:spPr>
          <a:xfrm flipH="1">
            <a:off x="12197" y="2727121"/>
            <a:ext cx="1828800" cy="91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</a:t>
            </a:r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5CF050-6D47-B947-8956-61B955C7300F}"/>
              </a:ext>
            </a:extLst>
          </p:cNvPr>
          <p:cNvSpPr/>
          <p:nvPr/>
        </p:nvSpPr>
        <p:spPr>
          <a:xfrm>
            <a:off x="5181600" y="307398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Software architect</a:t>
            </a:r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F12764-1E84-D144-8FBC-C98B41DAE255}"/>
              </a:ext>
            </a:extLst>
          </p:cNvPr>
          <p:cNvCxnSpPr>
            <a:cxnSpLocks/>
          </p:cNvCxnSpPr>
          <p:nvPr/>
        </p:nvCxnSpPr>
        <p:spPr>
          <a:xfrm flipV="1">
            <a:off x="6199474" y="2960863"/>
            <a:ext cx="1679710" cy="93784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2A18273-3B65-6A44-ADC6-1D5083038046}"/>
              </a:ext>
            </a:extLst>
          </p:cNvPr>
          <p:cNvSpPr/>
          <p:nvPr/>
        </p:nvSpPr>
        <p:spPr>
          <a:xfrm flipH="1">
            <a:off x="7612508" y="1596932"/>
            <a:ext cx="2509830" cy="1486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Project manager</a:t>
            </a:r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342680-3CC2-7540-9253-2D02DD505CEE}"/>
              </a:ext>
            </a:extLst>
          </p:cNvPr>
          <p:cNvCxnSpPr>
            <a:cxnSpLocks/>
          </p:cNvCxnSpPr>
          <p:nvPr/>
        </p:nvCxnSpPr>
        <p:spPr>
          <a:xfrm>
            <a:off x="6374352" y="3840362"/>
            <a:ext cx="1577006" cy="5363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513155E-8AF3-684C-8927-F05556541CEE}"/>
              </a:ext>
            </a:extLst>
          </p:cNvPr>
          <p:cNvSpPr/>
          <p:nvPr/>
        </p:nvSpPr>
        <p:spPr>
          <a:xfrm>
            <a:off x="7951358" y="4085954"/>
            <a:ext cx="2586744" cy="714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Analyst</a:t>
            </a:r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F922414-21D1-3642-ABB3-A39466585950}"/>
              </a:ext>
            </a:extLst>
          </p:cNvPr>
          <p:cNvSpPr/>
          <p:nvPr/>
        </p:nvSpPr>
        <p:spPr>
          <a:xfrm>
            <a:off x="7039329" y="5474960"/>
            <a:ext cx="2817743" cy="930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Developer</a:t>
            </a:r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D4E65A-352C-1F4B-BEC2-30108C771D61}"/>
              </a:ext>
            </a:extLst>
          </p:cNvPr>
          <p:cNvCxnSpPr/>
          <p:nvPr/>
        </p:nvCxnSpPr>
        <p:spPr>
          <a:xfrm>
            <a:off x="6166376" y="4048234"/>
            <a:ext cx="1828800" cy="18288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89F888A-D791-2C43-A746-71AB625FF3B4}"/>
              </a:ext>
            </a:extLst>
          </p:cNvPr>
          <p:cNvSpPr/>
          <p:nvPr/>
        </p:nvSpPr>
        <p:spPr>
          <a:xfrm>
            <a:off x="3121552" y="5133447"/>
            <a:ext cx="2391437" cy="1099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Security</a:t>
            </a:r>
          </a:p>
          <a:p>
            <a:pPr algn="ctr"/>
            <a:r>
              <a:rPr lang="en-IN"/>
              <a:t>Expert</a:t>
            </a:r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B3DBC9-6146-EF40-8DC0-80966A3A24CE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4720192" y="4634958"/>
            <a:ext cx="729230" cy="84000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D156E3B-5A4F-1C41-BC79-9652E657CDE4}"/>
              </a:ext>
            </a:extLst>
          </p:cNvPr>
          <p:cNvSpPr/>
          <p:nvPr/>
        </p:nvSpPr>
        <p:spPr>
          <a:xfrm>
            <a:off x="2963842" y="3646866"/>
            <a:ext cx="1549003" cy="729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Tester</a:t>
            </a:r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B77BF2-4A8A-DC43-853E-D5D9D71C49B5}"/>
              </a:ext>
            </a:extLst>
          </p:cNvPr>
          <p:cNvSpPr/>
          <p:nvPr/>
        </p:nvSpPr>
        <p:spPr>
          <a:xfrm rot="10800000" flipV="1">
            <a:off x="2806370" y="1194211"/>
            <a:ext cx="2047987" cy="1716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Software</a:t>
            </a:r>
          </a:p>
          <a:p>
            <a:pPr algn="ctr"/>
            <a:r>
              <a:rPr lang="en-IN"/>
              <a:t>Operations</a:t>
            </a:r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785439B-85BD-264F-803C-4D15BBB41705}"/>
              </a:ext>
            </a:extLst>
          </p:cNvPr>
          <p:cNvCxnSpPr/>
          <p:nvPr/>
        </p:nvCxnSpPr>
        <p:spPr>
          <a:xfrm>
            <a:off x="4453711" y="2245339"/>
            <a:ext cx="1828800" cy="18288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A3418DA-D9A1-AC43-B0B9-D37E3FD3F858}"/>
              </a:ext>
            </a:extLst>
          </p:cNvPr>
          <p:cNvCxnSpPr>
            <a:cxnSpLocks/>
          </p:cNvCxnSpPr>
          <p:nvPr/>
        </p:nvCxnSpPr>
        <p:spPr>
          <a:xfrm>
            <a:off x="3693206" y="4083247"/>
            <a:ext cx="2741837" cy="29851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71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"/>
          <p:cNvSpPr txBox="1">
            <a:spLocks noGrp="1"/>
          </p:cNvSpPr>
          <p:nvPr>
            <p:ph type="title"/>
          </p:nvPr>
        </p:nvSpPr>
        <p:spPr>
          <a:xfrm>
            <a:off x="685800" y="764375"/>
            <a:ext cx="7761300" cy="14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FEATURES OF SOFTWARE ARCHITECTURE</a:t>
            </a:r>
            <a:endParaRPr/>
          </a:p>
        </p:txBody>
      </p:sp>
      <p:sp>
        <p:nvSpPr>
          <p:cNvPr id="277" name="Google Shape;277;p1"/>
          <p:cNvSpPr txBox="1">
            <a:spLocks noGrp="1"/>
          </p:cNvSpPr>
          <p:nvPr>
            <p:ph type="body" idx="1"/>
          </p:nvPr>
        </p:nvSpPr>
        <p:spPr>
          <a:xfrm>
            <a:off x="685800" y="2654126"/>
            <a:ext cx="10820400" cy="35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• Every System has its own architecture but they are </a:t>
            </a:r>
            <a:br>
              <a:rPr lang="en-IN"/>
            </a:br>
            <a:r>
              <a:rPr lang="en-IN"/>
              <a:t>not identical.</a:t>
            </a:r>
            <a:br>
              <a:rPr lang="en-IN"/>
            </a:br>
            <a:r>
              <a:rPr lang="en-IN"/>
              <a:t>• Software architecture and its description are </a:t>
            </a:r>
            <a:br>
              <a:rPr lang="en-IN"/>
            </a:br>
            <a:r>
              <a:rPr lang="en-IN"/>
              <a:t>different.</a:t>
            </a:r>
            <a:br>
              <a:rPr lang="en-IN"/>
            </a:br>
            <a:r>
              <a:rPr lang="en-IN"/>
              <a:t>• The different stakeholders are</a:t>
            </a:r>
            <a:br>
              <a:rPr lang="en-IN"/>
            </a:br>
            <a:r>
              <a:rPr lang="en-IN"/>
              <a:t>   1. Users of the System</a:t>
            </a:r>
            <a:br>
              <a:rPr lang="en-IN"/>
            </a:br>
            <a:r>
              <a:rPr lang="en-IN"/>
              <a:t>   2. Acquirers of the System</a:t>
            </a:r>
            <a:br>
              <a:rPr lang="en-IN"/>
            </a:br>
            <a:r>
              <a:rPr lang="en-IN"/>
              <a:t>   3. Developers of the System</a:t>
            </a:r>
            <a:br>
              <a:rPr lang="en-IN"/>
            </a:br>
            <a:r>
              <a:rPr lang="en-IN"/>
              <a:t>   4. Maintainers of the System    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EB6E-CDA8-4447-BFE5-498586E6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9971" y="532633"/>
            <a:ext cx="8610600" cy="1293028"/>
          </a:xfrm>
        </p:spPr>
        <p:txBody>
          <a:bodyPr/>
          <a:lstStyle/>
          <a:p>
            <a:r>
              <a:rPr lang="en-IN"/>
              <a:t>Elements of software architecture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6DE6-4F05-D742-8635-A6B6F4ABC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. </a:t>
            </a:r>
            <a:r>
              <a:rPr lang="en-IN">
                <a:solidFill>
                  <a:schemeClr val="accent1"/>
                </a:solidFill>
              </a:rPr>
              <a:t>Components: </a:t>
            </a:r>
            <a:r>
              <a:rPr lang="en-IN"/>
              <a:t>abstracts unit of software instructions &amp; internal state which                              provides transformation of data.</a:t>
            </a:r>
          </a:p>
          <a:p>
            <a:pPr marL="0" indent="0">
              <a:buNone/>
            </a:pPr>
            <a:r>
              <a:rPr lang="en-IN"/>
              <a:t>.</a:t>
            </a:r>
            <a:r>
              <a:rPr lang="en-IN">
                <a:solidFill>
                  <a:schemeClr val="accent1"/>
                </a:solidFill>
              </a:rPr>
              <a:t>Connectors: </a:t>
            </a:r>
            <a:r>
              <a:rPr lang="en-IN"/>
              <a:t>communicate,cooperate,among components.</a:t>
            </a:r>
          </a:p>
          <a:p>
            <a:pPr marL="0" indent="0">
              <a:buNone/>
            </a:pPr>
            <a:r>
              <a:rPr lang="en-IN"/>
              <a:t>.</a:t>
            </a:r>
            <a:r>
              <a:rPr lang="en-IN">
                <a:solidFill>
                  <a:schemeClr val="accent1"/>
                </a:solidFill>
              </a:rPr>
              <a:t>Configuration topologies: </a:t>
            </a:r>
            <a:r>
              <a:rPr lang="en-IN"/>
              <a:t>structure of architectural relationship.</a:t>
            </a:r>
          </a:p>
          <a:p>
            <a:pPr marL="0" indent="0">
              <a:buNone/>
            </a:pPr>
            <a:r>
              <a:rPr lang="en-IN"/>
              <a:t>. </a:t>
            </a:r>
            <a:r>
              <a:rPr lang="en-IN">
                <a:solidFill>
                  <a:schemeClr val="accent1"/>
                </a:solidFill>
              </a:rPr>
              <a:t>System models: </a:t>
            </a:r>
            <a:r>
              <a:rPr lang="en-IN"/>
              <a:t>architectural styles used to develop software architecture.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42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/>
          <p:cNvSpPr txBox="1">
            <a:spLocks noGrp="1"/>
          </p:cNvSpPr>
          <p:nvPr>
            <p:ph type="title"/>
          </p:nvPr>
        </p:nvSpPr>
        <p:spPr>
          <a:xfrm>
            <a:off x="685800" y="764375"/>
            <a:ext cx="10820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IN"/>
              <a:t>IMPORTANCE OF SOFTWARE ARCHITECTURE</a:t>
            </a:r>
            <a:endParaRPr/>
          </a:p>
        </p:txBody>
      </p:sp>
      <p:sp>
        <p:nvSpPr>
          <p:cNvPr id="283" name="Google Shape;283;p2"/>
          <p:cNvSpPr txBox="1">
            <a:spLocks noGrp="1"/>
          </p:cNvSpPr>
          <p:nvPr>
            <p:ph type="body" idx="1"/>
          </p:nvPr>
        </p:nvSpPr>
        <p:spPr>
          <a:xfrm>
            <a:off x="685800" y="2194549"/>
            <a:ext cx="10300500" cy="44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IN"/>
              <a:t>• Communication among stakeholders:</a:t>
            </a:r>
            <a:br>
              <a:rPr lang="en-IN"/>
            </a:br>
            <a:r>
              <a:rPr lang="en-IN"/>
              <a:t>          – Customers, managers, designers, programmers.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br>
              <a:rPr lang="en-IN"/>
            </a:br>
            <a:r>
              <a:rPr lang="en-IN"/>
              <a:t>• Documentation of early design decisions:</a:t>
            </a:r>
            <a:br>
              <a:rPr lang="en-IN"/>
            </a:br>
            <a:r>
              <a:rPr lang="en-IN"/>
              <a:t>          - Constraints on implementation</a:t>
            </a:r>
            <a:br>
              <a:rPr lang="en-IN"/>
            </a:br>
            <a:r>
              <a:rPr lang="en-IN"/>
              <a:t>          – Organizational structure</a:t>
            </a:r>
            <a:br>
              <a:rPr lang="en-IN"/>
            </a:br>
            <a:r>
              <a:rPr lang="en-IN"/>
              <a:t>           - Guides evolutionary prototyping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br>
              <a:rPr lang="en-IN"/>
            </a:br>
            <a:r>
              <a:rPr lang="en-IN"/>
              <a:t>• Transferable abstraction of a system to similar system (reuse):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IN"/>
              <a:t>           – Program families share a common architecture</a:t>
            </a:r>
            <a:br>
              <a:rPr lang="en-IN"/>
            </a:br>
            <a:r>
              <a:rPr lang="en-IN"/>
              <a:t>           – Architecture can be the basis for training.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"/>
          <p:cNvSpPr txBox="1">
            <a:spLocks noGrp="1"/>
          </p:cNvSpPr>
          <p:nvPr>
            <p:ph type="title"/>
          </p:nvPr>
        </p:nvSpPr>
        <p:spPr>
          <a:xfrm>
            <a:off x="685800" y="764375"/>
            <a:ext cx="5252700" cy="14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SOFTWARE DESIGN</a:t>
            </a:r>
            <a:endParaRPr/>
          </a:p>
        </p:txBody>
      </p:sp>
      <p:sp>
        <p:nvSpPr>
          <p:cNvPr id="250" name="Google Shape;250;p1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Software design provides a design plan that describes the elements of a system, how they fit, and work together to fulfill the requirement of the system. The objectives of having a design plan are as follows −</a:t>
            </a:r>
            <a:br>
              <a:rPr lang="en-IN"/>
            </a:br>
            <a:br>
              <a:rPr lang="en-IN"/>
            </a:br>
            <a:r>
              <a:rPr lang="en-IN"/>
              <a:t>·        To negotiate system requirements, and to set expectations with customers, marketing, and management personnel.</a:t>
            </a:r>
            <a:br>
              <a:rPr lang="en-IN"/>
            </a:br>
            <a:br>
              <a:rPr lang="en-IN"/>
            </a:br>
            <a:r>
              <a:rPr lang="en-IN"/>
              <a:t>·        Act as a blueprint during the development process.</a:t>
            </a:r>
            <a:br>
              <a:rPr lang="en-IN"/>
            </a:br>
            <a:br>
              <a:rPr lang="en-IN"/>
            </a:br>
            <a:r>
              <a:rPr lang="en-IN"/>
              <a:t>·        Guide the implementation tasks, including detailed design, coding, integration, and testing.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Vapor Trail</vt:lpstr>
      <vt:lpstr>Software architecture</vt:lpstr>
      <vt:lpstr>What is software architecture?</vt:lpstr>
      <vt:lpstr>Software architectuRe consists of?</vt:lpstr>
      <vt:lpstr>PowerPoint Presentation</vt:lpstr>
      <vt:lpstr>PowerPoint Presentation</vt:lpstr>
      <vt:lpstr>FEATURES OF SOFTWARE ARCHITECTURE</vt:lpstr>
      <vt:lpstr>Elements of software architecture</vt:lpstr>
      <vt:lpstr>IMPORTANCE OF SOFTWARE ARCHITECTURE</vt:lpstr>
      <vt:lpstr>SOFTWARE DESIGN</vt:lpstr>
      <vt:lpstr>Phases in design process</vt:lpstr>
      <vt:lpstr>ROLE OF SOFTWARE ARCHITECT</vt:lpstr>
      <vt:lpstr>ADVANTAGES OF SOFTWARE ARCHITECT</vt:lpstr>
      <vt:lpstr>PowerPoint Presentation</vt:lpstr>
      <vt:lpstr>DISADVANTAGES</vt:lpstr>
      <vt:lpstr>ARCHITECTURE  DESCRIPTION LANGUAGES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cp:lastModifiedBy>udhay chityala</cp:lastModifiedBy>
  <cp:revision>2</cp:revision>
  <dcterms:modified xsi:type="dcterms:W3CDTF">2022-07-11T07:29:52Z</dcterms:modified>
</cp:coreProperties>
</file>