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4" r:id="rId18"/>
    <p:sldId id="273"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al Reddy" initials="VR" lastIdx="1" clrIdx="0">
    <p:extLst>
      <p:ext uri="{19B8F6BF-5375-455C-9EA6-DF929625EA0E}">
        <p15:presenceInfo xmlns:p15="http://schemas.microsoft.com/office/powerpoint/2012/main" userId="bd15027cd72d7f6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commentAuthors" Target="commentAuthor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5/7/2020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1C2DC-561B-42FE-B588-DD8E7CB3898F}"/>
              </a:ext>
            </a:extLst>
          </p:cNvPr>
          <p:cNvSpPr>
            <a:spLocks noGrp="1"/>
          </p:cNvSpPr>
          <p:nvPr>
            <p:ph type="ctrTitle"/>
          </p:nvPr>
        </p:nvSpPr>
        <p:spPr>
          <a:xfrm>
            <a:off x="1594022" y="1421027"/>
            <a:ext cx="9566103" cy="2483708"/>
          </a:xfrm>
        </p:spPr>
        <p:txBody>
          <a:bodyPr>
            <a:normAutofit fontScale="90000"/>
          </a:bodyPr>
          <a:lstStyle/>
          <a:p>
            <a:r>
              <a:rPr lang="en-IN" dirty="0">
                <a:latin typeface="Comic Sans MS" panose="030F0702030302020204" pitchFamily="66" charset="0"/>
              </a:rPr>
              <a:t>A Comparison of Clustering Measures on Raw Signals of Welding Production Data</a:t>
            </a:r>
          </a:p>
        </p:txBody>
      </p:sp>
      <p:sp>
        <p:nvSpPr>
          <p:cNvPr id="3" name="Subtitle 2">
            <a:extLst>
              <a:ext uri="{FF2B5EF4-FFF2-40B4-BE49-F238E27FC236}">
                <a16:creationId xmlns:a16="http://schemas.microsoft.com/office/drawing/2014/main" id="{EA84CD4B-4B90-4A99-A9A6-EFFE24D2E786}"/>
              </a:ext>
            </a:extLst>
          </p:cNvPr>
          <p:cNvSpPr>
            <a:spLocks noGrp="1"/>
          </p:cNvSpPr>
          <p:nvPr>
            <p:ph type="subTitle" idx="1"/>
          </p:nvPr>
        </p:nvSpPr>
        <p:spPr/>
        <p:txBody>
          <a:bodyPr>
            <a:normAutofit/>
          </a:bodyPr>
          <a:lstStyle/>
          <a:p>
            <a:r>
              <a:rPr lang="en-IN" sz="2000" cap="none" dirty="0" err="1">
                <a:latin typeface="Comic Sans MS" panose="030F0702030302020204" pitchFamily="66" charset="0"/>
              </a:rPr>
              <a:t>Ch.</a:t>
            </a:r>
            <a:r>
              <a:rPr lang="en-IN" sz="2000" u="sng" cap="none" dirty="0" err="1">
                <a:latin typeface="Comic Sans MS" panose="030F0702030302020204" pitchFamily="66" charset="0"/>
              </a:rPr>
              <a:t>Udhay</a:t>
            </a:r>
            <a:endParaRPr lang="en-IN" sz="2000" u="sng" cap="none" dirty="0">
              <a:latin typeface="Comic Sans MS" panose="030F0702030302020204" pitchFamily="66" charset="0"/>
            </a:endParaRPr>
          </a:p>
          <a:p>
            <a:r>
              <a:rPr lang="en-IN" sz="2000" u="sng" cap="none" dirty="0">
                <a:latin typeface="Comic Sans MS" panose="030F0702030302020204" pitchFamily="66" charset="0"/>
              </a:rPr>
              <a:t>18311A05R4</a:t>
            </a:r>
          </a:p>
          <a:p>
            <a:r>
              <a:rPr lang="en-IN" sz="2000" u="sng" cap="none" dirty="0">
                <a:latin typeface="Comic Sans MS" panose="030F0702030302020204" pitchFamily="66" charset="0"/>
              </a:rPr>
              <a:t>CSE-E</a:t>
            </a:r>
          </a:p>
          <a:p>
            <a:endParaRPr lang="en-IN" cap="none" dirty="0">
              <a:latin typeface="Comic Sans MS" panose="030F0702030302020204" pitchFamily="66" charset="0"/>
            </a:endParaRPr>
          </a:p>
        </p:txBody>
      </p:sp>
    </p:spTree>
    <p:extLst>
      <p:ext uri="{BB962C8B-B14F-4D97-AF65-F5344CB8AC3E}">
        <p14:creationId xmlns:p14="http://schemas.microsoft.com/office/powerpoint/2010/main" val="752333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17548-C5AB-9A44-83CD-32F8B5416D91}"/>
              </a:ext>
            </a:extLst>
          </p:cNvPr>
          <p:cNvSpPr>
            <a:spLocks noGrp="1"/>
          </p:cNvSpPr>
          <p:nvPr>
            <p:ph idx="1"/>
          </p:nvPr>
        </p:nvSpPr>
        <p:spPr>
          <a:xfrm>
            <a:off x="467485" y="723133"/>
            <a:ext cx="10443607" cy="5545227"/>
          </a:xfrm>
        </p:spPr>
        <p:txBody>
          <a:bodyPr>
            <a:normAutofit/>
          </a:bodyPr>
          <a:lstStyle/>
          <a:p>
            <a:pPr marL="0" indent="0">
              <a:buNone/>
            </a:pPr>
            <a:r>
              <a:rPr lang="en-US" sz="2400" b="1">
                <a:latin typeface="Comic Sans MS" panose="030F0702030302020204" pitchFamily="66" charset="0"/>
              </a:rPr>
              <a:t>C. Metrics for Evaluation</a:t>
            </a:r>
          </a:p>
          <a:p>
            <a:pPr marL="0" indent="0">
              <a:buNone/>
            </a:pPr>
            <a:r>
              <a:rPr lang="en-US">
                <a:latin typeface="Comic Sans MS" panose="030F0702030302020204" pitchFamily="66" charset="0"/>
              </a:rPr>
              <a:t>As discussed in Section II, to address the first problem</a:t>
            </a:r>
            <a:r>
              <a:rPr lang="en-IN">
                <a:latin typeface="Comic Sans MS" panose="030F0702030302020204" pitchFamily="66" charset="0"/>
              </a:rPr>
              <a:t> of</a:t>
            </a:r>
            <a:r>
              <a:rPr lang="en-US">
                <a:latin typeface="Comic Sans MS" panose="030F0702030302020204" pitchFamily="66" charset="0"/>
              </a:rPr>
              <a:t> defining a criteria for good clustering, we use two main</a:t>
            </a:r>
            <a:r>
              <a:rPr lang="en-IN">
                <a:latin typeface="Comic Sans MS" panose="030F0702030302020204" pitchFamily="66" charset="0"/>
              </a:rPr>
              <a:t> metrics</a:t>
            </a:r>
            <a:r>
              <a:rPr lang="en-US">
                <a:latin typeface="Comic Sans MS" panose="030F0702030302020204" pitchFamily="66" charset="0"/>
              </a:rPr>
              <a:t> for comparison:</a:t>
            </a:r>
          </a:p>
          <a:p>
            <a:pPr marL="0" indent="0">
              <a:buNone/>
            </a:pPr>
            <a:r>
              <a:rPr lang="en-IN" sz="2000" b="1">
                <a:latin typeface="Comic Sans MS" panose="030F0702030302020204" pitchFamily="66" charset="0"/>
              </a:rPr>
              <a:t>*Entropy</a:t>
            </a:r>
            <a:r>
              <a:rPr lang="en-US">
                <a:latin typeface="Comic Sans MS" panose="030F0702030302020204" pitchFamily="66" charset="0"/>
              </a:rPr>
              <a:t>: This metric measures the amount of disorder</a:t>
            </a:r>
          </a:p>
          <a:p>
            <a:pPr marL="0" indent="0">
              <a:buNone/>
            </a:pPr>
            <a:r>
              <a:rPr lang="en-US">
                <a:latin typeface="Comic Sans MS" panose="030F0702030302020204" pitchFamily="66" charset="0"/>
              </a:rPr>
              <a:t>in a vector, and is calculated as follows</a:t>
            </a:r>
            <a:endParaRPr lang="en-IN">
              <a:latin typeface="Comic Sans MS" panose="030F0702030302020204" pitchFamily="66" charset="0"/>
            </a:endParaRPr>
          </a:p>
          <a:p>
            <a:pPr marL="0" indent="0">
              <a:buNone/>
            </a:pPr>
            <a:endParaRPr lang="en-IN">
              <a:latin typeface="Comic Sans MS" panose="030F0702030302020204" pitchFamily="66" charset="0"/>
            </a:endParaRPr>
          </a:p>
          <a:p>
            <a:pPr marL="0" indent="0">
              <a:buNone/>
            </a:pPr>
            <a:endParaRPr lang="en-US">
              <a:latin typeface="Comic Sans MS" panose="030F0702030302020204" pitchFamily="66" charset="0"/>
            </a:endParaRPr>
          </a:p>
          <a:p>
            <a:pPr marL="0" indent="0">
              <a:buNone/>
            </a:pPr>
            <a:endParaRPr lang="en-IN">
              <a:latin typeface="Comic Sans MS" panose="030F0702030302020204" pitchFamily="66" charset="0"/>
            </a:endParaRPr>
          </a:p>
          <a:p>
            <a:pPr marL="0" indent="0">
              <a:buNone/>
            </a:pPr>
            <a:r>
              <a:rPr lang="en-US">
                <a:latin typeface="Comic Sans MS" panose="030F0702030302020204" pitchFamily="66" charset="0"/>
              </a:rPr>
              <a:t>where X is the zero-indexed label vector having n</a:t>
            </a:r>
          </a:p>
          <a:p>
            <a:pPr marL="0" indent="0">
              <a:buNone/>
            </a:pPr>
            <a:r>
              <a:rPr lang="en-US">
                <a:latin typeface="Comic Sans MS" panose="030F0702030302020204" pitchFamily="66" charset="0"/>
              </a:rPr>
              <a:t>unique labels. Each xi of X has a probability measure</a:t>
            </a:r>
            <a:endParaRPr lang="en-IN">
              <a:latin typeface="Comic Sans MS" panose="030F0702030302020204" pitchFamily="66" charset="0"/>
            </a:endParaRPr>
          </a:p>
          <a:p>
            <a:pPr marL="0" indent="0">
              <a:buNone/>
            </a:pPr>
            <a:endParaRPr lang="en-US">
              <a:latin typeface="Comic Sans MS" panose="030F0702030302020204" pitchFamily="66" charset="0"/>
            </a:endParaRPr>
          </a:p>
          <a:p>
            <a:pPr marL="0" indent="0">
              <a:buNone/>
            </a:pPr>
            <a:endParaRPr lang="en-US">
              <a:latin typeface="Comic Sans MS" panose="030F0702030302020204" pitchFamily="66" charset="0"/>
            </a:endParaRPr>
          </a:p>
        </p:txBody>
      </p:sp>
      <p:pic>
        <p:nvPicPr>
          <p:cNvPr id="5" name="Picture 5">
            <a:extLst>
              <a:ext uri="{FF2B5EF4-FFF2-40B4-BE49-F238E27FC236}">
                <a16:creationId xmlns:a16="http://schemas.microsoft.com/office/drawing/2014/main" id="{D30E3266-6872-7543-8C56-40BB2B3AFAA9}"/>
              </a:ext>
            </a:extLst>
          </p:cNvPr>
          <p:cNvPicPr>
            <a:picLocks noChangeAspect="1"/>
          </p:cNvPicPr>
          <p:nvPr/>
        </p:nvPicPr>
        <p:blipFill>
          <a:blip r:embed="rId2"/>
          <a:stretch>
            <a:fillRect/>
          </a:stretch>
        </p:blipFill>
        <p:spPr>
          <a:xfrm>
            <a:off x="2792713" y="3243937"/>
            <a:ext cx="6076128" cy="1000011"/>
          </a:xfrm>
          <a:prstGeom prst="rect">
            <a:avLst/>
          </a:prstGeom>
        </p:spPr>
      </p:pic>
      <p:pic>
        <p:nvPicPr>
          <p:cNvPr id="7" name="Picture 7">
            <a:extLst>
              <a:ext uri="{FF2B5EF4-FFF2-40B4-BE49-F238E27FC236}">
                <a16:creationId xmlns:a16="http://schemas.microsoft.com/office/drawing/2014/main" id="{B3C09254-9D17-E244-A46C-8614BC579A36}"/>
              </a:ext>
            </a:extLst>
          </p:cNvPr>
          <p:cNvPicPr>
            <a:picLocks noChangeAspect="1"/>
          </p:cNvPicPr>
          <p:nvPr/>
        </p:nvPicPr>
        <p:blipFill>
          <a:blip r:embed="rId3"/>
          <a:stretch>
            <a:fillRect/>
          </a:stretch>
        </p:blipFill>
        <p:spPr>
          <a:xfrm>
            <a:off x="2003114" y="5574840"/>
            <a:ext cx="4667690" cy="693520"/>
          </a:xfrm>
          <a:prstGeom prst="rect">
            <a:avLst/>
          </a:prstGeom>
        </p:spPr>
      </p:pic>
    </p:spTree>
    <p:extLst>
      <p:ext uri="{BB962C8B-B14F-4D97-AF65-F5344CB8AC3E}">
        <p14:creationId xmlns:p14="http://schemas.microsoft.com/office/powerpoint/2010/main" val="2720139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DFE242-B01D-DB4C-BF17-2C0F05714A50}"/>
              </a:ext>
            </a:extLst>
          </p:cNvPr>
          <p:cNvSpPr txBox="1"/>
          <p:nvPr/>
        </p:nvSpPr>
        <p:spPr>
          <a:xfrm>
            <a:off x="780497" y="1226866"/>
            <a:ext cx="10134254" cy="1231106"/>
          </a:xfrm>
          <a:prstGeom prst="rect">
            <a:avLst/>
          </a:prstGeom>
          <a:noFill/>
        </p:spPr>
        <p:txBody>
          <a:bodyPr wrap="square">
            <a:spAutoFit/>
          </a:bodyPr>
          <a:lstStyle/>
          <a:p>
            <a:r>
              <a:rPr lang="en-IN" sz="2000" b="1">
                <a:latin typeface="Comic Sans MS" panose="030F0702030302020204" pitchFamily="66" charset="0"/>
              </a:rPr>
              <a:t>*</a:t>
            </a:r>
            <a:r>
              <a:rPr lang="en-US" sz="2000" b="1">
                <a:latin typeface="Comic Sans MS" panose="030F0702030302020204" pitchFamily="66" charset="0"/>
              </a:rPr>
              <a:t>Silhouette Score:</a:t>
            </a:r>
            <a:r>
              <a:rPr lang="en-US">
                <a:latin typeface="Comic Sans MS" panose="030F0702030302020204" pitchFamily="66" charset="0"/>
              </a:rPr>
              <a:t> It is a measure of how similar an</a:t>
            </a:r>
            <a:r>
              <a:rPr lang="en-IN">
                <a:latin typeface="Comic Sans MS" panose="030F0702030302020204" pitchFamily="66" charset="0"/>
              </a:rPr>
              <a:t> object</a:t>
            </a:r>
            <a:r>
              <a:rPr lang="en-US">
                <a:latin typeface="Comic Sans MS" panose="030F0702030302020204" pitchFamily="66" charset="0"/>
              </a:rPr>
              <a:t> is to its own cluster. This is an internal validityindex, where score is computed from the clustered data</a:t>
            </a:r>
            <a:r>
              <a:rPr lang="en-IN">
                <a:latin typeface="Comic Sans MS" panose="030F0702030302020204" pitchFamily="66" charset="0"/>
              </a:rPr>
              <a:t> </a:t>
            </a:r>
            <a:r>
              <a:rPr lang="en-US">
                <a:latin typeface="Comic Sans MS" panose="030F0702030302020204" pitchFamily="66" charset="0"/>
              </a:rPr>
              <a:t>itself. We use this score in algorithms to determine the</a:t>
            </a:r>
            <a:r>
              <a:rPr lang="en-IN">
                <a:latin typeface="Comic Sans MS" panose="030F0702030302020204" pitchFamily="66" charset="0"/>
              </a:rPr>
              <a:t> best</a:t>
            </a:r>
            <a:r>
              <a:rPr lang="en-US">
                <a:latin typeface="Comic Sans MS" panose="030F0702030302020204" pitchFamily="66" charset="0"/>
              </a:rPr>
              <a:t> number of clusters after entropy minimization. Itis computed as follows:</a:t>
            </a:r>
          </a:p>
        </p:txBody>
      </p:sp>
      <p:pic>
        <p:nvPicPr>
          <p:cNvPr id="10" name="Picture 10">
            <a:extLst>
              <a:ext uri="{FF2B5EF4-FFF2-40B4-BE49-F238E27FC236}">
                <a16:creationId xmlns:a16="http://schemas.microsoft.com/office/drawing/2014/main" id="{F3244497-79D6-8941-BA7C-19E4A5509EBA}"/>
              </a:ext>
            </a:extLst>
          </p:cNvPr>
          <p:cNvPicPr>
            <a:picLocks noChangeAspect="1"/>
          </p:cNvPicPr>
          <p:nvPr/>
        </p:nvPicPr>
        <p:blipFill>
          <a:blip r:embed="rId2"/>
          <a:stretch>
            <a:fillRect/>
          </a:stretch>
        </p:blipFill>
        <p:spPr>
          <a:xfrm>
            <a:off x="3309937" y="2914649"/>
            <a:ext cx="4714539" cy="870376"/>
          </a:xfrm>
          <a:prstGeom prst="rect">
            <a:avLst/>
          </a:prstGeom>
        </p:spPr>
      </p:pic>
      <p:sp>
        <p:nvSpPr>
          <p:cNvPr id="13" name="TextBox 12">
            <a:extLst>
              <a:ext uri="{FF2B5EF4-FFF2-40B4-BE49-F238E27FC236}">
                <a16:creationId xmlns:a16="http://schemas.microsoft.com/office/drawing/2014/main" id="{E0FA9AED-D22A-2441-92C0-3951A0639237}"/>
              </a:ext>
            </a:extLst>
          </p:cNvPr>
          <p:cNvSpPr txBox="1"/>
          <p:nvPr/>
        </p:nvSpPr>
        <p:spPr>
          <a:xfrm>
            <a:off x="780497" y="4759933"/>
            <a:ext cx="9207414" cy="1477328"/>
          </a:xfrm>
          <a:prstGeom prst="rect">
            <a:avLst/>
          </a:prstGeom>
          <a:noFill/>
        </p:spPr>
        <p:txBody>
          <a:bodyPr wrap="square">
            <a:spAutoFit/>
          </a:bodyPr>
          <a:lstStyle/>
          <a:p>
            <a:r>
              <a:rPr lang="en-US">
                <a:latin typeface="Comic Sans MS" panose="030F0702030302020204" pitchFamily="66" charset="0"/>
              </a:rPr>
              <a:t>where b(xi) is the smallest average distance of xi to all</a:t>
            </a:r>
            <a:r>
              <a:rPr lang="en-IN">
                <a:latin typeface="Comic Sans MS" panose="030F0702030302020204" pitchFamily="66" charset="0"/>
              </a:rPr>
              <a:t> points</a:t>
            </a:r>
            <a:r>
              <a:rPr lang="en-US">
                <a:latin typeface="Comic Sans MS" panose="030F0702030302020204" pitchFamily="66" charset="0"/>
              </a:rPr>
              <a:t> in any other cluster other than its own, and a(xi)</a:t>
            </a:r>
            <a:r>
              <a:rPr lang="en-IN">
                <a:latin typeface="Comic Sans MS" panose="030F0702030302020204" pitchFamily="66" charset="0"/>
              </a:rPr>
              <a:t> Is</a:t>
            </a:r>
            <a:r>
              <a:rPr lang="en-US">
                <a:latin typeface="Comic Sans MS" panose="030F0702030302020204" pitchFamily="66" charset="0"/>
              </a:rPr>
              <a:t> the average distance between xi and all other data</a:t>
            </a:r>
          </a:p>
          <a:p>
            <a:r>
              <a:rPr lang="en-US">
                <a:latin typeface="Comic Sans MS" panose="030F0702030302020204" pitchFamily="66" charset="0"/>
              </a:rPr>
              <a:t>Points within its own cluster. </a:t>
            </a:r>
            <a:endParaRPr lang="en-IN">
              <a:latin typeface="Comic Sans MS" panose="030F0702030302020204" pitchFamily="66" charset="0"/>
            </a:endParaRPr>
          </a:p>
          <a:p>
            <a:r>
              <a:rPr lang="en-US">
                <a:latin typeface="Comic Sans MS" panose="030F0702030302020204" pitchFamily="66" charset="0"/>
              </a:rPr>
              <a:t>The average S(xi) over</a:t>
            </a:r>
            <a:r>
              <a:rPr lang="en-IN">
                <a:latin typeface="Comic Sans MS" panose="030F0702030302020204" pitchFamily="66" charset="0"/>
              </a:rPr>
              <a:t> all</a:t>
            </a:r>
            <a:r>
              <a:rPr lang="en-US">
                <a:latin typeface="Comic Sans MS" panose="030F0702030302020204" pitchFamily="66" charset="0"/>
              </a:rPr>
              <a:t> xi in a cluster is a measure of how tightly grouped</a:t>
            </a:r>
          </a:p>
          <a:p>
            <a:r>
              <a:rPr lang="en-US">
                <a:latin typeface="Comic Sans MS" panose="030F0702030302020204" pitchFamily="66" charset="0"/>
              </a:rPr>
              <a:t>All the points in the cluster are. It lies between 0 and</a:t>
            </a:r>
            <a:r>
              <a:rPr lang="en-IN">
                <a:latin typeface="Comic Sans MS" panose="030F0702030302020204" pitchFamily="66" charset="0"/>
              </a:rPr>
              <a:t> </a:t>
            </a:r>
            <a:r>
              <a:rPr lang="en-US">
                <a:latin typeface="Comic Sans MS" panose="030F0702030302020204" pitchFamily="66" charset="0"/>
              </a:rPr>
              <a:t>1.</a:t>
            </a:r>
          </a:p>
        </p:txBody>
      </p:sp>
    </p:spTree>
    <p:extLst>
      <p:ext uri="{BB962C8B-B14F-4D97-AF65-F5344CB8AC3E}">
        <p14:creationId xmlns:p14="http://schemas.microsoft.com/office/powerpoint/2010/main" val="2194964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E3AAA83-FBF0-2E49-877E-4AD8ABB19420}"/>
              </a:ext>
            </a:extLst>
          </p:cNvPr>
          <p:cNvSpPr txBox="1"/>
          <p:nvPr/>
        </p:nvSpPr>
        <p:spPr>
          <a:xfrm>
            <a:off x="841472" y="984665"/>
            <a:ext cx="8695215" cy="1200329"/>
          </a:xfrm>
          <a:prstGeom prst="rect">
            <a:avLst/>
          </a:prstGeom>
          <a:noFill/>
        </p:spPr>
        <p:txBody>
          <a:bodyPr wrap="square">
            <a:spAutoFit/>
          </a:bodyPr>
          <a:lstStyle/>
          <a:p>
            <a:r>
              <a:rPr lang="en-US">
                <a:latin typeface="Comic Sans MS" panose="030F0702030302020204" pitchFamily="66" charset="0"/>
              </a:rPr>
              <a:t>We use Adjusted Rand’s Index (ARI) for such</a:t>
            </a:r>
            <a:r>
              <a:rPr lang="en-IN">
                <a:latin typeface="Comic Sans MS" panose="030F0702030302020204" pitchFamily="66" charset="0"/>
              </a:rPr>
              <a:t> a</a:t>
            </a:r>
            <a:r>
              <a:rPr lang="en-US">
                <a:latin typeface="Comic Sans MS" panose="030F0702030302020204" pitchFamily="66" charset="0"/>
              </a:rPr>
              <a:t> comparison. This score computes a similarity measure</a:t>
            </a:r>
            <a:r>
              <a:rPr lang="en-IN">
                <a:latin typeface="Comic Sans MS" panose="030F0702030302020204" pitchFamily="66" charset="0"/>
              </a:rPr>
              <a:t> between</a:t>
            </a:r>
            <a:r>
              <a:rPr lang="en-US">
                <a:latin typeface="Comic Sans MS" panose="030F0702030302020204" pitchFamily="66" charset="0"/>
              </a:rPr>
              <a:t> two clusterings by considering all pairs of samples</a:t>
            </a:r>
            <a:r>
              <a:rPr lang="en-IN">
                <a:latin typeface="Comic Sans MS" panose="030F0702030302020204" pitchFamily="66" charset="0"/>
              </a:rPr>
              <a:t> and</a:t>
            </a:r>
            <a:r>
              <a:rPr lang="en-US">
                <a:latin typeface="Comic Sans MS" panose="030F0702030302020204" pitchFamily="66" charset="0"/>
              </a:rPr>
              <a:t> counting pairs that are assigned in the same or different</a:t>
            </a:r>
          </a:p>
          <a:p>
            <a:r>
              <a:rPr lang="en-US">
                <a:latin typeface="Comic Sans MS" panose="030F0702030302020204" pitchFamily="66" charset="0"/>
              </a:rPr>
              <a:t>clusters in both clusterings.</a:t>
            </a:r>
          </a:p>
        </p:txBody>
      </p:sp>
      <p:sp>
        <p:nvSpPr>
          <p:cNvPr id="9" name="TextBox 8">
            <a:extLst>
              <a:ext uri="{FF2B5EF4-FFF2-40B4-BE49-F238E27FC236}">
                <a16:creationId xmlns:a16="http://schemas.microsoft.com/office/drawing/2014/main" id="{6939DD48-F5BD-D545-ABB3-545919329BF1}"/>
              </a:ext>
            </a:extLst>
          </p:cNvPr>
          <p:cNvSpPr txBox="1"/>
          <p:nvPr/>
        </p:nvSpPr>
        <p:spPr>
          <a:xfrm>
            <a:off x="841472" y="2184994"/>
            <a:ext cx="6963489" cy="646331"/>
          </a:xfrm>
          <a:prstGeom prst="rect">
            <a:avLst/>
          </a:prstGeom>
          <a:noFill/>
        </p:spPr>
        <p:txBody>
          <a:bodyPr wrap="square">
            <a:spAutoFit/>
          </a:bodyPr>
          <a:lstStyle/>
          <a:p>
            <a:r>
              <a:rPr lang="en-US">
                <a:latin typeface="Comic Sans MS" panose="030F0702030302020204" pitchFamily="66" charset="0"/>
              </a:rPr>
              <a:t>It is computed as per following equation:</a:t>
            </a:r>
            <a:endParaRPr lang="en-IN">
              <a:latin typeface="Comic Sans MS" panose="030F0702030302020204" pitchFamily="66" charset="0"/>
            </a:endParaRPr>
          </a:p>
          <a:p>
            <a:endParaRPr lang="en-US">
              <a:latin typeface="Comic Sans MS" panose="030F0702030302020204" pitchFamily="66" charset="0"/>
            </a:endParaRPr>
          </a:p>
        </p:txBody>
      </p:sp>
      <p:pic>
        <p:nvPicPr>
          <p:cNvPr id="10" name="Picture 10">
            <a:extLst>
              <a:ext uri="{FF2B5EF4-FFF2-40B4-BE49-F238E27FC236}">
                <a16:creationId xmlns:a16="http://schemas.microsoft.com/office/drawing/2014/main" id="{6BF66366-AB62-234C-AC95-26B3E8402FB6}"/>
              </a:ext>
            </a:extLst>
          </p:cNvPr>
          <p:cNvPicPr>
            <a:picLocks noChangeAspect="1"/>
          </p:cNvPicPr>
          <p:nvPr/>
        </p:nvPicPr>
        <p:blipFill>
          <a:blip r:embed="rId2"/>
          <a:stretch>
            <a:fillRect/>
          </a:stretch>
        </p:blipFill>
        <p:spPr>
          <a:xfrm>
            <a:off x="3288356" y="3139490"/>
            <a:ext cx="5200650" cy="1047750"/>
          </a:xfrm>
          <a:prstGeom prst="rect">
            <a:avLst/>
          </a:prstGeom>
        </p:spPr>
      </p:pic>
      <p:sp>
        <p:nvSpPr>
          <p:cNvPr id="13" name="TextBox 12">
            <a:extLst>
              <a:ext uri="{FF2B5EF4-FFF2-40B4-BE49-F238E27FC236}">
                <a16:creationId xmlns:a16="http://schemas.microsoft.com/office/drawing/2014/main" id="{F7C4055F-887E-1343-97A9-B3A374F61778}"/>
              </a:ext>
            </a:extLst>
          </p:cNvPr>
          <p:cNvSpPr txBox="1"/>
          <p:nvPr/>
        </p:nvSpPr>
        <p:spPr>
          <a:xfrm>
            <a:off x="1109768" y="4642400"/>
            <a:ext cx="9073268" cy="923330"/>
          </a:xfrm>
          <a:prstGeom prst="rect">
            <a:avLst/>
          </a:prstGeom>
          <a:noFill/>
        </p:spPr>
        <p:txBody>
          <a:bodyPr wrap="square">
            <a:spAutoFit/>
          </a:bodyPr>
          <a:lstStyle/>
          <a:p>
            <a:r>
              <a:rPr lang="en-US">
                <a:latin typeface="Comic Sans MS" panose="030F0702030302020204" pitchFamily="66" charset="0"/>
              </a:rPr>
              <a:t>with C, C</a:t>
            </a:r>
            <a:r>
              <a:rPr lang="en-IN">
                <a:latin typeface="Comic Sans MS" panose="030F0702030302020204" pitchFamily="66" charset="0"/>
              </a:rPr>
              <a:t>’</a:t>
            </a:r>
            <a:r>
              <a:rPr lang="en-US">
                <a:latin typeface="Comic Sans MS" panose="030F0702030302020204" pitchFamily="66" charset="0"/>
              </a:rPr>
              <a:t> as clusterings, mij is the corresponding value</a:t>
            </a:r>
            <a:r>
              <a:rPr lang="en-IN">
                <a:latin typeface="Comic Sans MS" panose="030F0702030302020204" pitchFamily="66" charset="0"/>
              </a:rPr>
              <a:t> in</a:t>
            </a:r>
            <a:r>
              <a:rPr lang="en-US">
                <a:latin typeface="Comic Sans MS" panose="030F0702030302020204" pitchFamily="66" charset="0"/>
              </a:rPr>
              <a:t> the confusion matrix of C and </a:t>
            </a:r>
            <a:r>
              <a:rPr lang="en-IN">
                <a:latin typeface="Comic Sans MS" panose="030F0702030302020204" pitchFamily="66" charset="0"/>
              </a:rPr>
              <a:t>C‘ ,and  t1,t2,t3 are the total number of points. It lies between -1 and 1 inclusive, with -1 indicating complete disagreement and 1 as complete agreement.</a:t>
            </a:r>
            <a:endParaRPr lang="en-US">
              <a:latin typeface="Comic Sans MS" panose="030F0702030302020204" pitchFamily="66" charset="0"/>
            </a:endParaRPr>
          </a:p>
        </p:txBody>
      </p:sp>
    </p:spTree>
    <p:extLst>
      <p:ext uri="{BB962C8B-B14F-4D97-AF65-F5344CB8AC3E}">
        <p14:creationId xmlns:p14="http://schemas.microsoft.com/office/powerpoint/2010/main" val="453391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AE6B5C4-81FB-5149-843E-1F95FCD38849}"/>
              </a:ext>
            </a:extLst>
          </p:cNvPr>
          <p:cNvSpPr txBox="1"/>
          <p:nvPr/>
        </p:nvSpPr>
        <p:spPr>
          <a:xfrm>
            <a:off x="526293" y="1032574"/>
            <a:ext cx="10839681" cy="1477328"/>
          </a:xfrm>
          <a:prstGeom prst="rect">
            <a:avLst/>
          </a:prstGeom>
          <a:noFill/>
        </p:spPr>
        <p:txBody>
          <a:bodyPr wrap="square">
            <a:spAutoFit/>
          </a:bodyPr>
          <a:lstStyle/>
          <a:p>
            <a:r>
              <a:rPr lang="en-US">
                <a:latin typeface="Comic Sans MS" panose="030F0702030302020204" pitchFamily="66" charset="0"/>
              </a:rPr>
              <a:t>As a validation step, we use Davies–Bouldin Index</a:t>
            </a:r>
            <a:r>
              <a:rPr lang="en-IN">
                <a:latin typeface="Comic Sans MS" panose="030F0702030302020204" pitchFamily="66" charset="0"/>
              </a:rPr>
              <a:t> </a:t>
            </a:r>
            <a:r>
              <a:rPr lang="en-US">
                <a:latin typeface="Comic Sans MS" panose="030F0702030302020204" pitchFamily="66" charset="0"/>
              </a:rPr>
              <a:t>(DBI)</a:t>
            </a:r>
            <a:r>
              <a:rPr lang="en-IN">
                <a:latin typeface="Comic Sans MS" panose="030F0702030302020204" pitchFamily="66" charset="0"/>
              </a:rPr>
              <a:t> to</a:t>
            </a:r>
            <a:r>
              <a:rPr lang="en-US">
                <a:latin typeface="Comic Sans MS" panose="030F0702030302020204" pitchFamily="66" charset="0"/>
              </a:rPr>
              <a:t> ascertain the results obtained by KM/HC algorithms.</a:t>
            </a:r>
          </a:p>
          <a:p>
            <a:r>
              <a:rPr lang="en-US">
                <a:latin typeface="Comic Sans MS" panose="030F0702030302020204" pitchFamily="66" charset="0"/>
              </a:rPr>
              <a:t>DBI is an internal evaluation scheme, where the validation</a:t>
            </a:r>
            <a:r>
              <a:rPr lang="en-IN">
                <a:latin typeface="Comic Sans MS" panose="030F0702030302020204" pitchFamily="66" charset="0"/>
              </a:rPr>
              <a:t> of</a:t>
            </a:r>
            <a:r>
              <a:rPr lang="en-US">
                <a:latin typeface="Comic Sans MS" panose="030F0702030302020204" pitchFamily="66" charset="0"/>
              </a:rPr>
              <a:t> how well the clustering has been done is made using</a:t>
            </a:r>
            <a:r>
              <a:rPr lang="en-IN">
                <a:latin typeface="Comic Sans MS" panose="030F0702030302020204" pitchFamily="66" charset="0"/>
              </a:rPr>
              <a:t> </a:t>
            </a:r>
            <a:r>
              <a:rPr lang="en-US">
                <a:latin typeface="Comic Sans MS" panose="030F0702030302020204" pitchFamily="66" charset="0"/>
              </a:rPr>
              <a:t>quantities and features inherent to the dataset. It is calculated</a:t>
            </a:r>
          </a:p>
          <a:p>
            <a:r>
              <a:rPr lang="en-US">
                <a:latin typeface="Comic Sans MS" panose="030F0702030302020204" pitchFamily="66" charset="0"/>
              </a:rPr>
              <a:t>as follows:</a:t>
            </a:r>
          </a:p>
        </p:txBody>
      </p:sp>
      <p:pic>
        <p:nvPicPr>
          <p:cNvPr id="8" name="Picture 8">
            <a:extLst>
              <a:ext uri="{FF2B5EF4-FFF2-40B4-BE49-F238E27FC236}">
                <a16:creationId xmlns:a16="http://schemas.microsoft.com/office/drawing/2014/main" id="{7E06BB4C-EFF0-0344-9643-01F0C0B9A11A}"/>
              </a:ext>
            </a:extLst>
          </p:cNvPr>
          <p:cNvPicPr>
            <a:picLocks noChangeAspect="1"/>
          </p:cNvPicPr>
          <p:nvPr/>
        </p:nvPicPr>
        <p:blipFill>
          <a:blip r:embed="rId2"/>
          <a:stretch>
            <a:fillRect/>
          </a:stretch>
        </p:blipFill>
        <p:spPr>
          <a:xfrm>
            <a:off x="2527732" y="2954354"/>
            <a:ext cx="4804978" cy="949292"/>
          </a:xfrm>
          <a:prstGeom prst="rect">
            <a:avLst/>
          </a:prstGeom>
        </p:spPr>
      </p:pic>
      <p:sp>
        <p:nvSpPr>
          <p:cNvPr id="11" name="TextBox 10">
            <a:extLst>
              <a:ext uri="{FF2B5EF4-FFF2-40B4-BE49-F238E27FC236}">
                <a16:creationId xmlns:a16="http://schemas.microsoft.com/office/drawing/2014/main" id="{53A77CEC-AD63-4949-9E45-5B823B3723CF}"/>
              </a:ext>
            </a:extLst>
          </p:cNvPr>
          <p:cNvSpPr txBox="1"/>
          <p:nvPr/>
        </p:nvSpPr>
        <p:spPr>
          <a:xfrm>
            <a:off x="1182939" y="4792550"/>
            <a:ext cx="8073256" cy="923330"/>
          </a:xfrm>
          <a:prstGeom prst="rect">
            <a:avLst/>
          </a:prstGeom>
          <a:noFill/>
        </p:spPr>
        <p:txBody>
          <a:bodyPr wrap="square">
            <a:spAutoFit/>
          </a:bodyPr>
          <a:lstStyle/>
          <a:p>
            <a:r>
              <a:rPr lang="en-US">
                <a:latin typeface="Comic Sans MS" panose="030F0702030302020204" pitchFamily="66" charset="0"/>
              </a:rPr>
              <a:t>where k is the number of clusters, </a:t>
            </a:r>
            <a:r>
              <a:rPr lang="el-GR">
                <a:latin typeface="Comic Sans MS" panose="030F0702030302020204" pitchFamily="66" charset="0"/>
              </a:rPr>
              <a:t>δ(</a:t>
            </a:r>
            <a:r>
              <a:rPr lang="en-US">
                <a:latin typeface="Comic Sans MS" panose="030F0702030302020204" pitchFamily="66" charset="0"/>
              </a:rPr>
              <a:t>Xi, Xj ) is the intercluster distance between clusters Xi and Xj while (Xi)</a:t>
            </a:r>
            <a:r>
              <a:rPr lang="en-IN">
                <a:latin typeface="Comic Sans MS" panose="030F0702030302020204" pitchFamily="66" charset="0"/>
              </a:rPr>
              <a:t> is</a:t>
            </a:r>
            <a:r>
              <a:rPr lang="en-US">
                <a:latin typeface="Comic Sans MS" panose="030F0702030302020204" pitchFamily="66" charset="0"/>
              </a:rPr>
              <a:t> the intra-cluster distance i.e distance within the cluster</a:t>
            </a:r>
            <a:r>
              <a:rPr lang="en-IN">
                <a:latin typeface="Comic Sans MS" panose="030F0702030302020204" pitchFamily="66" charset="0"/>
              </a:rPr>
              <a:t> </a:t>
            </a:r>
            <a:r>
              <a:rPr lang="en-US">
                <a:latin typeface="Comic Sans MS" panose="030F0702030302020204" pitchFamily="66" charset="0"/>
              </a:rPr>
              <a:t>Xi. </a:t>
            </a:r>
          </a:p>
        </p:txBody>
      </p:sp>
    </p:spTree>
    <p:extLst>
      <p:ext uri="{BB962C8B-B14F-4D97-AF65-F5344CB8AC3E}">
        <p14:creationId xmlns:p14="http://schemas.microsoft.com/office/powerpoint/2010/main" val="1467380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284C-395C-CA47-B788-D51F42F19551}"/>
              </a:ext>
            </a:extLst>
          </p:cNvPr>
          <p:cNvSpPr>
            <a:spLocks noGrp="1"/>
          </p:cNvSpPr>
          <p:nvPr>
            <p:ph type="title"/>
          </p:nvPr>
        </p:nvSpPr>
        <p:spPr>
          <a:xfrm>
            <a:off x="1012206" y="298499"/>
            <a:ext cx="8573300" cy="1075267"/>
          </a:xfrm>
        </p:spPr>
        <p:txBody>
          <a:bodyPr/>
          <a:lstStyle/>
          <a:p>
            <a:r>
              <a:rPr lang="en-US">
                <a:latin typeface="Comic Sans MS" panose="030F0702030302020204" pitchFamily="66" charset="0"/>
              </a:rPr>
              <a:t>RESULTS</a:t>
            </a:r>
          </a:p>
        </p:txBody>
      </p:sp>
      <p:sp>
        <p:nvSpPr>
          <p:cNvPr id="5" name="TextBox 4">
            <a:extLst>
              <a:ext uri="{FF2B5EF4-FFF2-40B4-BE49-F238E27FC236}">
                <a16:creationId xmlns:a16="http://schemas.microsoft.com/office/drawing/2014/main" id="{46646722-69C4-FE46-8E1D-4855E18B74C0}"/>
              </a:ext>
            </a:extLst>
          </p:cNvPr>
          <p:cNvSpPr txBox="1"/>
          <p:nvPr/>
        </p:nvSpPr>
        <p:spPr>
          <a:xfrm>
            <a:off x="682934" y="1665574"/>
            <a:ext cx="4999822" cy="4278094"/>
          </a:xfrm>
          <a:prstGeom prst="rect">
            <a:avLst/>
          </a:prstGeom>
          <a:noFill/>
        </p:spPr>
        <p:txBody>
          <a:bodyPr wrap="square">
            <a:spAutoFit/>
          </a:bodyPr>
          <a:lstStyle/>
          <a:p>
            <a:pPr marL="342900" indent="-342900">
              <a:buAutoNum type="alphaUcPeriod"/>
            </a:pPr>
            <a:r>
              <a:rPr lang="en-US" sz="1600" b="1">
                <a:latin typeface="Comic Sans MS" panose="030F0702030302020204" pitchFamily="66" charset="0"/>
              </a:rPr>
              <a:t>Entropy Evaluation</a:t>
            </a:r>
            <a:endParaRPr lang="en-IN" sz="1600" b="1">
              <a:latin typeface="Comic Sans MS" panose="030F0702030302020204" pitchFamily="66" charset="0"/>
            </a:endParaRPr>
          </a:p>
          <a:p>
            <a:pPr marL="342900" indent="-342900">
              <a:buAutoNum type="alphaUcPeriod"/>
            </a:pPr>
            <a:endParaRPr lang="en-US" sz="1600" b="1">
              <a:latin typeface="Comic Sans MS" panose="030F0702030302020204" pitchFamily="66" charset="0"/>
            </a:endParaRPr>
          </a:p>
          <a:p>
            <a:r>
              <a:rPr lang="en-US" sz="1600">
                <a:latin typeface="Comic Sans MS" panose="030F0702030302020204" pitchFamily="66" charset="0"/>
              </a:rPr>
              <a:t>From the entropy distribution shown in Fig. 5, we</a:t>
            </a:r>
            <a:r>
              <a:rPr lang="en-IN" sz="1600">
                <a:latin typeface="Comic Sans MS" panose="030F0702030302020204" pitchFamily="66" charset="0"/>
              </a:rPr>
              <a:t> can </a:t>
            </a:r>
            <a:r>
              <a:rPr lang="en-US" sz="1600">
                <a:latin typeface="Comic Sans MS" panose="030F0702030302020204" pitchFamily="66" charset="0"/>
              </a:rPr>
              <a:t>Conclude that for the given data, a lower range of number</a:t>
            </a:r>
            <a:r>
              <a:rPr lang="en-IN" sz="1600">
                <a:latin typeface="Comic Sans MS" panose="030F0702030302020204" pitchFamily="66" charset="0"/>
              </a:rPr>
              <a:t> of</a:t>
            </a:r>
            <a:r>
              <a:rPr lang="en-US" sz="1600">
                <a:latin typeface="Comic Sans MS" panose="030F0702030302020204" pitchFamily="66" charset="0"/>
              </a:rPr>
              <a:t> clusters would be optimal in either of the two techniques.</a:t>
            </a:r>
          </a:p>
          <a:p>
            <a:r>
              <a:rPr lang="en-US" sz="1600">
                <a:latin typeface="Comic Sans MS" panose="030F0702030302020204" pitchFamily="66" charset="0"/>
              </a:rPr>
              <a:t>The entropy increases as the number of clusters rises. As</a:t>
            </a:r>
            <a:r>
              <a:rPr lang="en-IN" sz="1600">
                <a:latin typeface="Comic Sans MS" panose="030F0702030302020204" pitchFamily="66" charset="0"/>
              </a:rPr>
              <a:t> </a:t>
            </a:r>
            <a:r>
              <a:rPr lang="en-US" sz="1600">
                <a:latin typeface="Comic Sans MS" panose="030F0702030302020204" pitchFamily="66" charset="0"/>
              </a:rPr>
              <a:t>clusters increase beyond the cardinality of 6, a steep rise</a:t>
            </a:r>
            <a:r>
              <a:rPr lang="en-IN" sz="1600">
                <a:latin typeface="Comic Sans MS" panose="030F0702030302020204" pitchFamily="66" charset="0"/>
              </a:rPr>
              <a:t> </a:t>
            </a:r>
            <a:r>
              <a:rPr lang="en-US" sz="1600">
                <a:latin typeface="Comic Sans MS" panose="030F0702030302020204" pitchFamily="66" charset="0"/>
              </a:rPr>
              <a:t>is detected. This is not true in general and hence, entropy</a:t>
            </a:r>
            <a:r>
              <a:rPr lang="en-IN" sz="1600">
                <a:latin typeface="Comic Sans MS" panose="030F0702030302020204" pitchFamily="66" charset="0"/>
              </a:rPr>
              <a:t> evaluation</a:t>
            </a:r>
            <a:r>
              <a:rPr lang="en-US" sz="1600">
                <a:latin typeface="Comic Sans MS" panose="030F0702030302020204" pitchFamily="66" charset="0"/>
              </a:rPr>
              <a:t> is an essential step in our methodology. The</a:t>
            </a:r>
            <a:r>
              <a:rPr lang="en-IN" sz="1600">
                <a:latin typeface="Comic Sans MS" panose="030F0702030302020204" pitchFamily="66" charset="0"/>
              </a:rPr>
              <a:t> </a:t>
            </a:r>
            <a:r>
              <a:rPr lang="en-US" sz="1600">
                <a:latin typeface="Comic Sans MS" panose="030F0702030302020204" pitchFamily="66" charset="0"/>
              </a:rPr>
              <a:t>Entropy values may also vary with data values over time,</a:t>
            </a:r>
          </a:p>
          <a:p>
            <a:r>
              <a:rPr lang="en-US" sz="1600">
                <a:latin typeface="Comic Sans MS" panose="030F0702030302020204" pitchFamily="66" charset="0"/>
              </a:rPr>
              <a:t>when new data is procured. This also helps in the algorithms</a:t>
            </a:r>
            <a:r>
              <a:rPr lang="en-IN" sz="1600">
                <a:latin typeface="Comic Sans MS" panose="030F0702030302020204" pitchFamily="66" charset="0"/>
              </a:rPr>
              <a:t> eneralizing</a:t>
            </a:r>
            <a:r>
              <a:rPr lang="en-US" sz="1600">
                <a:latin typeface="Comic Sans MS" panose="030F0702030302020204" pitchFamily="66" charset="0"/>
              </a:rPr>
              <a:t>g to new unseen data. In this study, further</a:t>
            </a:r>
            <a:r>
              <a:rPr lang="en-IN" sz="1600">
                <a:latin typeface="Comic Sans MS" panose="030F0702030302020204" pitchFamily="66" charset="0"/>
              </a:rPr>
              <a:t> </a:t>
            </a:r>
            <a:r>
              <a:rPr lang="en-US" sz="1600">
                <a:latin typeface="Comic Sans MS" panose="030F0702030302020204" pitchFamily="66" charset="0"/>
              </a:rPr>
              <a:t>Analysis is conducted only for the number of clusters ranging</a:t>
            </a:r>
          </a:p>
          <a:p>
            <a:r>
              <a:rPr lang="en-US" sz="1600">
                <a:latin typeface="Comic Sans MS" panose="030F0702030302020204" pitchFamily="66" charset="0"/>
              </a:rPr>
              <a:t>from 2 to 6.</a:t>
            </a:r>
          </a:p>
        </p:txBody>
      </p:sp>
      <p:pic>
        <p:nvPicPr>
          <p:cNvPr id="6" name="Picture 6">
            <a:extLst>
              <a:ext uri="{FF2B5EF4-FFF2-40B4-BE49-F238E27FC236}">
                <a16:creationId xmlns:a16="http://schemas.microsoft.com/office/drawing/2014/main" id="{772577BE-5BA9-6446-9504-D85606F46ECB}"/>
              </a:ext>
            </a:extLst>
          </p:cNvPr>
          <p:cNvPicPr>
            <a:picLocks noChangeAspect="1"/>
          </p:cNvPicPr>
          <p:nvPr/>
        </p:nvPicPr>
        <p:blipFill>
          <a:blip r:embed="rId2"/>
          <a:stretch>
            <a:fillRect/>
          </a:stretch>
        </p:blipFill>
        <p:spPr>
          <a:xfrm>
            <a:off x="5682756" y="1909568"/>
            <a:ext cx="5984848" cy="3426390"/>
          </a:xfrm>
          <a:prstGeom prst="rect">
            <a:avLst/>
          </a:prstGeom>
        </p:spPr>
      </p:pic>
    </p:spTree>
    <p:extLst>
      <p:ext uri="{BB962C8B-B14F-4D97-AF65-F5344CB8AC3E}">
        <p14:creationId xmlns:p14="http://schemas.microsoft.com/office/powerpoint/2010/main" val="2803961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993E5FF-45A8-DA44-8F88-00EAFAA0F765}"/>
              </a:ext>
            </a:extLst>
          </p:cNvPr>
          <p:cNvSpPr txBox="1"/>
          <p:nvPr/>
        </p:nvSpPr>
        <p:spPr>
          <a:xfrm>
            <a:off x="256101" y="289679"/>
            <a:ext cx="9939130" cy="3139321"/>
          </a:xfrm>
          <a:prstGeom prst="rect">
            <a:avLst/>
          </a:prstGeom>
          <a:noFill/>
        </p:spPr>
        <p:txBody>
          <a:bodyPr wrap="square">
            <a:spAutoFit/>
          </a:bodyPr>
          <a:lstStyle/>
          <a:p>
            <a:r>
              <a:rPr lang="en-US" b="1">
                <a:latin typeface="Comic Sans MS" panose="030F0702030302020204" pitchFamily="66" charset="0"/>
              </a:rPr>
              <a:t>B. Silhouette Scores and ARI Evaluation</a:t>
            </a:r>
            <a:endParaRPr lang="en-IN" b="1">
              <a:latin typeface="Comic Sans MS" panose="030F0702030302020204" pitchFamily="66" charset="0"/>
            </a:endParaRPr>
          </a:p>
          <a:p>
            <a:endParaRPr lang="en-IN" b="1">
              <a:latin typeface="Comic Sans MS" panose="030F0702030302020204" pitchFamily="66" charset="0"/>
            </a:endParaRPr>
          </a:p>
          <a:p>
            <a:r>
              <a:rPr lang="en-IN">
                <a:latin typeface="Comic Sans MS" panose="030F0702030302020204" pitchFamily="66" charset="0"/>
              </a:rPr>
              <a:t> A</a:t>
            </a:r>
            <a:r>
              <a:rPr lang="en-US">
                <a:latin typeface="Comic Sans MS" panose="030F0702030302020204" pitchFamily="66" charset="0"/>
              </a:rPr>
              <a:t> summary of the Silhouette Scores is shown in Table I.</a:t>
            </a:r>
            <a:r>
              <a:rPr lang="en-IN">
                <a:latin typeface="Comic Sans MS" panose="030F0702030302020204" pitchFamily="66" charset="0"/>
              </a:rPr>
              <a:t> The</a:t>
            </a:r>
            <a:r>
              <a:rPr lang="en-US">
                <a:latin typeface="Comic Sans MS" panose="030F0702030302020204" pitchFamily="66" charset="0"/>
              </a:rPr>
              <a:t> clustering algorithms are compared for every number</a:t>
            </a:r>
            <a:r>
              <a:rPr lang="en-IN">
                <a:latin typeface="Comic Sans MS" panose="030F0702030302020204" pitchFamily="66" charset="0"/>
              </a:rPr>
              <a:t> </a:t>
            </a:r>
            <a:r>
              <a:rPr lang="en-US">
                <a:latin typeface="Comic Sans MS" panose="030F0702030302020204" pitchFamily="66" charset="0"/>
              </a:rPr>
              <a:t>of clusters from 2 to 6. The highest value indicates the best</a:t>
            </a:r>
            <a:r>
              <a:rPr lang="en-IN">
                <a:latin typeface="Comic Sans MS" panose="030F0702030302020204" pitchFamily="66" charset="0"/>
              </a:rPr>
              <a:t> number</a:t>
            </a:r>
            <a:r>
              <a:rPr lang="en-US">
                <a:latin typeface="Comic Sans MS" panose="030F0702030302020204" pitchFamily="66" charset="0"/>
              </a:rPr>
              <a:t> of clusters. Both techniques show almost the same</a:t>
            </a:r>
            <a:r>
              <a:rPr lang="en-IN">
                <a:latin typeface="Comic Sans MS" panose="030F0702030302020204" pitchFamily="66" charset="0"/>
              </a:rPr>
              <a:t> scores</a:t>
            </a:r>
            <a:r>
              <a:rPr lang="en-US">
                <a:latin typeface="Comic Sans MS" panose="030F0702030302020204" pitchFamily="66" charset="0"/>
              </a:rPr>
              <a:t>, which shows that the behaviour of techniques though</a:t>
            </a:r>
            <a:r>
              <a:rPr lang="en-IN">
                <a:latin typeface="Comic Sans MS" panose="030F0702030302020204" pitchFamily="66" charset="0"/>
              </a:rPr>
              <a:t> </a:t>
            </a:r>
            <a:r>
              <a:rPr lang="en-US">
                <a:latin typeface="Comic Sans MS" panose="030F0702030302020204" pitchFamily="66" charset="0"/>
              </a:rPr>
              <a:t>applied individually, give approximately the same number of</a:t>
            </a:r>
            <a:r>
              <a:rPr lang="en-IN">
                <a:latin typeface="Comic Sans MS" panose="030F0702030302020204" pitchFamily="66" charset="0"/>
              </a:rPr>
              <a:t> clusters</a:t>
            </a:r>
            <a:r>
              <a:rPr lang="en-US">
                <a:latin typeface="Comic Sans MS" panose="030F0702030302020204" pitchFamily="66" charset="0"/>
              </a:rPr>
              <a:t>. Furthermore, the scores indicate that even the best</a:t>
            </a:r>
            <a:r>
              <a:rPr lang="en-IN">
                <a:latin typeface="Comic Sans MS" panose="030F0702030302020204" pitchFamily="66" charset="0"/>
              </a:rPr>
              <a:t> scores</a:t>
            </a:r>
            <a:r>
              <a:rPr lang="en-US">
                <a:latin typeface="Comic Sans MS" panose="030F0702030302020204" pitchFamily="66" charset="0"/>
              </a:rPr>
              <a:t> are not consistent across all the groups.</a:t>
            </a:r>
          </a:p>
          <a:p>
            <a:r>
              <a:rPr lang="en-US">
                <a:latin typeface="Comic Sans MS" panose="030F0702030302020204" pitchFamily="66" charset="0"/>
              </a:rPr>
              <a:t>The ARI values in Table II show strong similarities in</a:t>
            </a:r>
            <a:r>
              <a:rPr lang="en-IN">
                <a:latin typeface="Comic Sans MS" panose="030F0702030302020204" pitchFamily="66" charset="0"/>
              </a:rPr>
              <a:t> sults</a:t>
            </a:r>
            <a:r>
              <a:rPr lang="en-US">
                <a:latin typeface="Comic Sans MS" panose="030F0702030302020204" pitchFamily="66" charset="0"/>
              </a:rPr>
              <a:t>lusters formed by KM and HC techniques. From these</a:t>
            </a:r>
            <a:r>
              <a:rPr lang="en-IN">
                <a:latin typeface="Comic Sans MS" panose="030F0702030302020204" pitchFamily="66" charset="0"/>
              </a:rPr>
              <a:t> Results</a:t>
            </a:r>
            <a:r>
              <a:rPr lang="en-US">
                <a:latin typeface="Comic Sans MS" panose="030F0702030302020204" pitchFamily="66" charset="0"/>
              </a:rPr>
              <a:t>, it can be concluded that both techniques show approximately the same clusters in the data for corresponding</a:t>
            </a:r>
            <a:r>
              <a:rPr lang="en-IN">
                <a:latin typeface="Comic Sans MS" panose="030F0702030302020204" pitchFamily="66" charset="0"/>
              </a:rPr>
              <a:t> best</a:t>
            </a:r>
            <a:r>
              <a:rPr lang="en-US">
                <a:latin typeface="Comic Sans MS" panose="030F0702030302020204" pitchFamily="66" charset="0"/>
              </a:rPr>
              <a:t> Silhouette Scores.</a:t>
            </a:r>
          </a:p>
        </p:txBody>
      </p:sp>
      <p:pic>
        <p:nvPicPr>
          <p:cNvPr id="8" name="Picture 8">
            <a:extLst>
              <a:ext uri="{FF2B5EF4-FFF2-40B4-BE49-F238E27FC236}">
                <a16:creationId xmlns:a16="http://schemas.microsoft.com/office/drawing/2014/main" id="{B3E5C3FB-4A3F-9D41-9926-4D270F8B8633}"/>
              </a:ext>
            </a:extLst>
          </p:cNvPr>
          <p:cNvPicPr>
            <a:picLocks noChangeAspect="1"/>
          </p:cNvPicPr>
          <p:nvPr/>
        </p:nvPicPr>
        <p:blipFill>
          <a:blip r:embed="rId2"/>
          <a:stretch>
            <a:fillRect/>
          </a:stretch>
        </p:blipFill>
        <p:spPr>
          <a:xfrm>
            <a:off x="983730" y="3745465"/>
            <a:ext cx="4419600" cy="2562225"/>
          </a:xfrm>
          <a:prstGeom prst="rect">
            <a:avLst/>
          </a:prstGeom>
        </p:spPr>
      </p:pic>
      <p:pic>
        <p:nvPicPr>
          <p:cNvPr id="10" name="Picture 10">
            <a:extLst>
              <a:ext uri="{FF2B5EF4-FFF2-40B4-BE49-F238E27FC236}">
                <a16:creationId xmlns:a16="http://schemas.microsoft.com/office/drawing/2014/main" id="{88C5F33B-9BA2-114F-A5F5-1F13399DBA4C}"/>
              </a:ext>
            </a:extLst>
          </p:cNvPr>
          <p:cNvPicPr>
            <a:picLocks noChangeAspect="1"/>
          </p:cNvPicPr>
          <p:nvPr/>
        </p:nvPicPr>
        <p:blipFill>
          <a:blip r:embed="rId3"/>
          <a:stretch>
            <a:fillRect/>
          </a:stretch>
        </p:blipFill>
        <p:spPr>
          <a:xfrm>
            <a:off x="6418408" y="4102652"/>
            <a:ext cx="4257675" cy="1847850"/>
          </a:xfrm>
          <a:prstGeom prst="rect">
            <a:avLst/>
          </a:prstGeom>
        </p:spPr>
      </p:pic>
    </p:spTree>
    <p:extLst>
      <p:ext uri="{BB962C8B-B14F-4D97-AF65-F5344CB8AC3E}">
        <p14:creationId xmlns:p14="http://schemas.microsoft.com/office/powerpoint/2010/main" val="3079412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C59DF2-E03B-114E-80DC-C651EE56458A}"/>
              </a:ext>
            </a:extLst>
          </p:cNvPr>
          <p:cNvSpPr txBox="1"/>
          <p:nvPr/>
        </p:nvSpPr>
        <p:spPr>
          <a:xfrm>
            <a:off x="500005" y="612844"/>
            <a:ext cx="6987880" cy="2862322"/>
          </a:xfrm>
          <a:prstGeom prst="rect">
            <a:avLst/>
          </a:prstGeom>
          <a:noFill/>
        </p:spPr>
        <p:txBody>
          <a:bodyPr wrap="square">
            <a:spAutoFit/>
          </a:bodyPr>
          <a:lstStyle/>
          <a:p>
            <a:r>
              <a:rPr lang="en-US" b="1">
                <a:latin typeface="Comic Sans MS" panose="030F0702030302020204" pitchFamily="66" charset="0"/>
              </a:rPr>
              <a:t>C. Validation Metric</a:t>
            </a:r>
            <a:endParaRPr lang="en-IN" b="1">
              <a:latin typeface="Comic Sans MS" panose="030F0702030302020204" pitchFamily="66" charset="0"/>
            </a:endParaRPr>
          </a:p>
          <a:p>
            <a:endParaRPr lang="en-US">
              <a:latin typeface="Comic Sans MS" panose="030F0702030302020204" pitchFamily="66" charset="0"/>
            </a:endParaRPr>
          </a:p>
          <a:p>
            <a:r>
              <a:rPr lang="en-US">
                <a:latin typeface="Comic Sans MS" panose="030F0702030302020204" pitchFamily="66" charset="0"/>
              </a:rPr>
              <a:t>The DBI values shown in Table III suggest the same</a:t>
            </a:r>
          </a:p>
          <a:p>
            <a:r>
              <a:rPr lang="en-US">
                <a:latin typeface="Comic Sans MS" panose="030F0702030302020204" pitchFamily="66" charset="0"/>
              </a:rPr>
              <a:t>results as provided by the Silhouette Scores. This confirms</a:t>
            </a:r>
          </a:p>
          <a:p>
            <a:r>
              <a:rPr lang="en-US">
                <a:latin typeface="Comic Sans MS" panose="030F0702030302020204" pitchFamily="66" charset="0"/>
              </a:rPr>
              <a:t>that the techniques applied for the analysis of the raw signals</a:t>
            </a:r>
          </a:p>
          <a:p>
            <a:r>
              <a:rPr lang="en-US">
                <a:latin typeface="Comic Sans MS" panose="030F0702030302020204" pitchFamily="66" charset="0"/>
              </a:rPr>
              <a:t>are accurate enough to make decisions when monitoring</a:t>
            </a:r>
          </a:p>
          <a:p>
            <a:r>
              <a:rPr lang="en-US">
                <a:latin typeface="Comic Sans MS" panose="030F0702030302020204" pitchFamily="66" charset="0"/>
              </a:rPr>
              <a:t>the welding stations. Over time, these algorithms can be</a:t>
            </a:r>
          </a:p>
          <a:p>
            <a:r>
              <a:rPr lang="en-US">
                <a:latin typeface="Comic Sans MS" panose="030F0702030302020204" pitchFamily="66" charset="0"/>
              </a:rPr>
              <a:t>retrained on new data, thereby widening the scope of identifying new clusters if they exist.</a:t>
            </a:r>
            <a:endParaRPr lang="en-IN">
              <a:latin typeface="Comic Sans MS" panose="030F0702030302020204" pitchFamily="66" charset="0"/>
            </a:endParaRPr>
          </a:p>
          <a:p>
            <a:endParaRPr lang="en-US">
              <a:latin typeface="Comic Sans MS" panose="030F0702030302020204" pitchFamily="66" charset="0"/>
            </a:endParaRPr>
          </a:p>
        </p:txBody>
      </p:sp>
      <p:pic>
        <p:nvPicPr>
          <p:cNvPr id="8" name="Picture 8">
            <a:extLst>
              <a:ext uri="{FF2B5EF4-FFF2-40B4-BE49-F238E27FC236}">
                <a16:creationId xmlns:a16="http://schemas.microsoft.com/office/drawing/2014/main" id="{8294EB6D-649E-1345-B751-B9140D597EC4}"/>
              </a:ext>
            </a:extLst>
          </p:cNvPr>
          <p:cNvPicPr>
            <a:picLocks noChangeAspect="1"/>
          </p:cNvPicPr>
          <p:nvPr/>
        </p:nvPicPr>
        <p:blipFill>
          <a:blip r:embed="rId2"/>
          <a:stretch>
            <a:fillRect/>
          </a:stretch>
        </p:blipFill>
        <p:spPr>
          <a:xfrm>
            <a:off x="5707696" y="3475166"/>
            <a:ext cx="6001645" cy="2769990"/>
          </a:xfrm>
          <a:prstGeom prst="rect">
            <a:avLst/>
          </a:prstGeom>
        </p:spPr>
      </p:pic>
    </p:spTree>
    <p:extLst>
      <p:ext uri="{BB962C8B-B14F-4D97-AF65-F5344CB8AC3E}">
        <p14:creationId xmlns:p14="http://schemas.microsoft.com/office/powerpoint/2010/main" val="968725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A4DFF0-774D-CA48-8C88-FD67DBDCFB19}"/>
              </a:ext>
            </a:extLst>
          </p:cNvPr>
          <p:cNvSpPr txBox="1"/>
          <p:nvPr/>
        </p:nvSpPr>
        <p:spPr>
          <a:xfrm>
            <a:off x="573177" y="762267"/>
            <a:ext cx="6853732" cy="3139321"/>
          </a:xfrm>
          <a:prstGeom prst="rect">
            <a:avLst/>
          </a:prstGeom>
          <a:noFill/>
        </p:spPr>
        <p:txBody>
          <a:bodyPr wrap="square">
            <a:spAutoFit/>
          </a:bodyPr>
          <a:lstStyle/>
          <a:p>
            <a:endParaRPr lang="en-US">
              <a:latin typeface="Comic Sans MS" panose="030F0702030302020204" pitchFamily="66" charset="0"/>
            </a:endParaRPr>
          </a:p>
          <a:p>
            <a:r>
              <a:rPr lang="en-US" b="1">
                <a:latin typeface="Comic Sans MS" panose="030F0702030302020204" pitchFamily="66" charset="0"/>
              </a:rPr>
              <a:t>D. Cluster Profiles</a:t>
            </a:r>
            <a:endParaRPr lang="en-IN" b="1">
              <a:latin typeface="Comic Sans MS" panose="030F0702030302020204" pitchFamily="66" charset="0"/>
            </a:endParaRPr>
          </a:p>
          <a:p>
            <a:endParaRPr lang="en-US">
              <a:latin typeface="Comic Sans MS" panose="030F0702030302020204" pitchFamily="66" charset="0"/>
            </a:endParaRPr>
          </a:p>
          <a:p>
            <a:r>
              <a:rPr lang="en-US">
                <a:latin typeface="Comic Sans MS" panose="030F0702030302020204" pitchFamily="66" charset="0"/>
              </a:rPr>
              <a:t>From the results, a summary of cluster statistics is presented in Table IV. A typical cluster profile shows the</a:t>
            </a:r>
            <a:r>
              <a:rPr lang="en-IN">
                <a:latin typeface="Comic Sans MS" panose="030F0702030302020204" pitchFamily="66" charset="0"/>
              </a:rPr>
              <a:t> average</a:t>
            </a:r>
            <a:r>
              <a:rPr lang="en-US">
                <a:latin typeface="Comic Sans MS" panose="030F0702030302020204" pitchFamily="66" charset="0"/>
              </a:rPr>
              <a:t> norms of the current and voltage arrays, the welding</a:t>
            </a:r>
            <a:r>
              <a:rPr lang="en-IN">
                <a:latin typeface="Comic Sans MS" panose="030F0702030302020204" pitchFamily="66" charset="0"/>
              </a:rPr>
              <a:t> program</a:t>
            </a:r>
            <a:r>
              <a:rPr lang="en-US">
                <a:latin typeface="Comic Sans MS" panose="030F0702030302020204" pitchFamily="66" charset="0"/>
              </a:rPr>
              <a:t> number from the machines and the sampled length</a:t>
            </a:r>
          </a:p>
          <a:p>
            <a:r>
              <a:rPr lang="en-US">
                <a:latin typeface="Comic Sans MS" panose="030F0702030302020204" pitchFamily="66" charset="0"/>
              </a:rPr>
              <a:t>of the arrays with the highest frequencies in the cluster. These welds might correspond to poor penetration</a:t>
            </a:r>
          </a:p>
          <a:p>
            <a:r>
              <a:rPr lang="en-US">
                <a:latin typeface="Comic Sans MS" panose="030F0702030302020204" pitchFamily="66" charset="0"/>
              </a:rPr>
              <a:t>of welds in the joint at the start of a welding run and/or</a:t>
            </a:r>
          </a:p>
          <a:p>
            <a:r>
              <a:rPr lang="en-US">
                <a:latin typeface="Comic Sans MS" panose="030F0702030302020204" pitchFamily="66" charset="0"/>
              </a:rPr>
              <a:t>inaccurate data recording.</a:t>
            </a:r>
            <a:endParaRPr lang="en-US"/>
          </a:p>
        </p:txBody>
      </p:sp>
      <p:pic>
        <p:nvPicPr>
          <p:cNvPr id="6" name="Picture 6">
            <a:extLst>
              <a:ext uri="{FF2B5EF4-FFF2-40B4-BE49-F238E27FC236}">
                <a16:creationId xmlns:a16="http://schemas.microsoft.com/office/drawing/2014/main" id="{18D659A5-80AB-7345-A5C2-73BE545C5AD5}"/>
              </a:ext>
            </a:extLst>
          </p:cNvPr>
          <p:cNvPicPr>
            <a:picLocks noChangeAspect="1"/>
          </p:cNvPicPr>
          <p:nvPr/>
        </p:nvPicPr>
        <p:blipFill>
          <a:blip r:embed="rId2"/>
          <a:stretch>
            <a:fillRect/>
          </a:stretch>
        </p:blipFill>
        <p:spPr>
          <a:xfrm>
            <a:off x="6888373" y="2941595"/>
            <a:ext cx="4888989" cy="3314569"/>
          </a:xfrm>
          <a:prstGeom prst="rect">
            <a:avLst/>
          </a:prstGeom>
        </p:spPr>
      </p:pic>
    </p:spTree>
    <p:extLst>
      <p:ext uri="{BB962C8B-B14F-4D97-AF65-F5344CB8AC3E}">
        <p14:creationId xmlns:p14="http://schemas.microsoft.com/office/powerpoint/2010/main" val="1796162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FF941-CD1E-534D-8A1F-6B5F66418A68}"/>
              </a:ext>
            </a:extLst>
          </p:cNvPr>
          <p:cNvSpPr>
            <a:spLocks noGrp="1"/>
          </p:cNvSpPr>
          <p:nvPr>
            <p:ph type="title"/>
          </p:nvPr>
        </p:nvSpPr>
        <p:spPr/>
        <p:txBody>
          <a:bodyPr/>
          <a:lstStyle/>
          <a:p>
            <a:r>
              <a:rPr lang="en-IN" b="1">
                <a:latin typeface="Comic Sans MS" panose="030F0702030302020204" pitchFamily="66" charset="0"/>
              </a:rPr>
              <a:t>CONCLUSION</a:t>
            </a:r>
            <a:endParaRPr lang="en-US" b="1">
              <a:latin typeface="Comic Sans MS" panose="030F0702030302020204" pitchFamily="66" charset="0"/>
            </a:endParaRPr>
          </a:p>
        </p:txBody>
      </p:sp>
      <p:sp>
        <p:nvSpPr>
          <p:cNvPr id="5" name="TextBox 4">
            <a:extLst>
              <a:ext uri="{FF2B5EF4-FFF2-40B4-BE49-F238E27FC236}">
                <a16:creationId xmlns:a16="http://schemas.microsoft.com/office/drawing/2014/main" id="{4EB520B0-C323-7D41-89B6-B8A11D46B2A7}"/>
              </a:ext>
            </a:extLst>
          </p:cNvPr>
          <p:cNvSpPr txBox="1"/>
          <p:nvPr/>
        </p:nvSpPr>
        <p:spPr>
          <a:xfrm>
            <a:off x="861199" y="2334162"/>
            <a:ext cx="10469602" cy="3416320"/>
          </a:xfrm>
          <a:prstGeom prst="rect">
            <a:avLst/>
          </a:prstGeom>
          <a:noFill/>
        </p:spPr>
        <p:txBody>
          <a:bodyPr wrap="square">
            <a:spAutoFit/>
          </a:bodyPr>
          <a:lstStyle/>
          <a:p>
            <a:r>
              <a:rPr lang="en-US">
                <a:latin typeface="Comic Sans MS" panose="030F0702030302020204" pitchFamily="66" charset="0"/>
              </a:rPr>
              <a:t>In this paper, an approach using basic clustering techniques on current and voltage signals of</a:t>
            </a:r>
            <a:r>
              <a:rPr lang="en-IN">
                <a:latin typeface="Comic Sans MS" panose="030F0702030302020204" pitchFamily="66" charset="0"/>
              </a:rPr>
              <a:t> welding</a:t>
            </a:r>
            <a:r>
              <a:rPr lang="en-US">
                <a:latin typeface="Comic Sans MS" panose="030F0702030302020204" pitchFamily="66" charset="0"/>
              </a:rPr>
              <a:t> processes to</a:t>
            </a:r>
            <a:r>
              <a:rPr lang="en-IN">
                <a:latin typeface="Comic Sans MS" panose="030F0702030302020204" pitchFamily="66" charset="0"/>
              </a:rPr>
              <a:t> identify</a:t>
            </a:r>
            <a:r>
              <a:rPr lang="en-US">
                <a:latin typeface="Comic Sans MS" panose="030F0702030302020204" pitchFamily="66" charset="0"/>
              </a:rPr>
              <a:t> variations is suggested. A cluster formed using the</a:t>
            </a:r>
            <a:r>
              <a:rPr lang="en-IN">
                <a:latin typeface="Comic Sans MS" panose="030F0702030302020204" pitchFamily="66" charset="0"/>
              </a:rPr>
              <a:t> </a:t>
            </a:r>
            <a:r>
              <a:rPr lang="en-US">
                <a:latin typeface="Comic Sans MS" panose="030F0702030302020204" pitchFamily="66" charset="0"/>
              </a:rPr>
              <a:t>methodology can be profiled by its corresponding features,</a:t>
            </a:r>
            <a:r>
              <a:rPr lang="en-IN">
                <a:latin typeface="Comic Sans MS" panose="030F0702030302020204" pitchFamily="66" charset="0"/>
              </a:rPr>
              <a:t> giving</a:t>
            </a:r>
            <a:r>
              <a:rPr lang="en-US">
                <a:latin typeface="Comic Sans MS" panose="030F0702030302020204" pitchFamily="66" charset="0"/>
              </a:rPr>
              <a:t> indicators of possible welds under a certain process</a:t>
            </a:r>
            <a:r>
              <a:rPr lang="en-IN">
                <a:latin typeface="Comic Sans MS" panose="030F0702030302020204" pitchFamily="66" charset="0"/>
              </a:rPr>
              <a:t> run</a:t>
            </a:r>
            <a:r>
              <a:rPr lang="en-US">
                <a:latin typeface="Comic Sans MS" panose="030F0702030302020204" pitchFamily="66" charset="0"/>
              </a:rPr>
              <a:t> and prompting an inspection if necessary. A direct</a:t>
            </a:r>
            <a:r>
              <a:rPr lang="en-IN">
                <a:latin typeface="Comic Sans MS" panose="030F0702030302020204" pitchFamily="66" charset="0"/>
              </a:rPr>
              <a:t> application</a:t>
            </a:r>
            <a:r>
              <a:rPr lang="en-US">
                <a:latin typeface="Comic Sans MS" panose="030F0702030302020204" pitchFamily="66" charset="0"/>
              </a:rPr>
              <a:t> of such a</a:t>
            </a:r>
            <a:r>
              <a:rPr lang="en-IN">
                <a:latin typeface="Comic Sans MS" panose="030F0702030302020204" pitchFamily="66" charset="0"/>
              </a:rPr>
              <a:t> </a:t>
            </a:r>
            <a:r>
              <a:rPr lang="en-US">
                <a:latin typeface="Comic Sans MS" panose="030F0702030302020204" pitchFamily="66" charset="0"/>
              </a:rPr>
              <a:t>methodology is to connect attributes</a:t>
            </a:r>
            <a:r>
              <a:rPr lang="en-IN">
                <a:latin typeface="Comic Sans MS" panose="030F0702030302020204" pitchFamily="66" charset="0"/>
              </a:rPr>
              <a:t> of</a:t>
            </a:r>
            <a:r>
              <a:rPr lang="en-US">
                <a:latin typeface="Comic Sans MS" panose="030F0702030302020204" pitchFamily="66" charset="0"/>
              </a:rPr>
              <a:t> welds like oxidation levels, distortion and heat effects</a:t>
            </a:r>
          </a:p>
          <a:p>
            <a:r>
              <a:rPr lang="en-US">
                <a:latin typeface="Comic Sans MS" panose="030F0702030302020204" pitchFamily="66" charset="0"/>
              </a:rPr>
              <a:t>With cluster labels and construct a classification problem</a:t>
            </a:r>
            <a:r>
              <a:rPr lang="en-IN">
                <a:latin typeface="Comic Sans MS" panose="030F0702030302020204" pitchFamily="66" charset="0"/>
              </a:rPr>
              <a:t> particular</a:t>
            </a:r>
            <a:r>
              <a:rPr lang="en-US">
                <a:latin typeface="Comic Sans MS" panose="030F0702030302020204" pitchFamily="66" charset="0"/>
              </a:rPr>
              <a:t> to that process.</a:t>
            </a:r>
            <a:endParaRPr lang="en-IN">
              <a:latin typeface="Comic Sans MS" panose="030F0702030302020204" pitchFamily="66" charset="0"/>
            </a:endParaRPr>
          </a:p>
          <a:p>
            <a:endParaRPr lang="en-US">
              <a:latin typeface="Comic Sans MS" panose="030F0702030302020204" pitchFamily="66" charset="0"/>
            </a:endParaRPr>
          </a:p>
          <a:p>
            <a:r>
              <a:rPr lang="en-US">
                <a:latin typeface="Comic Sans MS" panose="030F0702030302020204" pitchFamily="66" charset="0"/>
              </a:rPr>
              <a:t>Using these results, it is possible to construct a multistage algorithm using the group names as classes for a</a:t>
            </a:r>
            <a:r>
              <a:rPr lang="en-IN">
                <a:latin typeface="Comic Sans MS" panose="030F0702030302020204" pitchFamily="66" charset="0"/>
              </a:rPr>
              <a:t> </a:t>
            </a:r>
            <a:r>
              <a:rPr lang="en-US">
                <a:latin typeface="Comic Sans MS" panose="030F0702030302020204" pitchFamily="66" charset="0"/>
              </a:rPr>
              <a:t>classification problem. A neural network to predict these</a:t>
            </a:r>
            <a:r>
              <a:rPr lang="en-IN">
                <a:latin typeface="Comic Sans MS" panose="030F0702030302020204" pitchFamily="66" charset="0"/>
              </a:rPr>
              <a:t> </a:t>
            </a:r>
            <a:r>
              <a:rPr lang="en-US">
                <a:latin typeface="Comic Sans MS" panose="030F0702030302020204" pitchFamily="66" charset="0"/>
              </a:rPr>
              <a:t>classes can also be implemented. With an optimal classifier,</a:t>
            </a:r>
            <a:r>
              <a:rPr lang="en-IN">
                <a:latin typeface="Comic Sans MS" panose="030F0702030302020204" pitchFamily="66" charset="0"/>
              </a:rPr>
              <a:t> </a:t>
            </a:r>
            <a:r>
              <a:rPr lang="en-US">
                <a:latin typeface="Comic Sans MS" panose="030F0702030302020204" pitchFamily="66" charset="0"/>
              </a:rPr>
              <a:t>incoming current and voltage signals can be placed in a</a:t>
            </a:r>
          </a:p>
          <a:p>
            <a:r>
              <a:rPr lang="en-US">
                <a:latin typeface="Comic Sans MS" panose="030F0702030302020204" pitchFamily="66" charset="0"/>
              </a:rPr>
              <a:t>group and knowing the clusters formed in it, these signals</a:t>
            </a:r>
            <a:r>
              <a:rPr lang="en-IN">
                <a:latin typeface="Comic Sans MS" panose="030F0702030302020204" pitchFamily="66" charset="0"/>
              </a:rPr>
              <a:t> </a:t>
            </a:r>
            <a:r>
              <a:rPr lang="en-US">
                <a:latin typeface="Comic Sans MS" panose="030F0702030302020204" pitchFamily="66" charset="0"/>
              </a:rPr>
              <a:t>can be placed within a cluster and its attributes identified in</a:t>
            </a:r>
            <a:r>
              <a:rPr lang="en-IN">
                <a:latin typeface="Comic Sans MS" panose="030F0702030302020204" pitchFamily="66" charset="0"/>
              </a:rPr>
              <a:t> </a:t>
            </a:r>
            <a:r>
              <a:rPr lang="en-US">
                <a:latin typeface="Comic Sans MS" panose="030F0702030302020204" pitchFamily="66" charset="0"/>
              </a:rPr>
              <a:t>advance. Research in these directions are planned in future</a:t>
            </a:r>
            <a:r>
              <a:rPr lang="en-IN">
                <a:latin typeface="Comic Sans MS" panose="030F0702030302020204" pitchFamily="66" charset="0"/>
              </a:rPr>
              <a:t> </a:t>
            </a:r>
            <a:r>
              <a:rPr lang="en-US">
                <a:latin typeface="Comic Sans MS" panose="030F0702030302020204" pitchFamily="66" charset="0"/>
              </a:rPr>
              <a:t>works.</a:t>
            </a:r>
          </a:p>
        </p:txBody>
      </p:sp>
    </p:spTree>
    <p:extLst>
      <p:ext uri="{BB962C8B-B14F-4D97-AF65-F5344CB8AC3E}">
        <p14:creationId xmlns:p14="http://schemas.microsoft.com/office/powerpoint/2010/main" val="1577026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F5CCB-CBA5-2849-821B-70EEE21851A1}"/>
              </a:ext>
            </a:extLst>
          </p:cNvPr>
          <p:cNvSpPr>
            <a:spLocks noGrp="1"/>
          </p:cNvSpPr>
          <p:nvPr>
            <p:ph type="title"/>
          </p:nvPr>
        </p:nvSpPr>
        <p:spPr>
          <a:xfrm>
            <a:off x="3356562" y="684987"/>
            <a:ext cx="6570374" cy="5488026"/>
          </a:xfrm>
        </p:spPr>
        <p:txBody>
          <a:bodyPr>
            <a:normAutofit/>
          </a:bodyPr>
          <a:lstStyle/>
          <a:p>
            <a:r>
              <a:rPr lang="en-IN" sz="6000">
                <a:latin typeface="Comic Sans MS" panose="030F0702030302020204" pitchFamily="66" charset="0"/>
              </a:rPr>
              <a:t>THANK YOU</a:t>
            </a:r>
            <a:endParaRPr lang="en-US" sz="6000">
              <a:latin typeface="Comic Sans MS" panose="030F0702030302020204" pitchFamily="66" charset="0"/>
            </a:endParaRPr>
          </a:p>
        </p:txBody>
      </p:sp>
    </p:spTree>
    <p:extLst>
      <p:ext uri="{BB962C8B-B14F-4D97-AF65-F5344CB8AC3E}">
        <p14:creationId xmlns:p14="http://schemas.microsoft.com/office/powerpoint/2010/main" val="3507773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5277-674A-4C4D-AF36-9AC5459CD24B}"/>
              </a:ext>
            </a:extLst>
          </p:cNvPr>
          <p:cNvSpPr>
            <a:spLocks noGrp="1"/>
          </p:cNvSpPr>
          <p:nvPr>
            <p:ph type="title"/>
          </p:nvPr>
        </p:nvSpPr>
        <p:spPr/>
        <p:txBody>
          <a:bodyPr/>
          <a:lstStyle/>
          <a:p>
            <a:r>
              <a:rPr lang="en-IN" dirty="0">
                <a:latin typeface="Comic Sans MS" panose="030F0702030302020204" pitchFamily="66" charset="0"/>
              </a:rPr>
              <a:t> </a:t>
            </a:r>
            <a:r>
              <a:rPr lang="en-IN" dirty="0" err="1">
                <a:latin typeface="Comic Sans MS" panose="030F0702030302020204" pitchFamily="66" charset="0"/>
              </a:rPr>
              <a:t>aBstract</a:t>
            </a:r>
            <a:endParaRPr lang="en-IN"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442632FD-8BC3-442D-A617-ADCB2C66ECC4}"/>
              </a:ext>
            </a:extLst>
          </p:cNvPr>
          <p:cNvSpPr>
            <a:spLocks noGrp="1"/>
          </p:cNvSpPr>
          <p:nvPr>
            <p:ph idx="1"/>
          </p:nvPr>
        </p:nvSpPr>
        <p:spPr/>
        <p:txBody>
          <a:bodyPr>
            <a:normAutofit lnSpcReduction="10000"/>
          </a:bodyPr>
          <a:lstStyle/>
          <a:p>
            <a:r>
              <a:rPr lang="en-US" dirty="0">
                <a:latin typeface="Comic Sans MS" panose="030F0702030302020204" pitchFamily="66" charset="0"/>
              </a:rPr>
              <a:t>Production data from industries today have a heterogeneous structure, which makes it difﬁcult to analyze and derive some viable inferences. Because of the varying pattern of data, whether labeled or unlabeled, numerical or categorical , any strict standard or optimization procedure using production data is a difﬁcult task. Applying machine learning (ML) algorithms to analyze production data has therefore become an essential requirement for industries. In this study, production data obtained from welding seams is used. We analyze raw signals of electrical current and voltage in the form of arrays obtained from welding processes by applying clustering algorithms. Each process is represented by a group number in the procured data and the corresponding welds of a group are divided into optimal number of clusters on the basis of results given by metrics such as Silhouette Scores and Adjusted Rand’s Index. As a validation of the metrics, we use Davies-Bouldin Index to compare and optimize our results. We conclude that a multi-clustering technique can be devised to proﬁle clusters of welding data using only current and voltage signals. </a:t>
            </a:r>
            <a:endParaRPr lang="en-IN" dirty="0">
              <a:latin typeface="Comic Sans MS" panose="030F0702030302020204" pitchFamily="66" charset="0"/>
            </a:endParaRPr>
          </a:p>
        </p:txBody>
      </p:sp>
    </p:spTree>
    <p:extLst>
      <p:ext uri="{BB962C8B-B14F-4D97-AF65-F5344CB8AC3E}">
        <p14:creationId xmlns:p14="http://schemas.microsoft.com/office/powerpoint/2010/main" val="2395669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963D7-C81B-4291-B164-DDA6E1EE723B}"/>
              </a:ext>
            </a:extLst>
          </p:cNvPr>
          <p:cNvSpPr>
            <a:spLocks noGrp="1"/>
          </p:cNvSpPr>
          <p:nvPr>
            <p:ph type="title"/>
          </p:nvPr>
        </p:nvSpPr>
        <p:spPr/>
        <p:txBody>
          <a:bodyPr/>
          <a:lstStyle/>
          <a:p>
            <a:r>
              <a:rPr lang="en-IN" dirty="0">
                <a:latin typeface="Comic Sans MS" panose="030F0702030302020204" pitchFamily="66" charset="0"/>
              </a:rPr>
              <a:t>introduction</a:t>
            </a:r>
          </a:p>
        </p:txBody>
      </p:sp>
      <p:sp>
        <p:nvSpPr>
          <p:cNvPr id="3" name="Content Placeholder 2">
            <a:extLst>
              <a:ext uri="{FF2B5EF4-FFF2-40B4-BE49-F238E27FC236}">
                <a16:creationId xmlns:a16="http://schemas.microsoft.com/office/drawing/2014/main" id="{91136C58-F92E-4098-A790-78455CC41667}"/>
              </a:ext>
            </a:extLst>
          </p:cNvPr>
          <p:cNvSpPr>
            <a:spLocks noGrp="1"/>
          </p:cNvSpPr>
          <p:nvPr>
            <p:ph idx="1"/>
          </p:nvPr>
        </p:nvSpPr>
        <p:spPr>
          <a:xfrm>
            <a:off x="685801" y="2142067"/>
            <a:ext cx="10131425" cy="4106333"/>
          </a:xfrm>
        </p:spPr>
        <p:txBody>
          <a:bodyPr/>
          <a:lstStyle/>
          <a:p>
            <a:r>
              <a:rPr lang="en-US" dirty="0">
                <a:latin typeface="Comic Sans MS" panose="030F0702030302020204" pitchFamily="66" charset="0"/>
              </a:rPr>
              <a:t>Seam welding is a resistance welding process, where two similar or dissimilar metals are joined using high current passing through electrodes connected to seam welding wheels to form continuous nugget in form of butt or overlapping welding components.</a:t>
            </a:r>
          </a:p>
          <a:p>
            <a:r>
              <a:rPr lang="en-US" dirty="0">
                <a:latin typeface="Comic Sans MS" panose="030F0702030302020204" pitchFamily="66" charset="0"/>
              </a:rPr>
              <a:t> A properly welded joint formed by resistance welding can easily be stronger than the material from which it is formed.</a:t>
            </a:r>
          </a:p>
          <a:p>
            <a:r>
              <a:rPr lang="en-US" dirty="0">
                <a:latin typeface="Comic Sans MS" panose="030F0702030302020204" pitchFamily="66" charset="0"/>
              </a:rPr>
              <a:t>As a result, its effective functioning is a crucial aspect in manufacturing and automotive industries. </a:t>
            </a:r>
          </a:p>
          <a:p>
            <a:r>
              <a:rPr lang="en-US" dirty="0">
                <a:latin typeface="Comic Sans MS" panose="030F0702030302020204" pitchFamily="66" charset="0"/>
              </a:rPr>
              <a:t> we use current and voltage signals obtained from welding seams to detect closely knitted groups using K-Means and Hierarchical techniques</a:t>
            </a:r>
          </a:p>
          <a:p>
            <a:r>
              <a:rPr lang="en-US" dirty="0">
                <a:latin typeface="Comic Sans MS" panose="030F0702030302020204" pitchFamily="66" charset="0"/>
              </a:rPr>
              <a:t> This study aims to simplify detection processes using only current and voltage signals of welding along with implementable clustering techniques from a data modeling point of view.</a:t>
            </a:r>
            <a:endParaRPr lang="en-IN" dirty="0">
              <a:latin typeface="Comic Sans MS" panose="030F0702030302020204" pitchFamily="66" charset="0"/>
            </a:endParaRPr>
          </a:p>
        </p:txBody>
      </p:sp>
    </p:spTree>
    <p:extLst>
      <p:ext uri="{BB962C8B-B14F-4D97-AF65-F5344CB8AC3E}">
        <p14:creationId xmlns:p14="http://schemas.microsoft.com/office/powerpoint/2010/main" val="3285070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23F8D-AA2B-465A-B210-58CD830846FF}"/>
              </a:ext>
            </a:extLst>
          </p:cNvPr>
          <p:cNvSpPr>
            <a:spLocks noGrp="1"/>
          </p:cNvSpPr>
          <p:nvPr>
            <p:ph idx="1"/>
          </p:nvPr>
        </p:nvSpPr>
        <p:spPr>
          <a:xfrm>
            <a:off x="685801" y="1562651"/>
            <a:ext cx="10131425" cy="3297163"/>
          </a:xfrm>
        </p:spPr>
        <p:txBody>
          <a:bodyPr>
            <a:normAutofit/>
          </a:bodyPr>
          <a:lstStyle/>
          <a:p>
            <a:r>
              <a:rPr lang="en-US" dirty="0">
                <a:latin typeface="Comic Sans MS" panose="030F0702030302020204" pitchFamily="66" charset="0"/>
              </a:rPr>
              <a:t>Data clustering involves solving two main problems. The ﬁrst problem is deﬁning exactly what makes a good clustering of data. It includes the notion of deﬁning ’distance’ measure between the clusters since it is essential to know how far apart two </a:t>
            </a:r>
            <a:r>
              <a:rPr lang="en-US" dirty="0" err="1">
                <a:latin typeface="Comic Sans MS" panose="030F0702030302020204" pitchFamily="66" charset="0"/>
              </a:rPr>
              <a:t>clusterings</a:t>
            </a:r>
            <a:r>
              <a:rPr lang="en-US" dirty="0">
                <a:latin typeface="Comic Sans MS" panose="030F0702030302020204" pitchFamily="66" charset="0"/>
              </a:rPr>
              <a:t> of the same data are. The second problem is determining an effective technique to search through all possible combinations of clustering to ﬁnd the best clustering</a:t>
            </a:r>
          </a:p>
          <a:p>
            <a:endParaRPr lang="en-US" dirty="0"/>
          </a:p>
          <a:p>
            <a:r>
              <a:rPr lang="en-IN" dirty="0">
                <a:latin typeface="Comic Sans MS" panose="030F0702030302020204" pitchFamily="66" charset="0"/>
              </a:rPr>
              <a:t>In this study, we use K-Meanss and Hierarchical clusterings on                                       each number of clusters and use the above mentioned metrics                                              to determine the optimal clusterings</a:t>
            </a:r>
          </a:p>
        </p:txBody>
      </p:sp>
      <p:pic>
        <p:nvPicPr>
          <p:cNvPr id="4" name="Picture 4">
            <a:extLst>
              <a:ext uri="{FF2B5EF4-FFF2-40B4-BE49-F238E27FC236}">
                <a16:creationId xmlns:a16="http://schemas.microsoft.com/office/drawing/2014/main" id="{AC3EC827-F676-394A-A447-E474B8FBAA0D}"/>
              </a:ext>
            </a:extLst>
          </p:cNvPr>
          <p:cNvPicPr>
            <a:picLocks noChangeAspect="1"/>
          </p:cNvPicPr>
          <p:nvPr/>
        </p:nvPicPr>
        <p:blipFill>
          <a:blip r:embed="rId2"/>
          <a:stretch>
            <a:fillRect/>
          </a:stretch>
        </p:blipFill>
        <p:spPr>
          <a:xfrm>
            <a:off x="7914892" y="3808530"/>
            <a:ext cx="3591307" cy="2943086"/>
          </a:xfrm>
          <a:prstGeom prst="rect">
            <a:avLst/>
          </a:prstGeom>
        </p:spPr>
      </p:pic>
      <p:sp>
        <p:nvSpPr>
          <p:cNvPr id="7" name="Title 6">
            <a:extLst>
              <a:ext uri="{FF2B5EF4-FFF2-40B4-BE49-F238E27FC236}">
                <a16:creationId xmlns:a16="http://schemas.microsoft.com/office/drawing/2014/main" id="{797DF840-4B42-CF45-856F-656904F1094A}"/>
              </a:ext>
            </a:extLst>
          </p:cNvPr>
          <p:cNvSpPr>
            <a:spLocks noGrp="1"/>
          </p:cNvSpPr>
          <p:nvPr>
            <p:ph type="title"/>
          </p:nvPr>
        </p:nvSpPr>
        <p:spPr>
          <a:xfrm>
            <a:off x="685801" y="106384"/>
            <a:ext cx="10131425" cy="1297301"/>
          </a:xfrm>
        </p:spPr>
        <p:txBody>
          <a:bodyPr/>
          <a:lstStyle/>
          <a:p>
            <a:r>
              <a:rPr lang="en-IN">
                <a:latin typeface="Comic Sans MS" panose="030F0702030302020204" pitchFamily="66" charset="0"/>
              </a:rPr>
              <a:t>Challenges in clustering</a:t>
            </a:r>
            <a:endParaRPr lang="en-US">
              <a:latin typeface="Comic Sans MS" panose="030F0702030302020204" pitchFamily="66" charset="0"/>
            </a:endParaRPr>
          </a:p>
        </p:txBody>
      </p:sp>
    </p:spTree>
    <p:extLst>
      <p:ext uri="{BB962C8B-B14F-4D97-AF65-F5344CB8AC3E}">
        <p14:creationId xmlns:p14="http://schemas.microsoft.com/office/powerpoint/2010/main" val="4012053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12954-D437-7547-BF6C-32E2DB51E3BC}"/>
              </a:ext>
            </a:extLst>
          </p:cNvPr>
          <p:cNvSpPr>
            <a:spLocks noGrp="1"/>
          </p:cNvSpPr>
          <p:nvPr>
            <p:ph type="title"/>
          </p:nvPr>
        </p:nvSpPr>
        <p:spPr/>
        <p:txBody>
          <a:bodyPr/>
          <a:lstStyle/>
          <a:p>
            <a:r>
              <a:rPr lang="en-IN">
                <a:latin typeface="Comic Sans MS" panose="030F0702030302020204" pitchFamily="66" charset="0"/>
              </a:rPr>
              <a:t>Overview of Data</a:t>
            </a:r>
            <a:endParaRPr lang="en-US">
              <a:latin typeface="Comic Sans MS" panose="030F0702030302020204" pitchFamily="66" charset="0"/>
            </a:endParaRPr>
          </a:p>
        </p:txBody>
      </p:sp>
      <p:sp>
        <p:nvSpPr>
          <p:cNvPr id="3" name="Content Placeholder 2">
            <a:extLst>
              <a:ext uri="{FF2B5EF4-FFF2-40B4-BE49-F238E27FC236}">
                <a16:creationId xmlns:a16="http://schemas.microsoft.com/office/drawing/2014/main" id="{113E41AA-C5BE-884F-A205-A9285C930D5C}"/>
              </a:ext>
            </a:extLst>
          </p:cNvPr>
          <p:cNvSpPr>
            <a:spLocks noGrp="1"/>
          </p:cNvSpPr>
          <p:nvPr>
            <p:ph idx="1"/>
          </p:nvPr>
        </p:nvSpPr>
        <p:spPr>
          <a:xfrm>
            <a:off x="502969" y="1863718"/>
            <a:ext cx="9246149" cy="4794935"/>
          </a:xfrm>
        </p:spPr>
        <p:txBody>
          <a:bodyPr>
            <a:normAutofit/>
          </a:bodyPr>
          <a:lstStyle/>
          <a:p>
            <a:pPr marL="0" indent="0">
              <a:buNone/>
            </a:pPr>
            <a:r>
              <a:rPr lang="en-US" b="1">
                <a:latin typeface="Comic Sans MS" panose="030F0702030302020204" pitchFamily="66" charset="0"/>
              </a:rPr>
              <a:t>A. Data Acquisition</a:t>
            </a:r>
          </a:p>
          <a:p>
            <a:pPr marL="0" indent="0">
              <a:buNone/>
            </a:pPr>
            <a:r>
              <a:rPr lang="en-US">
                <a:latin typeface="Comic Sans MS" panose="030F0702030302020204" pitchFamily="66" charset="0"/>
              </a:rPr>
              <a:t>The welding data used in this study was obtained from</a:t>
            </a:r>
            <a:r>
              <a:rPr lang="en-IN">
                <a:latin typeface="Comic Sans MS" panose="030F0702030302020204" pitchFamily="66" charset="0"/>
              </a:rPr>
              <a:t> a</a:t>
            </a:r>
            <a:r>
              <a:rPr lang="en-US">
                <a:latin typeface="Comic Sans MS" panose="030F0702030302020204" pitchFamily="66" charset="0"/>
              </a:rPr>
              <a:t> manufacturing company located in Germany. Each weld</a:t>
            </a:r>
            <a:r>
              <a:rPr lang="en-IN">
                <a:latin typeface="Comic Sans MS" panose="030F0702030302020204" pitchFamily="66" charset="0"/>
              </a:rPr>
              <a:t> </a:t>
            </a:r>
            <a:r>
              <a:rPr lang="en-US">
                <a:latin typeface="Comic Sans MS" panose="030F0702030302020204" pitchFamily="66" charset="0"/>
              </a:rPr>
              <a:t>was sampled at either 40 milliseconds or 100 milliseconds</a:t>
            </a:r>
            <a:r>
              <a:rPr lang="en-IN">
                <a:latin typeface="Comic Sans MS" panose="030F0702030302020204" pitchFamily="66" charset="0"/>
              </a:rPr>
              <a:t> interval</a:t>
            </a:r>
            <a:r>
              <a:rPr lang="en-US">
                <a:latin typeface="Comic Sans MS" panose="030F0702030302020204" pitchFamily="66" charset="0"/>
              </a:rPr>
              <a:t> at a welding station which is fed with a program</a:t>
            </a:r>
            <a:r>
              <a:rPr lang="en-IN">
                <a:latin typeface="Comic Sans MS" panose="030F0702030302020204" pitchFamily="66" charset="0"/>
              </a:rPr>
              <a:t> number</a:t>
            </a:r>
            <a:r>
              <a:rPr lang="en-US">
                <a:latin typeface="Comic Sans MS" panose="030F0702030302020204" pitchFamily="66" charset="0"/>
              </a:rPr>
              <a:t> defining the axis parameters.</a:t>
            </a:r>
            <a:endParaRPr lang="en-IN">
              <a:latin typeface="Comic Sans MS" panose="030F0702030302020204" pitchFamily="66" charset="0"/>
            </a:endParaRPr>
          </a:p>
          <a:p>
            <a:pPr marL="0" indent="0">
              <a:buNone/>
            </a:pPr>
            <a:r>
              <a:rPr lang="en-US" b="1">
                <a:latin typeface="Comic Sans MS" panose="030F0702030302020204" pitchFamily="66" charset="0"/>
              </a:rPr>
              <a:t>B. Exploratory Analysis</a:t>
            </a:r>
          </a:p>
          <a:p>
            <a:pPr marL="0" indent="0">
              <a:buNone/>
            </a:pPr>
            <a:r>
              <a:rPr lang="en-US">
                <a:latin typeface="Comic Sans MS" panose="030F0702030302020204" pitchFamily="66" charset="0"/>
              </a:rPr>
              <a:t>Each weld comprises of current array, voltage array,</a:t>
            </a:r>
            <a:r>
              <a:rPr lang="en-IN">
                <a:latin typeface="Comic Sans MS" panose="030F0702030302020204" pitchFamily="66" charset="0"/>
              </a:rPr>
              <a:t> sampling</a:t>
            </a:r>
            <a:r>
              <a:rPr lang="en-US">
                <a:latin typeface="Comic Sans MS" panose="030F0702030302020204" pitchFamily="66" charset="0"/>
              </a:rPr>
              <a:t> interval, seam group, program number as well as</a:t>
            </a:r>
            <a:r>
              <a:rPr lang="en-IN">
                <a:latin typeface="Comic Sans MS" panose="030F0702030302020204" pitchFamily="66" charset="0"/>
              </a:rPr>
              <a:t> other</a:t>
            </a:r>
            <a:r>
              <a:rPr lang="en-US">
                <a:latin typeface="Comic Sans MS" panose="030F0702030302020204" pitchFamily="66" charset="0"/>
              </a:rPr>
              <a:t> variables. The length of current and voltage arrays</a:t>
            </a:r>
            <a:r>
              <a:rPr lang="en-IN">
                <a:latin typeface="Comic Sans MS" panose="030F0702030302020204" pitchFamily="66" charset="0"/>
              </a:rPr>
              <a:t> of</a:t>
            </a:r>
            <a:r>
              <a:rPr lang="en-US">
                <a:latin typeface="Comic Sans MS" panose="030F0702030302020204" pitchFamily="66" charset="0"/>
              </a:rPr>
              <a:t> welds is non-uniform due to different processes, the</a:t>
            </a:r>
            <a:r>
              <a:rPr lang="en-IN">
                <a:latin typeface="Comic Sans MS" panose="030F0702030302020204" pitchFamily="66" charset="0"/>
              </a:rPr>
              <a:t> </a:t>
            </a:r>
            <a:r>
              <a:rPr lang="en-US">
                <a:latin typeface="Comic Sans MS" panose="030F0702030302020204" pitchFamily="66" charset="0"/>
              </a:rPr>
              <a:t>minimum being 10 and the maximum 578 across the entire</a:t>
            </a:r>
            <a:r>
              <a:rPr lang="en-IN">
                <a:latin typeface="Comic Sans MS" panose="030F0702030302020204" pitchFamily="66" charset="0"/>
              </a:rPr>
              <a:t> data</a:t>
            </a:r>
            <a:r>
              <a:rPr lang="en-US">
                <a:latin typeface="Comic Sans MS" panose="030F0702030302020204" pitchFamily="66" charset="0"/>
              </a:rPr>
              <a:t>. The welds are distributed exclusively into 5 groups,</a:t>
            </a:r>
            <a:r>
              <a:rPr lang="en-IN">
                <a:latin typeface="Comic Sans MS" panose="030F0702030302020204" pitchFamily="66" charset="0"/>
              </a:rPr>
              <a:t> </a:t>
            </a:r>
            <a:r>
              <a:rPr lang="en-US">
                <a:latin typeface="Comic Sans MS" panose="030F0702030302020204" pitchFamily="66" charset="0"/>
              </a:rPr>
              <a:t>namely I, II, III, IV and V </a:t>
            </a:r>
            <a:r>
              <a:rPr lang="en-IN">
                <a:latin typeface="Comic Sans MS" panose="030F0702030302020204" pitchFamily="66" charset="0"/>
              </a:rPr>
              <a:t>.</a:t>
            </a:r>
            <a:r>
              <a:rPr lang="en-US">
                <a:latin typeface="Comic Sans MS" panose="030F0702030302020204" pitchFamily="66" charset="0"/>
              </a:rPr>
              <a:t> Individual</a:t>
            </a:r>
            <a:r>
              <a:rPr lang="en-IN">
                <a:latin typeface="Comic Sans MS" panose="030F0702030302020204" pitchFamily="66" charset="0"/>
              </a:rPr>
              <a:t> group</a:t>
            </a:r>
            <a:r>
              <a:rPr lang="en-US">
                <a:latin typeface="Comic Sans MS" panose="030F0702030302020204" pitchFamily="66" charset="0"/>
              </a:rPr>
              <a:t> analysis is essential to obtain patterns.</a:t>
            </a:r>
          </a:p>
        </p:txBody>
      </p:sp>
    </p:spTree>
    <p:extLst>
      <p:ext uri="{BB962C8B-B14F-4D97-AF65-F5344CB8AC3E}">
        <p14:creationId xmlns:p14="http://schemas.microsoft.com/office/powerpoint/2010/main" val="4239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a:extLst>
              <a:ext uri="{FF2B5EF4-FFF2-40B4-BE49-F238E27FC236}">
                <a16:creationId xmlns:a16="http://schemas.microsoft.com/office/drawing/2014/main" id="{7E46AFCF-5AF5-2E4B-8A01-C79836A51DFA}"/>
              </a:ext>
            </a:extLst>
          </p:cNvPr>
          <p:cNvPicPr>
            <a:picLocks noChangeAspect="1"/>
          </p:cNvPicPr>
          <p:nvPr/>
        </p:nvPicPr>
        <p:blipFill>
          <a:blip r:embed="rId2"/>
          <a:stretch>
            <a:fillRect/>
          </a:stretch>
        </p:blipFill>
        <p:spPr>
          <a:xfrm>
            <a:off x="778515" y="1686781"/>
            <a:ext cx="5083932" cy="3456130"/>
          </a:xfrm>
          <a:prstGeom prst="rect">
            <a:avLst/>
          </a:prstGeom>
        </p:spPr>
      </p:pic>
      <p:pic>
        <p:nvPicPr>
          <p:cNvPr id="10" name="Picture 10">
            <a:extLst>
              <a:ext uri="{FF2B5EF4-FFF2-40B4-BE49-F238E27FC236}">
                <a16:creationId xmlns:a16="http://schemas.microsoft.com/office/drawing/2014/main" id="{41EA1E4F-4A01-6544-9EEC-A83930197F55}"/>
              </a:ext>
            </a:extLst>
          </p:cNvPr>
          <p:cNvPicPr>
            <a:picLocks noChangeAspect="1"/>
          </p:cNvPicPr>
          <p:nvPr/>
        </p:nvPicPr>
        <p:blipFill>
          <a:blip r:embed="rId3"/>
          <a:stretch>
            <a:fillRect/>
          </a:stretch>
        </p:blipFill>
        <p:spPr>
          <a:xfrm>
            <a:off x="6464025" y="1686781"/>
            <a:ext cx="5409493" cy="3456129"/>
          </a:xfrm>
          <a:prstGeom prst="rect">
            <a:avLst/>
          </a:prstGeom>
        </p:spPr>
      </p:pic>
    </p:spTree>
    <p:extLst>
      <p:ext uri="{BB962C8B-B14F-4D97-AF65-F5344CB8AC3E}">
        <p14:creationId xmlns:p14="http://schemas.microsoft.com/office/powerpoint/2010/main" val="863766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CDF5-E07A-7742-BC13-F6C98F0BDD8B}"/>
              </a:ext>
            </a:extLst>
          </p:cNvPr>
          <p:cNvSpPr>
            <a:spLocks noGrp="1"/>
          </p:cNvSpPr>
          <p:nvPr>
            <p:ph type="title"/>
          </p:nvPr>
        </p:nvSpPr>
        <p:spPr>
          <a:xfrm>
            <a:off x="615027" y="173161"/>
            <a:ext cx="10131425" cy="1456267"/>
          </a:xfrm>
        </p:spPr>
        <p:txBody>
          <a:bodyPr/>
          <a:lstStyle/>
          <a:p>
            <a:r>
              <a:rPr lang="en-IN">
                <a:latin typeface="Comic Sans MS" panose="030F0702030302020204" pitchFamily="66" charset="0"/>
              </a:rPr>
              <a:t>Methodology</a:t>
            </a:r>
            <a:endParaRPr lang="en-US">
              <a:latin typeface="Comic Sans MS" panose="030F0702030302020204" pitchFamily="66" charset="0"/>
            </a:endParaRPr>
          </a:p>
        </p:txBody>
      </p:sp>
      <p:pic>
        <p:nvPicPr>
          <p:cNvPr id="4" name="Picture 4">
            <a:extLst>
              <a:ext uri="{FF2B5EF4-FFF2-40B4-BE49-F238E27FC236}">
                <a16:creationId xmlns:a16="http://schemas.microsoft.com/office/drawing/2014/main" id="{171C7428-C3E4-914B-8D1A-917DCA7AA3A5}"/>
              </a:ext>
            </a:extLst>
          </p:cNvPr>
          <p:cNvPicPr>
            <a:picLocks noChangeAspect="1"/>
          </p:cNvPicPr>
          <p:nvPr/>
        </p:nvPicPr>
        <p:blipFill>
          <a:blip r:embed="rId2"/>
          <a:stretch>
            <a:fillRect/>
          </a:stretch>
        </p:blipFill>
        <p:spPr>
          <a:xfrm>
            <a:off x="2321635" y="1424418"/>
            <a:ext cx="7131889" cy="4635566"/>
          </a:xfrm>
          <a:prstGeom prst="rect">
            <a:avLst/>
          </a:prstGeom>
        </p:spPr>
      </p:pic>
    </p:spTree>
    <p:extLst>
      <p:ext uri="{BB962C8B-B14F-4D97-AF65-F5344CB8AC3E}">
        <p14:creationId xmlns:p14="http://schemas.microsoft.com/office/powerpoint/2010/main" val="1172193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BE9B3F-D10B-D144-B836-494A2283950D}"/>
              </a:ext>
            </a:extLst>
          </p:cNvPr>
          <p:cNvSpPr>
            <a:spLocks noGrp="1"/>
          </p:cNvSpPr>
          <p:nvPr>
            <p:ph idx="1"/>
          </p:nvPr>
        </p:nvSpPr>
        <p:spPr>
          <a:xfrm>
            <a:off x="589076" y="812472"/>
            <a:ext cx="10321207" cy="5233055"/>
          </a:xfrm>
        </p:spPr>
        <p:txBody>
          <a:bodyPr>
            <a:normAutofit/>
          </a:bodyPr>
          <a:lstStyle/>
          <a:p>
            <a:pPr marL="0" indent="0">
              <a:buNone/>
            </a:pPr>
            <a:r>
              <a:rPr lang="en-IN" sz="2400" b="1">
                <a:latin typeface="Comic Sans MS" panose="030F0702030302020204" pitchFamily="66" charset="0"/>
              </a:rPr>
              <a:t>     A.</a:t>
            </a:r>
            <a:r>
              <a:rPr lang="en-US" sz="2400" b="1">
                <a:latin typeface="Comic Sans MS" panose="030F0702030302020204" pitchFamily="66" charset="0"/>
              </a:rPr>
              <a:t>Data Preprocessing</a:t>
            </a:r>
            <a:endParaRPr lang="en-IN" sz="2400" b="1">
              <a:latin typeface="Comic Sans MS" panose="030F0702030302020204" pitchFamily="66" charset="0"/>
            </a:endParaRPr>
          </a:p>
          <a:p>
            <a:pPr marL="342900" indent="-342900">
              <a:buAutoNum type="alphaUcPeriod"/>
            </a:pPr>
            <a:endParaRPr lang="en-US" sz="2000">
              <a:latin typeface="Comic Sans MS" panose="030F0702030302020204" pitchFamily="66" charset="0"/>
            </a:endParaRPr>
          </a:p>
          <a:p>
            <a:pPr marL="457200" lvl="1" indent="0">
              <a:buNone/>
            </a:pPr>
            <a:r>
              <a:rPr lang="en-US" sz="2000">
                <a:latin typeface="Comic Sans MS" panose="030F0702030302020204" pitchFamily="66" charset="0"/>
              </a:rPr>
              <a:t>The approach to use clustering analysis on current and</a:t>
            </a:r>
            <a:r>
              <a:rPr lang="en-IN" sz="2000">
                <a:latin typeface="Comic Sans MS" panose="030F0702030302020204" pitchFamily="66" charset="0"/>
              </a:rPr>
              <a:t> </a:t>
            </a:r>
            <a:r>
              <a:rPr lang="en-US" sz="2000">
                <a:latin typeface="Comic Sans MS" panose="030F0702030302020204" pitchFamily="66" charset="0"/>
              </a:rPr>
              <a:t>voltage arrays is as shown in Fig. 4. The input arrays are</a:t>
            </a:r>
            <a:r>
              <a:rPr lang="en-IN" sz="2000">
                <a:latin typeface="Comic Sans MS" panose="030F0702030302020204" pitchFamily="66" charset="0"/>
              </a:rPr>
              <a:t> normalized</a:t>
            </a:r>
            <a:r>
              <a:rPr lang="en-US" sz="2000">
                <a:latin typeface="Comic Sans MS" panose="030F0702030302020204" pitchFamily="66" charset="0"/>
              </a:rPr>
              <a:t> using their l2 norms for analysis. For the purpose</a:t>
            </a:r>
            <a:r>
              <a:rPr lang="en-IN" sz="2000">
                <a:latin typeface="Comic Sans MS" panose="030F0702030302020204" pitchFamily="66" charset="0"/>
              </a:rPr>
              <a:t> of</a:t>
            </a:r>
            <a:r>
              <a:rPr lang="en-US" sz="2000">
                <a:latin typeface="Comic Sans MS" panose="030F0702030302020204" pitchFamily="66" charset="0"/>
              </a:rPr>
              <a:t> uniformity, they are padded to the maximum</a:t>
            </a:r>
            <a:r>
              <a:rPr lang="en-IN" sz="2000">
                <a:latin typeface="Comic Sans MS" panose="030F0702030302020204" pitchFamily="66" charset="0"/>
              </a:rPr>
              <a:t> </a:t>
            </a:r>
            <a:r>
              <a:rPr lang="en-US" sz="2000">
                <a:latin typeface="Comic Sans MS" panose="030F0702030302020204" pitchFamily="66" charset="0"/>
              </a:rPr>
              <a:t>length found</a:t>
            </a:r>
            <a:r>
              <a:rPr lang="en-IN" sz="2000">
                <a:latin typeface="Comic Sans MS" panose="030F0702030302020204" pitchFamily="66" charset="0"/>
              </a:rPr>
              <a:t> </a:t>
            </a:r>
            <a:r>
              <a:rPr lang="en-US" sz="2000">
                <a:latin typeface="Comic Sans MS" panose="030F0702030302020204" pitchFamily="66" charset="0"/>
              </a:rPr>
              <a:t>in the entire data with zero values at the end of the arrays.</a:t>
            </a:r>
            <a:endParaRPr lang="en-IN" sz="2000">
              <a:latin typeface="Comic Sans MS" panose="030F0702030302020204" pitchFamily="66" charset="0"/>
            </a:endParaRPr>
          </a:p>
          <a:p>
            <a:pPr marL="457200" lvl="1" indent="0">
              <a:buNone/>
            </a:pPr>
            <a:endParaRPr lang="en-US" sz="2000">
              <a:latin typeface="Comic Sans MS" panose="030F0702030302020204" pitchFamily="66" charset="0"/>
            </a:endParaRPr>
          </a:p>
          <a:p>
            <a:pPr marL="457200" lvl="1" indent="0">
              <a:buNone/>
            </a:pPr>
            <a:r>
              <a:rPr lang="en-US" sz="2000">
                <a:latin typeface="Comic Sans MS" panose="030F0702030302020204" pitchFamily="66" charset="0"/>
              </a:rPr>
              <a:t>Hence, the data consists of a total of 1156 features, each</a:t>
            </a:r>
            <a:r>
              <a:rPr lang="en-IN" sz="2000">
                <a:latin typeface="Comic Sans MS" panose="030F0702030302020204" pitchFamily="66" charset="0"/>
              </a:rPr>
              <a:t> representing</a:t>
            </a:r>
            <a:r>
              <a:rPr lang="en-US" sz="2000">
                <a:latin typeface="Comic Sans MS" panose="030F0702030302020204" pitchFamily="66" charset="0"/>
              </a:rPr>
              <a:t> a recorded value in either the current array or</a:t>
            </a:r>
            <a:r>
              <a:rPr lang="en-IN" sz="2000">
                <a:latin typeface="Comic Sans MS" panose="030F0702030302020204" pitchFamily="66" charset="0"/>
              </a:rPr>
              <a:t> </a:t>
            </a:r>
            <a:r>
              <a:rPr lang="en-US" sz="2000">
                <a:latin typeface="Comic Sans MS" panose="030F0702030302020204" pitchFamily="66" charset="0"/>
              </a:rPr>
              <a:t>The voltage</a:t>
            </a:r>
            <a:r>
              <a:rPr lang="en-IN" sz="2000">
                <a:latin typeface="Comic Sans MS" panose="030F0702030302020204" pitchFamily="66" charset="0"/>
              </a:rPr>
              <a:t> </a:t>
            </a:r>
            <a:r>
              <a:rPr lang="en-US" sz="2000">
                <a:latin typeface="Comic Sans MS" panose="030F0702030302020204" pitchFamily="66" charset="0"/>
              </a:rPr>
              <a:t> array. Further, the groups of welds are segregated</a:t>
            </a:r>
            <a:r>
              <a:rPr lang="en-IN" sz="2000">
                <a:latin typeface="Comic Sans MS" panose="030F0702030302020204" pitchFamily="66" charset="0"/>
              </a:rPr>
              <a:t> As</a:t>
            </a:r>
            <a:r>
              <a:rPr lang="en-US" sz="2000">
                <a:latin typeface="Comic Sans MS" panose="030F0702030302020204" pitchFamily="66" charset="0"/>
              </a:rPr>
              <a:t> mentioned in Section III-B. Each group is clustered</a:t>
            </a:r>
            <a:r>
              <a:rPr lang="en-IN" sz="2000">
                <a:latin typeface="Comic Sans MS" panose="030F0702030302020204" pitchFamily="66" charset="0"/>
              </a:rPr>
              <a:t>.</a:t>
            </a:r>
            <a:endParaRPr lang="en-US" sz="2000">
              <a:latin typeface="Comic Sans MS" panose="030F0702030302020204" pitchFamily="66" charset="0"/>
            </a:endParaRPr>
          </a:p>
        </p:txBody>
      </p:sp>
    </p:spTree>
    <p:extLst>
      <p:ext uri="{BB962C8B-B14F-4D97-AF65-F5344CB8AC3E}">
        <p14:creationId xmlns:p14="http://schemas.microsoft.com/office/powerpoint/2010/main" val="1200906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A9FB61-9D24-EF4C-9FD0-B9FE53BBF2A4}"/>
              </a:ext>
            </a:extLst>
          </p:cNvPr>
          <p:cNvSpPr>
            <a:spLocks noGrp="1"/>
          </p:cNvSpPr>
          <p:nvPr>
            <p:ph idx="1"/>
          </p:nvPr>
        </p:nvSpPr>
        <p:spPr>
          <a:xfrm>
            <a:off x="685801" y="297251"/>
            <a:ext cx="10131425" cy="6263497"/>
          </a:xfrm>
        </p:spPr>
        <p:txBody>
          <a:bodyPr>
            <a:normAutofit/>
          </a:bodyPr>
          <a:lstStyle/>
          <a:p>
            <a:r>
              <a:rPr lang="en-US" sz="2400" b="1">
                <a:latin typeface="Comic Sans MS" panose="030F0702030302020204" pitchFamily="66" charset="0"/>
              </a:rPr>
              <a:t>B. Clustering Algorithms</a:t>
            </a:r>
            <a:endParaRPr lang="en-IN" sz="2400" b="1">
              <a:latin typeface="Comic Sans MS" panose="030F0702030302020204" pitchFamily="66" charset="0"/>
            </a:endParaRPr>
          </a:p>
          <a:p>
            <a:endParaRPr lang="en-IN" sz="2000">
              <a:latin typeface="Comic Sans MS" panose="030F0702030302020204" pitchFamily="66" charset="0"/>
            </a:endParaRPr>
          </a:p>
          <a:p>
            <a:pPr marL="457200" lvl="1" indent="0">
              <a:buNone/>
            </a:pPr>
            <a:r>
              <a:rPr lang="en-US" sz="2000">
                <a:latin typeface="Comic Sans MS" panose="030F0702030302020204" pitchFamily="66" charset="0"/>
              </a:rPr>
              <a:t>To solve a classification or a prediction problem, depending on the data, a correct application of ML methods</a:t>
            </a:r>
            <a:r>
              <a:rPr lang="en-IN" sz="2000">
                <a:latin typeface="Comic Sans MS" panose="030F0702030302020204" pitchFamily="66" charset="0"/>
              </a:rPr>
              <a:t> is</a:t>
            </a:r>
            <a:r>
              <a:rPr lang="en-US" sz="2000">
                <a:latin typeface="Comic Sans MS" panose="030F0702030302020204" pitchFamily="66" charset="0"/>
              </a:rPr>
              <a:t> essential. </a:t>
            </a:r>
            <a:endParaRPr lang="en-IN" sz="2000">
              <a:latin typeface="Comic Sans MS" panose="030F0702030302020204" pitchFamily="66" charset="0"/>
            </a:endParaRPr>
          </a:p>
          <a:p>
            <a:pPr marL="457200" lvl="1" indent="0">
              <a:buNone/>
            </a:pPr>
            <a:endParaRPr lang="en-IN" sz="2000">
              <a:latin typeface="Comic Sans MS" panose="030F0702030302020204" pitchFamily="66" charset="0"/>
            </a:endParaRPr>
          </a:p>
          <a:p>
            <a:pPr marL="457200" lvl="1" indent="0">
              <a:buNone/>
            </a:pPr>
            <a:r>
              <a:rPr lang="en-US" sz="2000">
                <a:latin typeface="Comic Sans MS" panose="030F0702030302020204" pitchFamily="66" charset="0"/>
              </a:rPr>
              <a:t>• K-Means (KM): This algorithm aims to partition observations into clusters in which each observation belongs</a:t>
            </a:r>
            <a:r>
              <a:rPr lang="en-IN" sz="2000">
                <a:latin typeface="Comic Sans MS" panose="030F0702030302020204" pitchFamily="66" charset="0"/>
              </a:rPr>
              <a:t> to</a:t>
            </a:r>
            <a:r>
              <a:rPr lang="en-US" sz="2000">
                <a:latin typeface="Comic Sans MS" panose="030F0702030302020204" pitchFamily="66" charset="0"/>
              </a:rPr>
              <a:t> the cluster with the nearest mean, serving as a</a:t>
            </a:r>
            <a:r>
              <a:rPr lang="en-IN" sz="2000">
                <a:latin typeface="Comic Sans MS" panose="030F0702030302020204" pitchFamily="66" charset="0"/>
              </a:rPr>
              <a:t> prototype</a:t>
            </a:r>
            <a:r>
              <a:rPr lang="en-US" sz="2000">
                <a:latin typeface="Comic Sans MS" panose="030F0702030302020204" pitchFamily="66" charset="0"/>
              </a:rPr>
              <a:t> of the cluster.</a:t>
            </a:r>
            <a:endParaRPr lang="en-IN" sz="2000">
              <a:latin typeface="Comic Sans MS" panose="030F0702030302020204" pitchFamily="66" charset="0"/>
            </a:endParaRPr>
          </a:p>
          <a:p>
            <a:pPr marL="457200" lvl="1" indent="0">
              <a:buNone/>
            </a:pPr>
            <a:endParaRPr lang="en-US" sz="2000">
              <a:latin typeface="Comic Sans MS" panose="030F0702030302020204" pitchFamily="66" charset="0"/>
            </a:endParaRPr>
          </a:p>
          <a:p>
            <a:pPr marL="457200" lvl="1" indent="0">
              <a:buNone/>
            </a:pPr>
            <a:r>
              <a:rPr lang="en-US" sz="2000">
                <a:latin typeface="Comic Sans MS" panose="030F0702030302020204" pitchFamily="66" charset="0"/>
              </a:rPr>
              <a:t>• Agglomerative (HC): Also known as Hierarchical clus</a:t>
            </a:r>
            <a:r>
              <a:rPr lang="en-IN" sz="2000">
                <a:latin typeface="Comic Sans MS" panose="030F0702030302020204" pitchFamily="66" charset="0"/>
              </a:rPr>
              <a:t>t</a:t>
            </a:r>
            <a:r>
              <a:rPr lang="en-US" sz="2000">
                <a:latin typeface="Comic Sans MS" panose="030F0702030302020204" pitchFamily="66" charset="0"/>
              </a:rPr>
              <a:t>ering, initially each point is considered as a separate</a:t>
            </a:r>
            <a:r>
              <a:rPr lang="en-IN" sz="2000">
                <a:latin typeface="Comic Sans MS" panose="030F0702030302020204" pitchFamily="66" charset="0"/>
              </a:rPr>
              <a:t> Cluster</a:t>
            </a:r>
            <a:r>
              <a:rPr lang="en-US" sz="2000">
                <a:latin typeface="Comic Sans MS" panose="030F0702030302020204" pitchFamily="66" charset="0"/>
              </a:rPr>
              <a:t>, then it recursively clusters the points together</a:t>
            </a:r>
            <a:r>
              <a:rPr lang="en-IN" sz="2000">
                <a:latin typeface="Comic Sans MS" panose="030F0702030302020204" pitchFamily="66" charset="0"/>
              </a:rPr>
              <a:t> depending</a:t>
            </a:r>
            <a:r>
              <a:rPr lang="en-US" sz="2000">
                <a:latin typeface="Comic Sans MS" panose="030F0702030302020204" pitchFamily="66" charset="0"/>
              </a:rPr>
              <a:t> upon the distance between them</a:t>
            </a:r>
            <a:r>
              <a:rPr lang="en-IN" sz="2000">
                <a:latin typeface="Comic Sans MS" panose="030F0702030302020204" pitchFamily="66" charset="0"/>
              </a:rPr>
              <a:t>.</a:t>
            </a:r>
          </a:p>
          <a:p>
            <a:pPr marL="0" indent="0">
              <a:buNone/>
            </a:pPr>
            <a:endParaRPr lang="en-US" sz="2000">
              <a:latin typeface="Comic Sans MS" panose="030F0702030302020204" pitchFamily="66" charset="0"/>
            </a:endParaRPr>
          </a:p>
        </p:txBody>
      </p:sp>
    </p:spTree>
    <p:extLst>
      <p:ext uri="{BB962C8B-B14F-4D97-AF65-F5344CB8AC3E}">
        <p14:creationId xmlns:p14="http://schemas.microsoft.com/office/powerpoint/2010/main" val="1736832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{F169B6A5-5639-41D6-A401-A7939EC0BD6F}tf03457452</Template>
  <TotalTime>35</TotalTime>
  <Words>413</Words>
  <Application>Microsoft Office PowerPoint</Application>
  <PresentationFormat>Widescreen</PresentationFormat>
  <Paragraphs>13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Celestial</vt:lpstr>
      <vt:lpstr>A Comparison of Clustering Measures on Raw Signals of Welding Production Data</vt:lpstr>
      <vt:lpstr> aBstract</vt:lpstr>
      <vt:lpstr>introduction</vt:lpstr>
      <vt:lpstr>Challenges in clustering</vt:lpstr>
      <vt:lpstr>Overview of Data</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Comparison of Clustering Measures on RawSignals of Welding ProductionData</dc:title>
  <dc:creator>Vishal Reddy</dc:creator>
  <cp:lastModifiedBy>udhay chityala</cp:lastModifiedBy>
  <cp:revision>6</cp:revision>
  <dcterms:created xsi:type="dcterms:W3CDTF">2020-02-02T07:56:14Z</dcterms:created>
  <dcterms:modified xsi:type="dcterms:W3CDTF">2020-05-07T12:19:26Z</dcterms:modified>
</cp:coreProperties>
</file>