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9" r:id="rId6"/>
    <p:sldId id="310" r:id="rId7"/>
    <p:sldId id="311" r:id="rId8"/>
    <p:sldId id="312" r:id="rId9"/>
    <p:sldId id="316" r:id="rId10"/>
    <p:sldId id="314" r:id="rId11"/>
    <p:sldId id="318" r:id="rId12"/>
    <p:sldId id="320" r:id="rId13"/>
    <p:sldId id="321" r:id="rId14"/>
    <p:sldId id="322" r:id="rId15"/>
    <p:sldId id="323" r:id="rId16"/>
    <p:sldId id="324" r:id="rId17"/>
    <p:sldId id="325" r:id="rId18"/>
    <p:sldId id="319"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varScale="1">
        <p:scale>
          <a:sx n="89" d="100"/>
          <a:sy n="89" d="100"/>
        </p:scale>
        <p:origin x="46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6942-02F1-2C56-8FE5-AF13C5274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36B3E-31F9-C671-C80D-B5E02BE13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8E4EE7-08DD-E376-0D03-6A18C0D287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C7A0CC-E327-79D8-F076-58F9301A4E39}"/>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99667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3186-B0C0-E696-81AD-A9FECA1C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2B61B-1122-D936-37FF-0800E0AB7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8BC48-ECE2-0221-63A0-ACDB4FB361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5893B0-81B4-7F60-0382-6F962F093406}"/>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11114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26C90-2EE0-4E23-CF84-A86E46DF4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49DDEB-4849-2998-60F2-DA181697D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1B6F53-9DDF-5281-12DF-C9ACAE670D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B3FC9B-39E8-AD3A-9509-A84C76B29A2F}"/>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20394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B2288-B84F-0D10-BCDC-799AB6AAC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C029B7-5BA3-B732-F93A-649DC0F992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031E85-92C8-DD46-CEBE-5507E12FC4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E1FBF6-E72E-E80F-E7D1-27C18E69506D}"/>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5076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2F91E-5C37-82CA-5348-ECCE8287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6627C-EFA0-9858-4E36-6F5DFCBA86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03A16-20CD-A3D0-F51D-7D969BCA2E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F465FE-5C22-0CFD-A7F2-D4F8D788B0CB}"/>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15847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81394-200E-5B08-CCFB-2A6D9AEF61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55202A-D829-5698-7483-2ED37DE217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B110E-8560-33A6-B2A7-1B94701AE4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AE552-BCEA-1EF8-6F10-99DCC72D2898}"/>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18736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215807" y="1712258"/>
            <a:ext cx="8461158" cy="2626660"/>
          </a:xfrm>
        </p:spPr>
        <p:txBody>
          <a:bodyPr anchor="ctr"/>
          <a:lstStyle/>
          <a:p>
            <a:pPr algn="l"/>
            <a:r>
              <a:rPr lang="en-GB" b="1" spc="500" dirty="0"/>
              <a:t>Car Dekho: Used Car Price Prediction</a:t>
            </a:r>
            <a:br>
              <a:rPr lang="en-GB" sz="5400" b="1" i="1" dirty="0"/>
            </a:br>
            <a:r>
              <a:rPr lang="en-GB" sz="2400" b="1" i="1" dirty="0">
                <a:latin typeface="+mn-lt"/>
              </a:rPr>
              <a:t>Machine Learning Model – UDHAYA KUMAR V</a:t>
            </a:r>
            <a:endParaRPr lang="en-US" sz="2400" dirty="0">
              <a:latin typeface="+mn-l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FE70E-E338-F5CD-8B7B-C4B25650972F}"/>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8754DE6-73DE-93F8-0A34-B5EE20749252}"/>
              </a:ext>
            </a:extLst>
          </p:cNvPr>
          <p:cNvSpPr>
            <a:spLocks noGrp="1"/>
          </p:cNvSpPr>
          <p:nvPr>
            <p:ph type="title"/>
          </p:nvPr>
        </p:nvSpPr>
        <p:spPr>
          <a:xfrm>
            <a:off x="914400" y="533040"/>
            <a:ext cx="5181600" cy="1828800"/>
          </a:xfrm>
        </p:spPr>
        <p:txBody>
          <a:bodyPr/>
          <a:lstStyle/>
          <a:p>
            <a:r>
              <a:rPr lang="en-IN" b="1" i="1" dirty="0"/>
              <a:t>The Factors Like Number Of Seats Which Affects The Re-sale Price By Below Graph:</a:t>
            </a:r>
          </a:p>
        </p:txBody>
      </p:sp>
      <p:sp>
        <p:nvSpPr>
          <p:cNvPr id="4" name="Slide Number Placeholder 3">
            <a:extLst>
              <a:ext uri="{FF2B5EF4-FFF2-40B4-BE49-F238E27FC236}">
                <a16:creationId xmlns:a16="http://schemas.microsoft.com/office/drawing/2014/main" id="{5DF928D6-D460-C4B2-D136-890565DBCBC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7" name="Title 8">
            <a:extLst>
              <a:ext uri="{FF2B5EF4-FFF2-40B4-BE49-F238E27FC236}">
                <a16:creationId xmlns:a16="http://schemas.microsoft.com/office/drawing/2014/main" id="{AEE37A2F-B9FA-C680-657F-0E83BBAEC2A5}"/>
              </a:ext>
            </a:extLst>
          </p:cNvPr>
          <p:cNvSpPr txBox="1">
            <a:spLocks/>
          </p:cNvSpPr>
          <p:nvPr/>
        </p:nvSpPr>
        <p:spPr>
          <a:xfrm>
            <a:off x="6320117" y="533040"/>
            <a:ext cx="5181600" cy="18288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b="1" i="1" dirty="0"/>
              <a:t>Lets find the factors like Transmission which affects the re-sale price by below graph:</a:t>
            </a:r>
          </a:p>
        </p:txBody>
      </p:sp>
      <p:pic>
        <p:nvPicPr>
          <p:cNvPr id="8" name="Picture 7">
            <a:extLst>
              <a:ext uri="{FF2B5EF4-FFF2-40B4-BE49-F238E27FC236}">
                <a16:creationId xmlns:a16="http://schemas.microsoft.com/office/drawing/2014/main" id="{0761FCDA-7B37-3E74-817A-99DA9209C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97" y="2389306"/>
            <a:ext cx="5125403" cy="407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2AFD8B29-3D51-9423-6741-4E9009CF5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117" y="2389306"/>
            <a:ext cx="4204448" cy="407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18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3BB5-0C3E-D8EC-501A-584BF27AD993}"/>
              </a:ext>
            </a:extLst>
          </p:cNvPr>
          <p:cNvSpPr>
            <a:spLocks noGrp="1"/>
          </p:cNvSpPr>
          <p:nvPr>
            <p:ph type="title"/>
          </p:nvPr>
        </p:nvSpPr>
        <p:spPr>
          <a:xfrm>
            <a:off x="914400" y="251012"/>
            <a:ext cx="10360152" cy="914400"/>
          </a:xfrm>
        </p:spPr>
        <p:txBody>
          <a:bodyPr/>
          <a:lstStyle/>
          <a:p>
            <a:r>
              <a:rPr lang="en-IN" sz="3200" b="1" i="1" dirty="0"/>
              <a:t>Mileage &amp; Top speed</a:t>
            </a:r>
            <a:endParaRPr lang="en-IN" b="1" dirty="0"/>
          </a:p>
        </p:txBody>
      </p:sp>
      <p:sp>
        <p:nvSpPr>
          <p:cNvPr id="5" name="Slide Number Placeholder 4">
            <a:extLst>
              <a:ext uri="{FF2B5EF4-FFF2-40B4-BE49-F238E27FC236}">
                <a16:creationId xmlns:a16="http://schemas.microsoft.com/office/drawing/2014/main" id="{55E249CE-E30A-9FC4-66B3-DF20F0CC8532}"/>
              </a:ext>
            </a:extLst>
          </p:cNvPr>
          <p:cNvSpPr>
            <a:spLocks noGrp="1"/>
          </p:cNvSpPr>
          <p:nvPr>
            <p:ph type="sldNum" sz="quarter" idx="4"/>
          </p:nvPr>
        </p:nvSpPr>
        <p:spPr/>
        <p:txBody>
          <a:bodyPr/>
          <a:lstStyle/>
          <a:p>
            <a:fld id="{58FB4751-880F-D840-AAA9-3A15815CC996}" type="slidenum">
              <a:rPr lang="en-US" smtClean="0"/>
              <a:pPr/>
              <a:t>11</a:t>
            </a:fld>
            <a:endParaRPr lang="en-US" dirty="0"/>
          </a:p>
        </p:txBody>
      </p:sp>
      <p:pic>
        <p:nvPicPr>
          <p:cNvPr id="6" name="Content Placeholder 5">
            <a:extLst>
              <a:ext uri="{FF2B5EF4-FFF2-40B4-BE49-F238E27FC236}">
                <a16:creationId xmlns:a16="http://schemas.microsoft.com/office/drawing/2014/main" id="{F30B7363-9AA5-2705-AB00-33183A9913C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4400" y="1331425"/>
            <a:ext cx="5450145" cy="43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6">
            <a:extLst>
              <a:ext uri="{FF2B5EF4-FFF2-40B4-BE49-F238E27FC236}">
                <a16:creationId xmlns:a16="http://schemas.microsoft.com/office/drawing/2014/main" id="{F9B9BE87-9FFD-C58D-C0BE-B72646F78708}"/>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6509032" y="1331425"/>
            <a:ext cx="5351242" cy="43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a:extLst>
              <a:ext uri="{FF2B5EF4-FFF2-40B4-BE49-F238E27FC236}">
                <a16:creationId xmlns:a16="http://schemas.microsoft.com/office/drawing/2014/main" id="{997B8472-A017-2C8F-3A18-E3DCA92AAE46}"/>
              </a:ext>
            </a:extLst>
          </p:cNvPr>
          <p:cNvSpPr txBox="1">
            <a:spLocks/>
          </p:cNvSpPr>
          <p:nvPr/>
        </p:nvSpPr>
        <p:spPr>
          <a:xfrm>
            <a:off x="914400" y="5674658"/>
            <a:ext cx="10945874" cy="587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ourier New" panose="02070309020205020404" pitchFamily="49" charset="0"/>
              <a:buChar char="o"/>
              <a:defRPr sz="20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IN" b="1" i="1" cap="none" dirty="0"/>
              <a:t>Cars like Lexus, Porsche, land rover, </a:t>
            </a:r>
            <a:r>
              <a:rPr lang="en-IN" b="1" i="1" cap="none" dirty="0" err="1"/>
              <a:t>Mercedes-benz</a:t>
            </a:r>
            <a:r>
              <a:rPr lang="en-IN" b="1" i="1" cap="none" dirty="0"/>
              <a:t> and BMW were good in resale price in terms of mileage and top speed wise while comparing to other cars</a:t>
            </a:r>
            <a:r>
              <a:rPr lang="en-IN" b="1" cap="none" dirty="0"/>
              <a:t>.</a:t>
            </a:r>
          </a:p>
        </p:txBody>
      </p:sp>
    </p:spTree>
    <p:extLst>
      <p:ext uri="{BB962C8B-B14F-4D97-AF65-F5344CB8AC3E}">
        <p14:creationId xmlns:p14="http://schemas.microsoft.com/office/powerpoint/2010/main" val="55775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98F3-3FB6-28F5-0B69-FF371361E0FD}"/>
              </a:ext>
            </a:extLst>
          </p:cNvPr>
          <p:cNvSpPr>
            <a:spLocks noGrp="1"/>
          </p:cNvSpPr>
          <p:nvPr>
            <p:ph type="title"/>
          </p:nvPr>
        </p:nvSpPr>
        <p:spPr/>
        <p:txBody>
          <a:bodyPr/>
          <a:lstStyle/>
          <a:p>
            <a:r>
              <a:rPr lang="en-IN" b="1" i="1" dirty="0"/>
              <a:t>Fuel Wise Range In Sales</a:t>
            </a:r>
            <a:endParaRPr lang="en-IN" dirty="0"/>
          </a:p>
        </p:txBody>
      </p:sp>
      <p:sp>
        <p:nvSpPr>
          <p:cNvPr id="5" name="Slide Number Placeholder 4">
            <a:extLst>
              <a:ext uri="{FF2B5EF4-FFF2-40B4-BE49-F238E27FC236}">
                <a16:creationId xmlns:a16="http://schemas.microsoft.com/office/drawing/2014/main" id="{51CB46E8-874B-FBF9-B941-6365CCF90499}"/>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6" name="Content Placeholder 6">
            <a:extLst>
              <a:ext uri="{FF2B5EF4-FFF2-40B4-BE49-F238E27FC236}">
                <a16:creationId xmlns:a16="http://schemas.microsoft.com/office/drawing/2014/main" id="{4516ECEC-51DA-6694-7B62-EB99FD0B6D68}"/>
              </a:ext>
            </a:extLst>
          </p:cNvPr>
          <p:cNvSpPr>
            <a:spLocks noGrp="1"/>
          </p:cNvSpPr>
          <p:nvPr>
            <p:ph sz="quarter" idx="13"/>
          </p:nvPr>
        </p:nvSpPr>
        <p:spPr>
          <a:prstGeom prst="rect">
            <a:avLst/>
          </a:prstGeom>
        </p:spPr>
        <p:txBody>
          <a:bodyPr vert="horz" lIns="91440" tIns="45720" rIns="91440" bIns="45720" rtlCol="0">
            <a:normAutofit/>
          </a:bodyPr>
          <a:lstStyle/>
          <a:p>
            <a:r>
              <a:rPr lang="en-IN" b="1" i="1" cap="none" dirty="0"/>
              <a:t>It clearly shows, while comparing to other cars, petrol cars had high re-sale value.</a:t>
            </a:r>
          </a:p>
          <a:p>
            <a:r>
              <a:rPr lang="en-IN" b="1" i="1" cap="none" dirty="0"/>
              <a:t>Total cars sold by fuel type:</a:t>
            </a:r>
            <a:endParaRPr lang="en-IN" cap="none" dirty="0"/>
          </a:p>
        </p:txBody>
      </p:sp>
      <p:pic>
        <p:nvPicPr>
          <p:cNvPr id="7" name="Picture 3">
            <a:extLst>
              <a:ext uri="{FF2B5EF4-FFF2-40B4-BE49-F238E27FC236}">
                <a16:creationId xmlns:a16="http://schemas.microsoft.com/office/drawing/2014/main" id="{91089DF1-1BF5-DB36-A926-2B455ADB9AB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1215483" y="3281112"/>
            <a:ext cx="3253000" cy="199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41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0DFA-70EA-D216-D38B-8109B93B25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583F54-8D1F-CF2C-95B7-D02DB09C822E}"/>
              </a:ext>
            </a:extLst>
          </p:cNvPr>
          <p:cNvSpPr>
            <a:spLocks noGrp="1"/>
          </p:cNvSpPr>
          <p:nvPr>
            <p:ph type="title"/>
          </p:nvPr>
        </p:nvSpPr>
        <p:spPr/>
        <p:txBody>
          <a:bodyPr/>
          <a:lstStyle/>
          <a:p>
            <a:r>
              <a:rPr lang="en-IN" b="1" i="1" dirty="0"/>
              <a:t>Model Selection</a:t>
            </a:r>
            <a:endParaRPr lang="en-US" b="1" i="1" dirty="0"/>
          </a:p>
        </p:txBody>
      </p:sp>
      <p:sp>
        <p:nvSpPr>
          <p:cNvPr id="3" name="Content Placeholder 2">
            <a:extLst>
              <a:ext uri="{FF2B5EF4-FFF2-40B4-BE49-F238E27FC236}">
                <a16:creationId xmlns:a16="http://schemas.microsoft.com/office/drawing/2014/main" id="{397956A9-2920-0ED7-71BA-B444EB97556D}"/>
              </a:ext>
            </a:extLst>
          </p:cNvPr>
          <p:cNvSpPr>
            <a:spLocks noGrp="1"/>
          </p:cNvSpPr>
          <p:nvPr>
            <p:ph sz="quarter" idx="12"/>
          </p:nvPr>
        </p:nvSpPr>
        <p:spPr>
          <a:xfrm>
            <a:off x="914398" y="2039111"/>
            <a:ext cx="6750426" cy="3171244"/>
          </a:xfrm>
        </p:spPr>
        <p:txBody>
          <a:bodyPr>
            <a:normAutofit fontScale="77500" lnSpcReduction="20000"/>
          </a:bodyPr>
          <a:lstStyle/>
          <a:p>
            <a:pPr marL="457200" indent="-457200">
              <a:buFont typeface="Courier New" panose="02070309020205020404" pitchFamily="49" charset="0"/>
              <a:buChar char="o"/>
            </a:pPr>
            <a:r>
              <a:rPr lang="en-IN" sz="3200" i="1" dirty="0"/>
              <a:t>Feature selection: Considering the important features, after go-through the given data and problem statement, you can find the feature, </a:t>
            </a:r>
          </a:p>
          <a:p>
            <a:pPr marL="457200" indent="-457200">
              <a:buFont typeface="Courier New" panose="02070309020205020404" pitchFamily="49" charset="0"/>
              <a:buChar char="o"/>
            </a:pPr>
            <a:r>
              <a:rPr lang="en-IN" sz="3200" i="1" dirty="0"/>
              <a:t>After selecting features, below models were tried and checked the predicted values.</a:t>
            </a:r>
          </a:p>
          <a:p>
            <a:pPr marL="1657350" lvl="3" indent="-514350">
              <a:buFont typeface="+mj-lt"/>
              <a:buAutoNum type="arabicPeriod"/>
            </a:pPr>
            <a:r>
              <a:rPr lang="en-IN" sz="3200" i="1" dirty="0"/>
              <a:t>Decision Tree Regressor</a:t>
            </a:r>
          </a:p>
          <a:p>
            <a:pPr marL="1657350" lvl="3" indent="-514350">
              <a:buFont typeface="+mj-lt"/>
              <a:buAutoNum type="arabicPeriod"/>
            </a:pPr>
            <a:r>
              <a:rPr lang="en-IN" sz="3200" i="1" dirty="0"/>
              <a:t>Random Forest Regressor</a:t>
            </a:r>
          </a:p>
          <a:p>
            <a:pPr marL="1657350" lvl="3" indent="-514350">
              <a:buFont typeface="+mj-lt"/>
              <a:buAutoNum type="arabicPeriod"/>
            </a:pPr>
            <a:r>
              <a:rPr lang="en-IN" sz="3200" i="1" dirty="0"/>
              <a:t>Linear Regression</a:t>
            </a:r>
          </a:p>
          <a:p>
            <a:pPr marL="1657350" lvl="3" indent="-514350">
              <a:buFont typeface="+mj-lt"/>
              <a:buAutoNum type="arabicPeriod"/>
            </a:pPr>
            <a:r>
              <a:rPr lang="en-IN" sz="3200" i="1" dirty="0"/>
              <a:t>Gradient Boosting Regressor</a:t>
            </a:r>
          </a:p>
          <a:p>
            <a:endParaRPr lang="en-IN" sz="3200" dirty="0"/>
          </a:p>
          <a:p>
            <a:pPr marL="0" indent="0">
              <a:buNone/>
            </a:pPr>
            <a:endParaRPr lang="en-IN" sz="3200" dirty="0"/>
          </a:p>
        </p:txBody>
      </p:sp>
      <p:sp>
        <p:nvSpPr>
          <p:cNvPr id="6" name="Slide Number Placeholder 4">
            <a:extLst>
              <a:ext uri="{FF2B5EF4-FFF2-40B4-BE49-F238E27FC236}">
                <a16:creationId xmlns:a16="http://schemas.microsoft.com/office/drawing/2014/main" id="{870E61BE-C74B-B3EB-78D2-A3CF9EF7338A}"/>
              </a:ext>
            </a:extLst>
          </p:cNvPr>
          <p:cNvSpPr>
            <a:spLocks noGrp="1"/>
          </p:cNvSpPr>
          <p:nvPr>
            <p:ph type="sldNum" sz="quarter" idx="4"/>
          </p:nvPr>
        </p:nvSpPr>
        <p:spPr>
          <a:xfrm>
            <a:off x="10797987" y="5746376"/>
            <a:ext cx="766483" cy="876927"/>
          </a:xfrm>
        </p:spPr>
        <p:txBody>
          <a:bodyPr/>
          <a:lstStyle/>
          <a:p>
            <a:r>
              <a:rPr lang="en-US" dirty="0"/>
              <a:t>___</a:t>
            </a:r>
          </a:p>
        </p:txBody>
      </p:sp>
      <p:sp>
        <p:nvSpPr>
          <p:cNvPr id="7" name="Slide Number Placeholder 4">
            <a:extLst>
              <a:ext uri="{FF2B5EF4-FFF2-40B4-BE49-F238E27FC236}">
                <a16:creationId xmlns:a16="http://schemas.microsoft.com/office/drawing/2014/main" id="{68273658-8C13-67B0-DE45-CA86726E8309}"/>
              </a:ext>
            </a:extLst>
          </p:cNvPr>
          <p:cNvSpPr txBox="1">
            <a:spLocks/>
          </p:cNvSpPr>
          <p:nvPr/>
        </p:nvSpPr>
        <p:spPr>
          <a:xfrm>
            <a:off x="11353800" y="5879804"/>
            <a:ext cx="661416" cy="895899"/>
          </a:xfrm>
          <a:prstGeom prst="rect">
            <a:avLst/>
          </a:prstGeom>
        </p:spPr>
        <p:txBody>
          <a:bodyPr vert="horz" lIns="91440" tIns="45720" rIns="91440" bIns="45720" rtlCol="0" anchor="ctr"/>
          <a:lstStyle>
            <a:defPPr>
              <a:defRPr lang="en-US"/>
            </a:defPPr>
            <a:lvl1pPr marL="0" algn="ctr" defTabSz="914400" rtl="0" eaLnBrk="1" latinLnBrk="0" hangingPunct="1">
              <a:defRPr sz="2400" b="0" i="0" kern="1200">
                <a:solidFill>
                  <a:schemeClr val="tx1"/>
                </a:solidFill>
                <a:latin typeface="Sagona Book" panose="0202050305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423206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11A55-5E02-EA24-2496-2C77DC5772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293C22-3373-0223-A9B1-B20359DF7095}"/>
              </a:ext>
            </a:extLst>
          </p:cNvPr>
          <p:cNvSpPr>
            <a:spLocks noGrp="1"/>
          </p:cNvSpPr>
          <p:nvPr>
            <p:ph type="title"/>
          </p:nvPr>
        </p:nvSpPr>
        <p:spPr/>
        <p:txBody>
          <a:bodyPr/>
          <a:lstStyle/>
          <a:p>
            <a:r>
              <a:rPr lang="en-IN" b="1" i="1" dirty="0"/>
              <a:t>Model Performance:</a:t>
            </a:r>
            <a:endParaRPr lang="en-US" b="1" i="1" dirty="0"/>
          </a:p>
        </p:txBody>
      </p:sp>
      <p:sp>
        <p:nvSpPr>
          <p:cNvPr id="3" name="Content Placeholder 2">
            <a:extLst>
              <a:ext uri="{FF2B5EF4-FFF2-40B4-BE49-F238E27FC236}">
                <a16:creationId xmlns:a16="http://schemas.microsoft.com/office/drawing/2014/main" id="{504D809E-5815-B612-6E33-26E8FF3789BA}"/>
              </a:ext>
            </a:extLst>
          </p:cNvPr>
          <p:cNvSpPr>
            <a:spLocks noGrp="1"/>
          </p:cNvSpPr>
          <p:nvPr>
            <p:ph sz="quarter" idx="12"/>
          </p:nvPr>
        </p:nvSpPr>
        <p:spPr>
          <a:xfrm>
            <a:off x="914398" y="2039111"/>
            <a:ext cx="4080296" cy="1135410"/>
          </a:xfrm>
        </p:spPr>
        <p:txBody>
          <a:bodyPr>
            <a:normAutofit/>
          </a:bodyPr>
          <a:lstStyle/>
          <a:p>
            <a:r>
              <a:rPr lang="en-IN" b="1" dirty="0"/>
              <a:t>Upon checking the performance of Random Forest regression gave above 85% as R2_score.</a:t>
            </a:r>
          </a:p>
        </p:txBody>
      </p:sp>
      <p:sp>
        <p:nvSpPr>
          <p:cNvPr id="6" name="Slide Number Placeholder 4">
            <a:extLst>
              <a:ext uri="{FF2B5EF4-FFF2-40B4-BE49-F238E27FC236}">
                <a16:creationId xmlns:a16="http://schemas.microsoft.com/office/drawing/2014/main" id="{606997E9-CA52-1F72-79ED-6A7B3E233455}"/>
              </a:ext>
            </a:extLst>
          </p:cNvPr>
          <p:cNvSpPr>
            <a:spLocks noGrp="1"/>
          </p:cNvSpPr>
          <p:nvPr>
            <p:ph type="sldNum" sz="quarter" idx="4"/>
          </p:nvPr>
        </p:nvSpPr>
        <p:spPr>
          <a:xfrm>
            <a:off x="10797987" y="5746376"/>
            <a:ext cx="766483" cy="876927"/>
          </a:xfrm>
        </p:spPr>
        <p:txBody>
          <a:bodyPr/>
          <a:lstStyle/>
          <a:p>
            <a:r>
              <a:rPr lang="en-US" dirty="0"/>
              <a:t>___</a:t>
            </a:r>
          </a:p>
        </p:txBody>
      </p:sp>
      <p:sp>
        <p:nvSpPr>
          <p:cNvPr id="7" name="Slide Number Placeholder 4">
            <a:extLst>
              <a:ext uri="{FF2B5EF4-FFF2-40B4-BE49-F238E27FC236}">
                <a16:creationId xmlns:a16="http://schemas.microsoft.com/office/drawing/2014/main" id="{76AAFD8E-FBBF-AF08-BB6E-8F3751B2625D}"/>
              </a:ext>
            </a:extLst>
          </p:cNvPr>
          <p:cNvSpPr txBox="1">
            <a:spLocks/>
          </p:cNvSpPr>
          <p:nvPr/>
        </p:nvSpPr>
        <p:spPr>
          <a:xfrm>
            <a:off x="11353800" y="5879804"/>
            <a:ext cx="661416" cy="895899"/>
          </a:xfrm>
          <a:prstGeom prst="rect">
            <a:avLst/>
          </a:prstGeom>
        </p:spPr>
        <p:txBody>
          <a:bodyPr vert="horz" lIns="91440" tIns="45720" rIns="91440" bIns="45720" rtlCol="0" anchor="ctr"/>
          <a:lstStyle>
            <a:defPPr>
              <a:defRPr lang="en-US"/>
            </a:defPPr>
            <a:lvl1pPr marL="0" algn="ctr" defTabSz="914400" rtl="0" eaLnBrk="1" latinLnBrk="0" hangingPunct="1">
              <a:defRPr sz="2400" b="0" i="0" kern="1200">
                <a:solidFill>
                  <a:schemeClr val="tx1"/>
                </a:solidFill>
                <a:latin typeface="Sagona Book" panose="0202050305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14</a:t>
            </a:fld>
            <a:endParaRPr lang="en-US" dirty="0"/>
          </a:p>
        </p:txBody>
      </p:sp>
      <p:pic>
        <p:nvPicPr>
          <p:cNvPr id="2" name="Picture 2">
            <a:extLst>
              <a:ext uri="{FF2B5EF4-FFF2-40B4-BE49-F238E27FC236}">
                <a16:creationId xmlns:a16="http://schemas.microsoft.com/office/drawing/2014/main" id="{B99E4084-9AD4-3C97-266A-25A9C3AF2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694" y="1143194"/>
            <a:ext cx="5986732" cy="4450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12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0AFFB-9F0E-9800-D186-5FB1804593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068E68E-30B8-BFDD-9119-B726ABABC7E8}"/>
              </a:ext>
            </a:extLst>
          </p:cNvPr>
          <p:cNvSpPr>
            <a:spLocks noGrp="1"/>
          </p:cNvSpPr>
          <p:nvPr>
            <p:ph type="title"/>
          </p:nvPr>
        </p:nvSpPr>
        <p:spPr/>
        <p:txBody>
          <a:bodyPr/>
          <a:lstStyle/>
          <a:p>
            <a:r>
              <a:rPr lang="en-IN" b="1" i="1" dirty="0"/>
              <a:t>Conclusion:</a:t>
            </a:r>
            <a:endParaRPr lang="en-US" dirty="0"/>
          </a:p>
        </p:txBody>
      </p:sp>
      <p:sp>
        <p:nvSpPr>
          <p:cNvPr id="3" name="Content Placeholder 2">
            <a:extLst>
              <a:ext uri="{FF2B5EF4-FFF2-40B4-BE49-F238E27FC236}">
                <a16:creationId xmlns:a16="http://schemas.microsoft.com/office/drawing/2014/main" id="{5E302DC4-4F34-7CDC-3B25-5E55B5B8B8B4}"/>
              </a:ext>
            </a:extLst>
          </p:cNvPr>
          <p:cNvSpPr>
            <a:spLocks noGrp="1"/>
          </p:cNvSpPr>
          <p:nvPr>
            <p:ph sz="quarter" idx="12"/>
          </p:nvPr>
        </p:nvSpPr>
        <p:spPr>
          <a:xfrm>
            <a:off x="914398" y="2039111"/>
            <a:ext cx="6750426" cy="2990090"/>
          </a:xfrm>
        </p:spPr>
        <p:txBody>
          <a:bodyPr>
            <a:normAutofit/>
          </a:bodyPr>
          <a:lstStyle/>
          <a:p>
            <a:r>
              <a:rPr lang="en-IN" sz="2400" b="1" i="1" dirty="0"/>
              <a:t>As per the problem statement, we can see that many factors had affect the re-sale prices for cars like fuel type, engine, transmission, Kilometres driven etc. Upon checking with the data and solution which we can suggest was the cars like Porche, Lexus, Land Rover, Benz, BMW had high re-sale value in all terms even in luxurious facilities. </a:t>
            </a:r>
          </a:p>
        </p:txBody>
      </p:sp>
      <p:sp>
        <p:nvSpPr>
          <p:cNvPr id="6" name="Slide Number Placeholder 4">
            <a:extLst>
              <a:ext uri="{FF2B5EF4-FFF2-40B4-BE49-F238E27FC236}">
                <a16:creationId xmlns:a16="http://schemas.microsoft.com/office/drawing/2014/main" id="{C83D40F2-D897-E2EF-AF9C-0EB42D54CBB5}"/>
              </a:ext>
            </a:extLst>
          </p:cNvPr>
          <p:cNvSpPr>
            <a:spLocks noGrp="1"/>
          </p:cNvSpPr>
          <p:nvPr>
            <p:ph type="sldNum" sz="quarter" idx="4"/>
          </p:nvPr>
        </p:nvSpPr>
        <p:spPr>
          <a:xfrm>
            <a:off x="10797987" y="5746376"/>
            <a:ext cx="766483" cy="876927"/>
          </a:xfrm>
        </p:spPr>
        <p:txBody>
          <a:bodyPr/>
          <a:lstStyle/>
          <a:p>
            <a:r>
              <a:rPr lang="en-US" dirty="0"/>
              <a:t>___</a:t>
            </a:r>
          </a:p>
        </p:txBody>
      </p:sp>
      <p:sp>
        <p:nvSpPr>
          <p:cNvPr id="7" name="Slide Number Placeholder 4">
            <a:extLst>
              <a:ext uri="{FF2B5EF4-FFF2-40B4-BE49-F238E27FC236}">
                <a16:creationId xmlns:a16="http://schemas.microsoft.com/office/drawing/2014/main" id="{122C6786-9E57-21A8-0F5B-A76CC810FD4C}"/>
              </a:ext>
            </a:extLst>
          </p:cNvPr>
          <p:cNvSpPr txBox="1">
            <a:spLocks/>
          </p:cNvSpPr>
          <p:nvPr/>
        </p:nvSpPr>
        <p:spPr>
          <a:xfrm>
            <a:off x="11353800" y="5879804"/>
            <a:ext cx="661416" cy="895899"/>
          </a:xfrm>
          <a:prstGeom prst="rect">
            <a:avLst/>
          </a:prstGeom>
        </p:spPr>
        <p:txBody>
          <a:bodyPr vert="horz" lIns="91440" tIns="45720" rIns="91440" bIns="45720" rtlCol="0" anchor="ctr"/>
          <a:lstStyle>
            <a:defPPr>
              <a:defRPr lang="en-US"/>
            </a:defPPr>
            <a:lvl1pPr marL="0" algn="ctr" defTabSz="914400" rtl="0" eaLnBrk="1" latinLnBrk="0" hangingPunct="1">
              <a:defRPr sz="2400" b="0" i="0" kern="1200">
                <a:solidFill>
                  <a:schemeClr val="tx1"/>
                </a:solidFill>
                <a:latin typeface="Sagona Book" panose="0202050305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6636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275076" y="914400"/>
            <a:ext cx="5641848" cy="5029200"/>
          </a:xfrm>
        </p:spPr>
        <p:txBody>
          <a:bodyPr/>
          <a:lstStyle/>
          <a:p>
            <a:pPr algn="ctr"/>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313765"/>
            <a:ext cx="7534656" cy="914400"/>
          </a:xfrm>
        </p:spPr>
        <p:txBody>
          <a:bodyPr/>
          <a:lstStyle/>
          <a:p>
            <a:r>
              <a:rPr lang="en-IN" b="1" i="1" dirty="0"/>
              <a:t>Problem Statement:</a:t>
            </a:r>
            <a:endParaRPr lang="en-US" i="1"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339864"/>
            <a:ext cx="9439835" cy="4539939"/>
          </a:xfrm>
        </p:spPr>
        <p:txBody>
          <a:bodyPr>
            <a:noAutofit/>
          </a:bodyPr>
          <a:lstStyle/>
          <a:p>
            <a:pPr marL="0" indent="0">
              <a:buNone/>
            </a:pPr>
            <a:r>
              <a:rPr lang="en-GB" b="1" i="1" dirty="0"/>
              <a:t>The primary objective of this project is to create a data science solution for predicting used car prices accurately by analysing a diverse dataset including, </a:t>
            </a:r>
          </a:p>
          <a:p>
            <a:r>
              <a:rPr lang="en-GB" b="1" i="1" dirty="0"/>
              <a:t>Car model, </a:t>
            </a:r>
          </a:p>
          <a:p>
            <a:r>
              <a:rPr lang="en-GB" b="1" i="1" dirty="0"/>
              <a:t>no. of owners, </a:t>
            </a:r>
          </a:p>
          <a:p>
            <a:r>
              <a:rPr lang="en-GB" b="1" i="1" dirty="0"/>
              <a:t>age, </a:t>
            </a:r>
          </a:p>
          <a:p>
            <a:r>
              <a:rPr lang="en-GB" b="1" i="1" dirty="0"/>
              <a:t>mileage, </a:t>
            </a:r>
          </a:p>
          <a:p>
            <a:r>
              <a:rPr lang="en-GB" b="1" i="1" dirty="0"/>
              <a:t>fuel type, </a:t>
            </a:r>
          </a:p>
          <a:p>
            <a:r>
              <a:rPr lang="en-GB" b="1" i="1" dirty="0"/>
              <a:t>kilometres driven, </a:t>
            </a:r>
          </a:p>
          <a:p>
            <a:r>
              <a:rPr lang="en-GB" b="1" i="1" dirty="0"/>
              <a:t>features and </a:t>
            </a:r>
          </a:p>
          <a:p>
            <a:r>
              <a:rPr lang="en-GB" b="1" i="1" dirty="0"/>
              <a:t>location. </a:t>
            </a:r>
          </a:p>
          <a:p>
            <a:pPr marL="0" indent="0">
              <a:buNone/>
            </a:pPr>
            <a:r>
              <a:rPr lang="en-GB" b="1" i="1" dirty="0"/>
              <a:t>The aim is to build a machine learning model that offers users to find current valuations for used cars.</a:t>
            </a:r>
            <a:endParaRPr lang="en-GB" b="1" i="1" dirty="0">
              <a:effectLst/>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r>
              <a:rPr lang="en-US" dirty="0"/>
              <a:t>3</a:t>
            </a: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IN" b="1" i="1" dirty="0"/>
              <a:t>Tools Used</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399" y="2039112"/>
            <a:ext cx="8955741" cy="3840692"/>
          </a:xfrm>
        </p:spPr>
        <p:txBody>
          <a:bodyPr>
            <a:noAutofit/>
          </a:bodyPr>
          <a:lstStyle/>
          <a:p>
            <a:pPr marL="342900" indent="-342900">
              <a:buFont typeface="Courier New" panose="02070309020205020404" pitchFamily="49" charset="0"/>
              <a:buChar char="o"/>
            </a:pPr>
            <a:r>
              <a:rPr lang="en-IN" b="1" i="1" dirty="0"/>
              <a:t>Python -- Programming Language</a:t>
            </a:r>
          </a:p>
          <a:p>
            <a:pPr marL="342900" indent="-342900">
              <a:buFont typeface="Courier New" panose="02070309020205020404" pitchFamily="49" charset="0"/>
              <a:buChar char="o"/>
            </a:pPr>
            <a:endParaRPr lang="en-IN" b="1" i="1" dirty="0"/>
          </a:p>
          <a:p>
            <a:pPr marL="342900" indent="-342900">
              <a:buFont typeface="Courier New" panose="02070309020205020404" pitchFamily="49" charset="0"/>
              <a:buChar char="o"/>
            </a:pPr>
            <a:r>
              <a:rPr lang="en-IN" b="1" i="1" dirty="0"/>
              <a:t>Pandas -- Python Library for Data Visualization</a:t>
            </a:r>
          </a:p>
          <a:p>
            <a:pPr marL="342900" indent="-342900">
              <a:buFont typeface="Courier New" panose="02070309020205020404" pitchFamily="49" charset="0"/>
              <a:buChar char="o"/>
            </a:pPr>
            <a:endParaRPr lang="en-IN" b="1" i="1" dirty="0"/>
          </a:p>
          <a:p>
            <a:pPr marL="342900" indent="-342900">
              <a:buFont typeface="Courier New" panose="02070309020205020404" pitchFamily="49" charset="0"/>
              <a:buChar char="o"/>
            </a:pPr>
            <a:r>
              <a:rPr lang="en-IN" b="1" i="1" dirty="0" err="1"/>
              <a:t>Numpy</a:t>
            </a:r>
            <a:r>
              <a:rPr lang="en-IN" b="1" i="1" dirty="0"/>
              <a:t> -- Fundamental Python package for scientific computing</a:t>
            </a:r>
          </a:p>
          <a:p>
            <a:pPr marL="342900" indent="-342900">
              <a:buFont typeface="Courier New" panose="02070309020205020404" pitchFamily="49" charset="0"/>
              <a:buChar char="o"/>
            </a:pPr>
            <a:endParaRPr lang="en-IN" b="1" i="1" dirty="0"/>
          </a:p>
          <a:p>
            <a:pPr marL="342900" indent="-342900">
              <a:buFont typeface="Courier New" panose="02070309020205020404" pitchFamily="49" charset="0"/>
              <a:buChar char="o"/>
            </a:pPr>
            <a:r>
              <a:rPr lang="en-IN" b="1" i="1" dirty="0" err="1"/>
              <a:t>Streamlit</a:t>
            </a:r>
            <a:r>
              <a:rPr lang="en-IN" b="1" i="1" dirty="0"/>
              <a:t> -- Python framework to build and share machine learning and data science web apps</a:t>
            </a:r>
          </a:p>
          <a:p>
            <a:pPr marL="342900" indent="-342900">
              <a:buFont typeface="Courier New" panose="02070309020205020404" pitchFamily="49" charset="0"/>
              <a:buChar char="o"/>
            </a:pPr>
            <a:endParaRPr lang="en-IN" b="1" i="1" dirty="0"/>
          </a:p>
          <a:p>
            <a:pPr marL="342900" indent="-342900">
              <a:buFont typeface="Courier New" panose="02070309020205020404" pitchFamily="49" charset="0"/>
              <a:buChar char="o"/>
            </a:pPr>
            <a:r>
              <a:rPr lang="en-IN" b="1" i="1" dirty="0"/>
              <a:t>Scikit-learn -- Machine Learning library for Python</a:t>
            </a:r>
          </a:p>
          <a:p>
            <a:pPr marL="342900" indent="-342900">
              <a:buFont typeface="Courier New" panose="02070309020205020404" pitchFamily="49" charset="0"/>
              <a:buChar char="o"/>
            </a:pPr>
            <a:endParaRPr lang="en-IN" b="1" i="1" dirty="0"/>
          </a:p>
          <a:p>
            <a:pPr lvl="1"/>
            <a:endParaRPr lang="en-US" b="1"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IN" b="1" i="1" dirty="0"/>
              <a:t>Approaches</a:t>
            </a: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914400" y="1975316"/>
            <a:ext cx="6537960" cy="3904488"/>
          </a:xfrm>
        </p:spPr>
        <p:txBody>
          <a:bodyPr/>
          <a:lstStyle/>
          <a:p>
            <a:pPr marL="342900" indent="-342900">
              <a:buFont typeface="Courier New" panose="02070309020205020404" pitchFamily="49" charset="0"/>
              <a:buChar char="o"/>
            </a:pPr>
            <a:r>
              <a:rPr lang="en-IN" b="1" i="1" dirty="0"/>
              <a:t>Extracted the data from Given data source</a:t>
            </a:r>
          </a:p>
          <a:p>
            <a:pPr marL="342900" indent="-342900">
              <a:buFont typeface="Courier New" panose="02070309020205020404" pitchFamily="49" charset="0"/>
              <a:buChar char="o"/>
            </a:pPr>
            <a:r>
              <a:rPr lang="en-IN" b="1" i="1" dirty="0"/>
              <a:t>Cleaned the data by handling Null values, duplicate values.</a:t>
            </a:r>
          </a:p>
          <a:p>
            <a:pPr marL="342900" indent="-342900">
              <a:buFont typeface="Courier New" panose="02070309020205020404" pitchFamily="49" charset="0"/>
              <a:buChar char="o"/>
            </a:pPr>
            <a:r>
              <a:rPr lang="en-IN" b="1" i="1" dirty="0"/>
              <a:t>Changing Data types</a:t>
            </a:r>
          </a:p>
          <a:p>
            <a:pPr marL="342900" indent="-342900">
              <a:buFont typeface="Courier New" panose="02070309020205020404" pitchFamily="49" charset="0"/>
              <a:buChar char="o"/>
            </a:pPr>
            <a:r>
              <a:rPr lang="en-IN" b="1" i="1" dirty="0"/>
              <a:t>Finding outliers, skewness</a:t>
            </a:r>
          </a:p>
          <a:p>
            <a:pPr marL="342900" indent="-342900">
              <a:buFont typeface="Courier New" panose="02070309020205020404" pitchFamily="49" charset="0"/>
              <a:buChar char="o"/>
            </a:pPr>
            <a:r>
              <a:rPr lang="en-IN" b="1" i="1" dirty="0"/>
              <a:t>EDA</a:t>
            </a:r>
          </a:p>
          <a:p>
            <a:pPr marL="342900" indent="-342900">
              <a:buFont typeface="Courier New" panose="02070309020205020404" pitchFamily="49" charset="0"/>
              <a:buChar char="o"/>
            </a:pPr>
            <a:r>
              <a:rPr lang="en-IN" b="1" i="1" dirty="0"/>
              <a:t>Feature selection</a:t>
            </a:r>
          </a:p>
          <a:p>
            <a:pPr marL="342900" indent="-342900">
              <a:buFont typeface="Courier New" panose="02070309020205020404" pitchFamily="49" charset="0"/>
              <a:buChar char="o"/>
            </a:pPr>
            <a:r>
              <a:rPr lang="en-IN" b="1" i="1" dirty="0"/>
              <a:t>Model Building</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IN" b="1" i="1" dirty="0"/>
              <a:t>Exploratory Data Analysis</a:t>
            </a: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6347014" cy="2452207"/>
          </a:xfrm>
        </p:spPr>
        <p:txBody>
          <a:bodyPr/>
          <a:lstStyle/>
          <a:p>
            <a:pPr marL="342900" indent="-342900">
              <a:buFont typeface="Courier New" panose="02070309020205020404" pitchFamily="49" charset="0"/>
              <a:buChar char="o"/>
            </a:pPr>
            <a:r>
              <a:rPr lang="en-IN" b="1" i="1" dirty="0"/>
              <a:t>Resale Prices for cars on cities like Bangalore, Chennai, Delhi, Jaipur, Hyderabad and Kolkata which varied by different types of factors, in here I have analysed some important factors like Seats, transmission, Mileage, Top speed, fuel type, KM driven which influenced the re-sale prices.</a:t>
            </a:r>
          </a:p>
          <a:p>
            <a:pPr marL="342900" indent="-342900">
              <a:buFont typeface="Courier New" panose="02070309020205020404" pitchFamily="49" charset="0"/>
              <a:buChar char="o"/>
            </a:pPr>
            <a:endParaRPr lang="en-IN" b="1" i="1" dirty="0"/>
          </a:p>
          <a:p>
            <a:pPr marL="342900" indent="-342900">
              <a:buFont typeface="Courier New" panose="02070309020205020404" pitchFamily="49" charset="0"/>
              <a:buChar char="o"/>
            </a:pPr>
            <a:r>
              <a:rPr lang="en-IN" b="1" i="1" dirty="0"/>
              <a:t>Lets starts with city wise total re-sale Prices on cars. </a:t>
            </a:r>
          </a:p>
        </p:txBody>
      </p:sp>
      <p:sp>
        <p:nvSpPr>
          <p:cNvPr id="6" name="Slide Number Placeholder 4">
            <a:extLst>
              <a:ext uri="{FF2B5EF4-FFF2-40B4-BE49-F238E27FC236}">
                <a16:creationId xmlns:a16="http://schemas.microsoft.com/office/drawing/2014/main" id="{C50C63F9-1546-1A39-7E26-C283B3182DDB}"/>
              </a:ext>
            </a:extLst>
          </p:cNvPr>
          <p:cNvSpPr>
            <a:spLocks noGrp="1"/>
          </p:cNvSpPr>
          <p:nvPr>
            <p:ph type="sldNum" sz="quarter" idx="4"/>
          </p:nvPr>
        </p:nvSpPr>
        <p:spPr>
          <a:xfrm>
            <a:off x="10797987" y="5746376"/>
            <a:ext cx="766483" cy="876927"/>
          </a:xfrm>
        </p:spPr>
        <p:txBody>
          <a:bodyPr/>
          <a:lstStyle/>
          <a:p>
            <a:r>
              <a:rPr lang="en-US" dirty="0"/>
              <a:t>___</a:t>
            </a:r>
          </a:p>
        </p:txBody>
      </p:sp>
      <p:sp>
        <p:nvSpPr>
          <p:cNvPr id="7" name="Slide Number Placeholder 4">
            <a:extLst>
              <a:ext uri="{FF2B5EF4-FFF2-40B4-BE49-F238E27FC236}">
                <a16:creationId xmlns:a16="http://schemas.microsoft.com/office/drawing/2014/main" id="{AF4A3878-6AD6-9D96-2E9A-F8685A707F80}"/>
              </a:ext>
            </a:extLst>
          </p:cNvPr>
          <p:cNvSpPr txBox="1">
            <a:spLocks/>
          </p:cNvSpPr>
          <p:nvPr/>
        </p:nvSpPr>
        <p:spPr>
          <a:xfrm>
            <a:off x="11353800" y="5879804"/>
            <a:ext cx="661416" cy="895899"/>
          </a:xfrm>
          <a:prstGeom prst="rect">
            <a:avLst/>
          </a:prstGeom>
        </p:spPr>
        <p:txBody>
          <a:bodyPr vert="horz" lIns="91440" tIns="45720" rIns="91440" bIns="45720" rtlCol="0" anchor="ctr"/>
          <a:lstStyle>
            <a:defPPr>
              <a:defRPr lang="en-US"/>
            </a:defPPr>
            <a:lvl1pPr marL="0" algn="ctr" defTabSz="914400" rtl="0" eaLnBrk="1" latinLnBrk="0" hangingPunct="1">
              <a:defRPr sz="2400" b="0" i="0" kern="1200">
                <a:solidFill>
                  <a:schemeClr val="tx1"/>
                </a:solidFill>
                <a:latin typeface="Sagona Book" panose="0202050305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8599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b="1" i="1" dirty="0"/>
              <a:t>Data Visualization</a:t>
            </a:r>
            <a:r>
              <a:rPr lang="en-US" sz="3200" b="1" i="1" dirty="0"/>
              <a:t> </a:t>
            </a:r>
            <a:endParaRPr lang="en-US" b="1" i="1"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4052048" cy="3840480"/>
          </a:xfrm>
        </p:spPr>
        <p:txBody>
          <a:bodyPr>
            <a:normAutofit/>
          </a:bodyPr>
          <a:lstStyle/>
          <a:p>
            <a:pPr marL="342900" indent="-342900">
              <a:buFont typeface="Courier New" panose="02070309020205020404" pitchFamily="49" charset="0"/>
              <a:buChar char="o"/>
            </a:pPr>
            <a:r>
              <a:rPr lang="en-IN" b="1" i="1" dirty="0"/>
              <a:t>Delhi and Chennai had overall high re-sale Price collection while comparing to other cities.</a:t>
            </a:r>
          </a:p>
          <a:p>
            <a:pPr marL="342900" indent="-342900">
              <a:buFont typeface="Courier New" panose="02070309020205020404" pitchFamily="49" charset="0"/>
              <a:buChar char="o"/>
            </a:pPr>
            <a:r>
              <a:rPr lang="en-IN" b="1" i="1" dirty="0"/>
              <a:t>This was from year range of 1985 to 2023.</a:t>
            </a:r>
          </a:p>
          <a:p>
            <a:pPr marL="342900" indent="-342900">
              <a:buFont typeface="Courier New" panose="02070309020205020404" pitchFamily="49" charset="0"/>
              <a:buChar char="o"/>
            </a:pPr>
            <a:r>
              <a:rPr lang="en-IN" b="1" i="1" dirty="0"/>
              <a:t>In which highest price was around by Delhi was 16378.53 in lakhs and lowest by Jaipur, in the amount of 7119.70 In lakhs.</a:t>
            </a:r>
            <a:endParaRPr lang="en-IN" b="1" i="1" u="sng" dirty="0"/>
          </a:p>
          <a:p>
            <a:pPr marL="342900" indent="-342900">
              <a:buFont typeface="Courier New" panose="02070309020205020404" pitchFamily="49" charset="0"/>
              <a:buChar char="o"/>
            </a:pPr>
            <a:r>
              <a:rPr lang="en-IN" b="1" i="1" dirty="0"/>
              <a:t>Detailed information were shown by the image:</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8" name="Picture 7">
            <a:extLst>
              <a:ext uri="{FF2B5EF4-FFF2-40B4-BE49-F238E27FC236}">
                <a16:creationId xmlns:a16="http://schemas.microsoft.com/office/drawing/2014/main" id="{E0EB6829-0293-ED69-2858-4EF2CC938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458" y="1528123"/>
            <a:ext cx="5746378" cy="307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550962C5-1C79-B122-6C11-A32BC75736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2238"/>
          <a:stretch/>
        </p:blipFill>
        <p:spPr bwMode="auto">
          <a:xfrm>
            <a:off x="5217457" y="4772975"/>
            <a:ext cx="2714171" cy="1538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80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GB" b="1" i="1" dirty="0"/>
              <a:t>Latest – Resale Price Trends On City Wise:</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5181601" cy="3626583"/>
          </a:xfrm>
        </p:spPr>
        <p:txBody>
          <a:bodyPr>
            <a:normAutofit/>
          </a:bodyPr>
          <a:lstStyle/>
          <a:p>
            <a:r>
              <a:rPr lang="en-IN" b="1" i="1" cap="none" dirty="0"/>
              <a:t>The above graph clearly shown the result for 2023 highest sales across cities. </a:t>
            </a:r>
          </a:p>
          <a:p>
            <a:endParaRPr lang="en-IN" b="1" i="1" cap="none" dirty="0"/>
          </a:p>
          <a:p>
            <a:r>
              <a:rPr lang="en-IN" b="1" i="1" cap="none" dirty="0"/>
              <a:t>Yes, Delhi and Kolkata were on 1</a:t>
            </a:r>
            <a:r>
              <a:rPr lang="en-IN" b="1" i="1" cap="none" baseline="30000" dirty="0"/>
              <a:t>st</a:t>
            </a:r>
            <a:r>
              <a:rPr lang="en-IN" b="1" i="1" cap="none" dirty="0"/>
              <a:t> and 2</a:t>
            </a:r>
            <a:r>
              <a:rPr lang="en-IN" b="1" i="1" cap="none" baseline="30000" dirty="0"/>
              <a:t>nd</a:t>
            </a:r>
            <a:r>
              <a:rPr lang="en-IN" b="1" i="1" cap="none" dirty="0"/>
              <a:t> place and this time, there was slight drop on Chennai car sales, hence it was moved to 3</a:t>
            </a:r>
            <a:r>
              <a:rPr lang="en-IN" b="1" i="1" cap="none" baseline="30000" dirty="0"/>
              <a:t>rd</a:t>
            </a:r>
            <a:r>
              <a:rPr lang="en-IN" b="1" i="1" cap="none" dirty="0"/>
              <a:t> place. As Delhi was in 1</a:t>
            </a:r>
            <a:r>
              <a:rPr lang="en-IN" b="1" i="1" cap="none" baseline="30000" dirty="0"/>
              <a:t>st</a:t>
            </a:r>
            <a:r>
              <a:rPr lang="en-IN" b="1" i="1" cap="none" dirty="0"/>
              <a:t> place, there are other reasons which may applicable like population in Delhi may high.</a:t>
            </a:r>
          </a:p>
          <a:p>
            <a:endParaRPr lang="en-IN" b="1" i="1" cap="none" dirty="0"/>
          </a:p>
          <a:p>
            <a:r>
              <a:rPr lang="en-IN" b="1" i="1" cap="none" dirty="0"/>
              <a:t>There was improvement in Kolkata sales, where it was moved from 4</a:t>
            </a:r>
            <a:r>
              <a:rPr lang="en-IN" b="1" i="1" cap="none" baseline="30000" dirty="0"/>
              <a:t>th</a:t>
            </a:r>
            <a:r>
              <a:rPr lang="en-IN" b="1" i="1" cap="none" dirty="0"/>
              <a:t> place to 2</a:t>
            </a:r>
            <a:r>
              <a:rPr lang="en-IN" b="1" i="1" cap="none" baseline="30000" dirty="0"/>
              <a:t>nd</a:t>
            </a:r>
            <a:r>
              <a:rPr lang="en-IN" b="1" i="1" cap="none" dirty="0"/>
              <a:t> place.</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7" name="Picture 6">
            <a:extLst>
              <a:ext uri="{FF2B5EF4-FFF2-40B4-BE49-F238E27FC236}">
                <a16:creationId xmlns:a16="http://schemas.microsoft.com/office/drawing/2014/main" id="{87A81FE6-3278-D8F2-ECD7-72064C3F0C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5"/>
          <a:stretch/>
        </p:blipFill>
        <p:spPr bwMode="auto">
          <a:xfrm>
            <a:off x="6215722" y="2039110"/>
            <a:ext cx="5407631" cy="384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1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CCA00-4CD6-D735-BAA5-15009EA1627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63CC756-42B9-E339-DBA2-1CA67A48ED8E}"/>
              </a:ext>
            </a:extLst>
          </p:cNvPr>
          <p:cNvSpPr>
            <a:spLocks noGrp="1"/>
          </p:cNvSpPr>
          <p:nvPr>
            <p:ph type="title"/>
          </p:nvPr>
        </p:nvSpPr>
        <p:spPr/>
        <p:txBody>
          <a:bodyPr/>
          <a:lstStyle/>
          <a:p>
            <a:r>
              <a:rPr lang="en-IN" b="1" i="1" dirty="0"/>
              <a:t>Year Wise Sales Trend</a:t>
            </a:r>
            <a:endParaRPr lang="en-GB" b="1" i="1" dirty="0"/>
          </a:p>
        </p:txBody>
      </p:sp>
      <p:sp>
        <p:nvSpPr>
          <p:cNvPr id="3" name="Content Placeholder 2">
            <a:extLst>
              <a:ext uri="{FF2B5EF4-FFF2-40B4-BE49-F238E27FC236}">
                <a16:creationId xmlns:a16="http://schemas.microsoft.com/office/drawing/2014/main" id="{6BD95537-2A73-8A2D-E7D1-F985D31C9F9A}"/>
              </a:ext>
            </a:extLst>
          </p:cNvPr>
          <p:cNvSpPr>
            <a:spLocks noGrp="1"/>
          </p:cNvSpPr>
          <p:nvPr>
            <p:ph sz="quarter" idx="13"/>
          </p:nvPr>
        </p:nvSpPr>
        <p:spPr>
          <a:xfrm>
            <a:off x="914399" y="2039111"/>
            <a:ext cx="5181601" cy="3626583"/>
          </a:xfrm>
        </p:spPr>
        <p:txBody>
          <a:bodyPr>
            <a:noAutofit/>
          </a:bodyPr>
          <a:lstStyle/>
          <a:p>
            <a:r>
              <a:rPr lang="en-IN" b="1" i="1" cap="none" dirty="0"/>
              <a:t>The above line graph shows the trend of prices from 1985 to 2020. In this, we can see there was a huge drop on  2021 to 2005.</a:t>
            </a:r>
          </a:p>
          <a:p>
            <a:endParaRPr lang="en-IN" b="1" i="1" cap="none" dirty="0"/>
          </a:p>
          <a:p>
            <a:r>
              <a:rPr lang="en-IN" b="1" i="1" cap="none" dirty="0"/>
              <a:t>After that, the car resale market had started increasing again and now, it clearly shows that re-sale market for cars in good trend.</a:t>
            </a:r>
          </a:p>
          <a:p>
            <a:endParaRPr lang="en-IN" b="1" i="1" cap="none" dirty="0"/>
          </a:p>
          <a:p>
            <a:r>
              <a:rPr lang="en-IN" b="1" i="1" cap="none" dirty="0"/>
              <a:t>By this, we can see that peoples before 2015, does not shown much interest in selling their used cars.</a:t>
            </a:r>
          </a:p>
        </p:txBody>
      </p:sp>
      <p:sp>
        <p:nvSpPr>
          <p:cNvPr id="4" name="Slide Number Placeholder 3">
            <a:extLst>
              <a:ext uri="{FF2B5EF4-FFF2-40B4-BE49-F238E27FC236}">
                <a16:creationId xmlns:a16="http://schemas.microsoft.com/office/drawing/2014/main" id="{A86ABEA5-B16F-698F-3F66-99091391FC6B}"/>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2" name="Picture 1">
            <a:extLst>
              <a:ext uri="{FF2B5EF4-FFF2-40B4-BE49-F238E27FC236}">
                <a16:creationId xmlns:a16="http://schemas.microsoft.com/office/drawing/2014/main" id="{BC332FAD-48A7-D623-1E0D-58E01B378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1795002"/>
            <a:ext cx="5747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00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F10A4-3261-008A-B926-C7481EAC5781}"/>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06B13A0C-1EEA-83AA-80A6-018B5D3E5297}"/>
              </a:ext>
            </a:extLst>
          </p:cNvPr>
          <p:cNvSpPr>
            <a:spLocks noGrp="1"/>
          </p:cNvSpPr>
          <p:nvPr>
            <p:ph type="title"/>
          </p:nvPr>
        </p:nvSpPr>
        <p:spPr/>
        <p:txBody>
          <a:bodyPr/>
          <a:lstStyle/>
          <a:p>
            <a:r>
              <a:rPr lang="en-IN" b="1" i="1" dirty="0"/>
              <a:t>Sales from 2002 to 2010</a:t>
            </a:r>
          </a:p>
        </p:txBody>
      </p:sp>
      <p:sp>
        <p:nvSpPr>
          <p:cNvPr id="3" name="Content Placeholder 2">
            <a:extLst>
              <a:ext uri="{FF2B5EF4-FFF2-40B4-BE49-F238E27FC236}">
                <a16:creationId xmlns:a16="http://schemas.microsoft.com/office/drawing/2014/main" id="{F4D675CB-6673-135B-A202-513F1753B2A6}"/>
              </a:ext>
            </a:extLst>
          </p:cNvPr>
          <p:cNvSpPr>
            <a:spLocks noGrp="1"/>
          </p:cNvSpPr>
          <p:nvPr>
            <p:ph sz="quarter" idx="13"/>
          </p:nvPr>
        </p:nvSpPr>
        <p:spPr>
          <a:xfrm>
            <a:off x="914399" y="2039111"/>
            <a:ext cx="6678707" cy="4021030"/>
          </a:xfrm>
        </p:spPr>
        <p:txBody>
          <a:bodyPr>
            <a:noAutofit/>
          </a:bodyPr>
          <a:lstStyle/>
          <a:p>
            <a:r>
              <a:rPr lang="en-GB" b="1" i="1" cap="none" dirty="0"/>
              <a:t>So, in the dropped years from 2002 to 2010, it seems Hyundai shows high sales even others shows drop in re-sale by this, we can understand that, Hyundai, Maruti, and Toyota had high re-sale prices even in some low market conditions.</a:t>
            </a:r>
          </a:p>
          <a:p>
            <a:r>
              <a:rPr lang="en-GB" b="1" i="1" cap="none" dirty="0"/>
              <a:t>Also, we can see that Mahindra, Renault, Nissan had very low in dropped years while comparing to other models</a:t>
            </a:r>
          </a:p>
          <a:p>
            <a:r>
              <a:rPr lang="en-GB" b="1" i="1" cap="none" dirty="0"/>
              <a:t>Average sales of cars by manufacturer as shown in details amount:</a:t>
            </a:r>
          </a:p>
          <a:p>
            <a:r>
              <a:rPr lang="en-GB" b="1" i="1" cap="none" dirty="0"/>
              <a:t>By this, we can understand that from 2002 to 2010, manufacturer like </a:t>
            </a:r>
          </a:p>
          <a:p>
            <a:r>
              <a:rPr lang="en-GB" b="1" i="1" cap="none" dirty="0"/>
              <a:t>Mahindra &amp; Nissan had only average of 5.35 lakhs which was very low, </a:t>
            </a:r>
          </a:p>
          <a:p>
            <a:r>
              <a:rPr lang="en-GB" b="1" i="1" cap="none" dirty="0"/>
              <a:t>Which means those manufacturer cars like one cars was sold.</a:t>
            </a:r>
          </a:p>
          <a:p>
            <a:endParaRPr lang="en-GB" b="1" i="1" cap="none" dirty="0"/>
          </a:p>
          <a:p>
            <a:endParaRPr lang="en-GB" b="1" i="1" cap="none" dirty="0"/>
          </a:p>
          <a:p>
            <a:endParaRPr lang="en-GB" b="1" i="1" cap="none" dirty="0"/>
          </a:p>
        </p:txBody>
      </p:sp>
      <p:sp>
        <p:nvSpPr>
          <p:cNvPr id="4" name="Slide Number Placeholder 3">
            <a:extLst>
              <a:ext uri="{FF2B5EF4-FFF2-40B4-BE49-F238E27FC236}">
                <a16:creationId xmlns:a16="http://schemas.microsoft.com/office/drawing/2014/main" id="{647AED6F-A92F-C8FF-8377-F49E72BE265F}"/>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5" name="Picture 4">
            <a:extLst>
              <a:ext uri="{FF2B5EF4-FFF2-40B4-BE49-F238E27FC236}">
                <a16:creationId xmlns:a16="http://schemas.microsoft.com/office/drawing/2014/main" id="{10493998-FB5C-E755-B78E-635F4ABBE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106" y="2039111"/>
            <a:ext cx="2587344" cy="398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08594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{1B04131E-A3F8-4260-AFE8-E40522E73EA7}tf11964407_win32</Template>
  <TotalTime>69</TotalTime>
  <Words>858</Words>
  <Application>Microsoft Office PowerPoint</Application>
  <PresentationFormat>Widescreen</PresentationFormat>
  <Paragraphs>109</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Gill Sans Nova Light</vt:lpstr>
      <vt:lpstr>Sagona Book</vt:lpstr>
      <vt:lpstr>Custom</vt:lpstr>
      <vt:lpstr>Car Dekho: Used Car Price Prediction Machine Learning Model – UDHAYA KUMAR V</vt:lpstr>
      <vt:lpstr>Problem Statement:</vt:lpstr>
      <vt:lpstr>Tools Used</vt:lpstr>
      <vt:lpstr>Approaches</vt:lpstr>
      <vt:lpstr>Exploratory Data Analysis</vt:lpstr>
      <vt:lpstr>Data Visualization </vt:lpstr>
      <vt:lpstr>Latest – Resale Price Trends On City Wise:</vt:lpstr>
      <vt:lpstr>Year Wise Sales Trend</vt:lpstr>
      <vt:lpstr>Sales from 2002 to 2010</vt:lpstr>
      <vt:lpstr>The Factors Like Number Of Seats Which Affects The Re-sale Price By Below Graph:</vt:lpstr>
      <vt:lpstr>Mileage &amp; Top speed</vt:lpstr>
      <vt:lpstr>Fuel Wise Range In Sales</vt:lpstr>
      <vt:lpstr>Model Selection</vt:lpstr>
      <vt:lpstr>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AKILAN SUBRAMANI</dc:creator>
  <cp:lastModifiedBy>AKILAN SUBRAMANI</cp:lastModifiedBy>
  <cp:revision>1</cp:revision>
  <dcterms:created xsi:type="dcterms:W3CDTF">2024-11-04T15:57:59Z</dcterms:created>
  <dcterms:modified xsi:type="dcterms:W3CDTF">2024-11-04T17:07:56Z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