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31F5-A818-E5CD-9235-353BF0C38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13" y="341699"/>
            <a:ext cx="10993549" cy="1475013"/>
          </a:xfrm>
        </p:spPr>
        <p:txBody>
          <a:bodyPr/>
          <a:lstStyle/>
          <a:p>
            <a:r>
              <a:rPr lang="en-IN" dirty="0"/>
              <a:t>Dominos – Predictive purchase order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7AEC9-64D2-81B2-3C06-411DD33E0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216" y="1816712"/>
            <a:ext cx="10993546" cy="590321"/>
          </a:xfrm>
        </p:spPr>
        <p:txBody>
          <a:bodyPr>
            <a:normAutofit/>
          </a:bodyPr>
          <a:lstStyle/>
          <a:p>
            <a:r>
              <a:rPr lang="en-IN" sz="2400" dirty="0" err="1"/>
              <a:t>Udhaya</a:t>
            </a:r>
            <a:r>
              <a:rPr lang="en-IN" sz="2400" dirty="0"/>
              <a:t> </a:t>
            </a:r>
            <a:r>
              <a:rPr lang="en-IN" sz="2400" dirty="0" err="1"/>
              <a:t>kumar</a:t>
            </a:r>
            <a:r>
              <a:rPr lang="en-IN" sz="2400" dirty="0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267752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E06-F76F-6E17-4B0B-B81DCEBD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C216-1195-D291-E5D7-E53EC381C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90" y="1710830"/>
            <a:ext cx="5103171" cy="1880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 STATEMENT</a:t>
            </a:r>
          </a:p>
          <a:p>
            <a:r>
              <a:rPr lang="en-US" dirty="0"/>
              <a:t>Accurate prediction of daily sales to optimize inventory</a:t>
            </a:r>
          </a:p>
          <a:p>
            <a:r>
              <a:rPr lang="en-US" dirty="0"/>
              <a:t>management and reduce wastage.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5EE9FF-F0A7-729B-3B4B-710BE15E69C2}"/>
              </a:ext>
            </a:extLst>
          </p:cNvPr>
          <p:cNvSpPr txBox="1">
            <a:spLocks/>
          </p:cNvSpPr>
          <p:nvPr/>
        </p:nvSpPr>
        <p:spPr>
          <a:xfrm>
            <a:off x="6086573" y="1710830"/>
            <a:ext cx="5103171" cy="188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GOAL</a:t>
            </a:r>
          </a:p>
          <a:p>
            <a:r>
              <a:rPr lang="en-US" dirty="0"/>
              <a:t>Forecast daily sales for the next 7 days.</a:t>
            </a:r>
          </a:p>
          <a:p>
            <a:r>
              <a:rPr lang="en-US" dirty="0"/>
              <a:t>Use ARIMA to achieve high accuracy in sales prediction.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B088CE-C36D-FA69-96B7-0AF7AB4B9812}"/>
              </a:ext>
            </a:extLst>
          </p:cNvPr>
          <p:cNvSpPr txBox="1">
            <a:spLocks/>
          </p:cNvSpPr>
          <p:nvPr/>
        </p:nvSpPr>
        <p:spPr>
          <a:xfrm>
            <a:off x="439790" y="3780157"/>
            <a:ext cx="5103171" cy="1880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OBJECTIVES</a:t>
            </a:r>
          </a:p>
          <a:p>
            <a:r>
              <a:rPr lang="en-US" dirty="0"/>
              <a:t>Analyze historical 1. sales data trends.</a:t>
            </a:r>
          </a:p>
          <a:p>
            <a:r>
              <a:rPr lang="en-US" dirty="0"/>
              <a:t> Build and evaluate the ARIMA model.</a:t>
            </a:r>
          </a:p>
          <a:p>
            <a:r>
              <a:rPr lang="en-US" dirty="0"/>
              <a:t>Ensure predictions have low error (MAPE).</a:t>
            </a:r>
          </a:p>
          <a:p>
            <a:r>
              <a:rPr lang="en-US" dirty="0"/>
              <a:t>Demonstrate real-world use for business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05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48BC-96F9-BF68-9429-422D69BA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96B3-22A1-FEE5-225D-898E916F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03046"/>
            <a:ext cx="5385975" cy="24103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DATASET SUMMARY:</a:t>
            </a:r>
          </a:p>
          <a:p>
            <a:r>
              <a:rPr lang="en-US" dirty="0"/>
              <a:t>Source: Daily sales dataset (Jan 2015 to Jan 2016).</a:t>
            </a:r>
          </a:p>
          <a:p>
            <a:r>
              <a:rPr lang="en-US" dirty="0"/>
              <a:t>Columns Used:</a:t>
            </a:r>
          </a:p>
          <a:p>
            <a:pPr marL="1168400" indent="-273050">
              <a:buFont typeface="+mj-lt"/>
              <a:buAutoNum type="arabicPeriod"/>
              <a:tabLst>
                <a:tab pos="1168400" algn="l"/>
              </a:tabLst>
            </a:pPr>
            <a:r>
              <a:rPr lang="en-US" dirty="0" err="1"/>
              <a:t>order_date</a:t>
            </a:r>
            <a:r>
              <a:rPr lang="en-US" dirty="0"/>
              <a:t> (date of order)</a:t>
            </a:r>
          </a:p>
          <a:p>
            <a:pPr marL="1168400" indent="-263525">
              <a:buFont typeface="+mj-lt"/>
              <a:buAutoNum type="arabicPeriod"/>
            </a:pPr>
            <a:r>
              <a:rPr lang="en-US" dirty="0"/>
              <a:t>Quantity (units sold)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BB7CB6-B454-27E4-F5D9-0B7524794686}"/>
              </a:ext>
            </a:extLst>
          </p:cNvPr>
          <p:cNvSpPr txBox="1">
            <a:spLocks/>
          </p:cNvSpPr>
          <p:nvPr/>
        </p:nvSpPr>
        <p:spPr>
          <a:xfrm>
            <a:off x="6224835" y="1988151"/>
            <a:ext cx="5385975" cy="2410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HANDLING MISSING VALUES:</a:t>
            </a:r>
          </a:p>
          <a:p>
            <a:r>
              <a:rPr lang="en-US" dirty="0"/>
              <a:t>Checked for nulls.</a:t>
            </a:r>
          </a:p>
          <a:p>
            <a:r>
              <a:rPr lang="en-US" dirty="0"/>
              <a:t>Imputed or removed irrelevant/missing records to ensure a clean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53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AF1C-CD6A-1E78-3BDA-2FCF008D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9635-E228-2817-3165-CA530249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3424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INSIGHTS GAINED:</a:t>
            </a:r>
          </a:p>
          <a:p>
            <a:pPr marL="811213" indent="-304800">
              <a:buFont typeface="Courier New" panose="02070309020205020404" pitchFamily="49" charset="0"/>
              <a:buChar char="o"/>
            </a:pPr>
            <a:r>
              <a:rPr lang="en-US" dirty="0"/>
              <a:t>Trends &amp; Patterns:</a:t>
            </a:r>
          </a:p>
          <a:p>
            <a:pPr marL="1433513" indent="-304800"/>
            <a:r>
              <a:rPr lang="en-US" dirty="0"/>
              <a:t>Weekly and monthly patterns identified in sales.</a:t>
            </a:r>
          </a:p>
          <a:p>
            <a:pPr marL="1433513" indent="-304800"/>
            <a:r>
              <a:rPr lang="en-US" dirty="0"/>
              <a:t>Seasonal peaks observed during weekends and holidays.</a:t>
            </a:r>
          </a:p>
          <a:p>
            <a:pPr marL="849313" indent="-342900">
              <a:buFont typeface="Courier New" panose="02070309020205020404" pitchFamily="49" charset="0"/>
              <a:buChar char="o"/>
            </a:pPr>
            <a:r>
              <a:rPr lang="en-US" dirty="0"/>
              <a:t>Visualization Results:</a:t>
            </a:r>
          </a:p>
          <a:p>
            <a:pPr marL="1433513" indent="-304800"/>
            <a:r>
              <a:rPr lang="en-US" dirty="0"/>
              <a:t>Sales distribution (line chart).</a:t>
            </a:r>
          </a:p>
          <a:p>
            <a:pPr marL="1433513" indent="-304800"/>
            <a:r>
              <a:rPr lang="en-US" dirty="0"/>
              <a:t>Weekly trend analysis (bar plot).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46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D75E-4889-AA83-F416-D9CF4648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DBA1D-A005-131F-1C5F-1DA9C2F23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367121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STEPS TAKEN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Date Conversion: Converted </a:t>
            </a:r>
            <a:r>
              <a:rPr lang="en-US" dirty="0" err="1"/>
              <a:t>order_date</a:t>
            </a:r>
            <a:r>
              <a:rPr lang="en-US" dirty="0"/>
              <a:t> into datetime format.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Feature Creation:</a:t>
            </a:r>
          </a:p>
          <a:p>
            <a:pPr marL="715963" indent="-304800"/>
            <a:r>
              <a:rPr lang="en-US" dirty="0"/>
              <a:t>Extracted day, month, and lag features (previous day’s sales).</a:t>
            </a:r>
          </a:p>
          <a:p>
            <a:pPr marL="715963" indent="-304800"/>
            <a:r>
              <a:rPr lang="en-US" dirty="0"/>
              <a:t>Applied differencing to address non-stationarity in data.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B67D2E-A9D2-3052-4144-9D05E81313C6}"/>
              </a:ext>
            </a:extLst>
          </p:cNvPr>
          <p:cNvSpPr txBox="1">
            <a:spLocks/>
          </p:cNvSpPr>
          <p:nvPr/>
        </p:nvSpPr>
        <p:spPr>
          <a:xfrm>
            <a:off x="6096000" y="1209056"/>
            <a:ext cx="536712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STATIONARITY CHECK</a:t>
            </a:r>
          </a:p>
          <a:p>
            <a:r>
              <a:rPr lang="en-US" dirty="0"/>
              <a:t>ADF Test results indicated non-stationarity, addressed by differencing, achieving stationarity.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13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3AD3-5B5F-985F-AD34-6B57A8AC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Forecast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0092-8DAB-2DFB-C53B-C9BC8FD4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PERFORMANCE METRIC:</a:t>
            </a:r>
          </a:p>
          <a:p>
            <a:pPr marL="811213" indent="-304800"/>
            <a:r>
              <a:rPr lang="en-US" dirty="0"/>
              <a:t>MAPE = 18.49% → Accurate model for real-world forecasting.</a:t>
            </a:r>
          </a:p>
          <a:p>
            <a:pPr marL="0" indent="0">
              <a:buNone/>
            </a:pPr>
            <a:r>
              <a:rPr lang="en-US" dirty="0"/>
              <a:t>VISUAL:</a:t>
            </a:r>
          </a:p>
          <a:p>
            <a:pPr marL="811213" indent="-304800"/>
            <a:r>
              <a:rPr lang="en-US" dirty="0"/>
              <a:t>Plot of Actual vs Forecasted Sales (Line Chart).</a:t>
            </a:r>
          </a:p>
          <a:p>
            <a:pPr marL="811213" indent="-304800"/>
            <a:r>
              <a:rPr lang="en-US" dirty="0"/>
              <a:t>Table of forecasted results for the next 7 days.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57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D9FD-15F9-1153-0D8A-E05DEF81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9BC6-0739-C04E-621D-AD62799C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SUMMARY OF PROJECT:</a:t>
            </a:r>
          </a:p>
          <a:p>
            <a:pPr marL="631825" indent="-304800"/>
            <a:r>
              <a:rPr lang="en-US" dirty="0"/>
              <a:t>Successfully built a SARIMA model to predict daily sales.</a:t>
            </a:r>
          </a:p>
          <a:p>
            <a:pPr marL="631825" indent="-304800"/>
            <a:r>
              <a:rPr lang="en-US" dirty="0"/>
              <a:t>Achieved 16.69% MAPE – indicating reliable and accurate predictions.</a:t>
            </a:r>
          </a:p>
          <a:p>
            <a:pPr marL="631825" indent="-304800"/>
            <a:r>
              <a:rPr lang="en-US" dirty="0"/>
              <a:t>Enhanced inventory management and planning with real-world applications.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KEY INSIGHTS:</a:t>
            </a:r>
          </a:p>
          <a:p>
            <a:pPr marL="631825" indent="-304800"/>
            <a:r>
              <a:rPr lang="en-US" dirty="0"/>
              <a:t>Data preprocessing and stationarity checks were critical for SARIMA performance.</a:t>
            </a:r>
          </a:p>
          <a:p>
            <a:pPr marL="631825" indent="-304800"/>
            <a:r>
              <a:rPr lang="en-US" dirty="0"/>
              <a:t>Forecasted values closely match actual trends.</a:t>
            </a:r>
          </a:p>
        </p:txBody>
      </p:sp>
    </p:spTree>
    <p:extLst>
      <p:ext uri="{BB962C8B-B14F-4D97-AF65-F5344CB8AC3E}">
        <p14:creationId xmlns:p14="http://schemas.microsoft.com/office/powerpoint/2010/main" val="16250243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46</TotalTime>
  <Words>327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Courier New</vt:lpstr>
      <vt:lpstr>Gill Sans MT</vt:lpstr>
      <vt:lpstr>Wingdings 2</vt:lpstr>
      <vt:lpstr>Dividend</vt:lpstr>
      <vt:lpstr>Dominos – Predictive purchase order system</vt:lpstr>
      <vt:lpstr>Introduction</vt:lpstr>
      <vt:lpstr>Data Understanding</vt:lpstr>
      <vt:lpstr>Exploratory Data Analysis (EDA)</vt:lpstr>
      <vt:lpstr>Data Preprocessing &amp; Feature Engineering</vt:lpstr>
      <vt:lpstr>Forecast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AKILAN SUBRAMANI</dc:creator>
  <cp:lastModifiedBy>AKILAN SUBRAMANI</cp:lastModifiedBy>
  <cp:revision>1</cp:revision>
  <dcterms:created xsi:type="dcterms:W3CDTF">2025-01-01T16:58:32Z</dcterms:created>
  <dcterms:modified xsi:type="dcterms:W3CDTF">2025-01-01T17:44:34Z</dcterms:modified>
</cp:coreProperties>
</file>