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media/image1.png" ContentType="image/png"/>
  <Override PartName="/ppt/media/image2.jpeg" ContentType="image/jpeg"/>
  <Override PartName="/ppt/media/image8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9.jpeg" ContentType="image/jpeg"/>
  <Override PartName="/ppt/media/image10.jpeg" ContentType="image/jpeg"/>
  <Override PartName="/ppt/media/image11.png" ContentType="image/png"/>
  <Override PartName="/ppt/media/image12.jpeg" ContentType="image/jpeg"/>
  <Override PartName="/ppt/media/image13.png" ContentType="image/png"/>
  <Override PartName="/ppt/media/image14.png" ContentType="image/png"/>
  <Override PartName="/ppt/media/image15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8255000" cy="5321300"/>
  <p:notesSz cx="8255000" cy="53213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78000" y="426960"/>
            <a:ext cx="6797520" cy="171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trike="noStrike" u="none">
                <a:solidFill>
                  <a:srgbClr val="1f497d"/>
                </a:solidFill>
                <a:effectLst/>
                <a:uFillTx/>
                <a:latin typeface="Calibri"/>
              </a:rPr>
              <a:t>Click to edit the title text format</a:t>
            </a:r>
            <a:endParaRPr b="0" lang="en-US" sz="4400" strike="noStrike" u="none">
              <a:solidFill>
                <a:srgbClr val="1f497d"/>
              </a:solidFill>
              <a:effectLst/>
              <a:uFillTx/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78000" y="2458800"/>
            <a:ext cx="6797520" cy="705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spcBef>
                <a:spcPts val="799"/>
              </a:spcBef>
              <a:buClr>
                <a:srgbClr val="000000"/>
              </a:buClr>
              <a:buFont typeface="Calibri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1" marL="457200">
              <a:spcBef>
                <a:spcPts val="799"/>
              </a:spcBef>
              <a:buClr>
                <a:srgbClr val="000000"/>
              </a:buClr>
              <a:buFont typeface="Calibri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Second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2" marL="914400">
              <a:spcBef>
                <a:spcPts val="799"/>
              </a:spcBef>
              <a:buClr>
                <a:srgbClr val="000000"/>
              </a:buClr>
              <a:buFont typeface="Calibri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Third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3" marL="1371600">
              <a:spcBef>
                <a:spcPts val="799"/>
              </a:spcBef>
              <a:buClr>
                <a:srgbClr val="000000"/>
              </a:buClr>
              <a:buFont typeface="Calibri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Fourth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4" marL="1828800">
              <a:spcBef>
                <a:spcPts val="799"/>
              </a:spcBef>
              <a:buClr>
                <a:srgbClr val="000000"/>
              </a:buClr>
              <a:buFont typeface="Calibri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Fifth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5" marL="1828800">
              <a:spcBef>
                <a:spcPts val="799"/>
              </a:spcBef>
              <a:buClr>
                <a:srgbClr val="000000"/>
              </a:buClr>
              <a:buFont typeface="Calibri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Sixth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6" marL="1828800">
              <a:spcBef>
                <a:spcPts val="799"/>
              </a:spcBef>
              <a:buClr>
                <a:srgbClr val="000000"/>
              </a:buClr>
              <a:buFont typeface="Calibri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Seventh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2568600" y="9944280"/>
            <a:ext cx="241776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2"/>
          </p:nvPr>
        </p:nvSpPr>
        <p:spPr>
          <a:xfrm>
            <a:off x="378000" y="9944280"/>
            <a:ext cx="173664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  <a:defRPr b="0" lang="en-US" sz="1800" strike="noStrike" u="non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447774AE-0006-4A08-A3D6-A7B717B7E32E}" type="datetime">
              <a:rPr b="0" lang="en-US" sz="1800" strike="noStrike" u="none">
                <a:solidFill>
                  <a:srgbClr val="898989"/>
                </a:solidFill>
                <a:effectLst/>
                <a:uFillTx/>
                <a:latin typeface="Calibri"/>
              </a:rPr>
              <a:t>06/24/25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5438880" y="9944280"/>
            <a:ext cx="173664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  <a:defRPr b="0" lang="en-US" sz="1800" strike="noStrike" u="non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 algn="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DE55F72E-239D-4D05-97B3-985F252E6B92}" type="slidenum">
              <a:rPr b="0" lang="en-US" sz="1800" strike="noStrike" u="none">
                <a:solidFill>
                  <a:srgbClr val="898989"/>
                </a:solidFill>
                <a:effectLst/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g object 16" descr=""/>
          <p:cNvPicPr/>
          <p:nvPr/>
        </p:nvPicPr>
        <p:blipFill>
          <a:blip r:embed="rId2"/>
          <a:stretch/>
        </p:blipFill>
        <p:spPr>
          <a:xfrm>
            <a:off x="0" y="74520"/>
            <a:ext cx="8255160" cy="959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10960" y="417240"/>
            <a:ext cx="5632560" cy="134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trike="noStrike" u="none">
                <a:solidFill>
                  <a:srgbClr val="1f497d"/>
                </a:solidFill>
                <a:effectLst/>
                <a:uFillTx/>
                <a:latin typeface="Calibri"/>
              </a:rPr>
              <a:t>Click to edit the title text format</a:t>
            </a:r>
            <a:endParaRPr b="0" lang="en-US" sz="4400" strike="noStrike" u="none">
              <a:solidFill>
                <a:srgbClr val="1f497d"/>
              </a:solidFill>
              <a:effectLst/>
              <a:uFillTx/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24000" y="1163160"/>
            <a:ext cx="7603920" cy="40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>
              <a:spcBef>
                <a:spcPts val="799"/>
              </a:spcBef>
              <a:buClr>
                <a:srgbClr val="000000"/>
              </a:buClr>
              <a:buFont typeface="Calibri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1" marL="312840">
              <a:spcBef>
                <a:spcPts val="799"/>
              </a:spcBef>
              <a:buClr>
                <a:srgbClr val="000000"/>
              </a:buClr>
              <a:buFont typeface="Calibri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Second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2" marL="625320">
              <a:spcBef>
                <a:spcPts val="799"/>
              </a:spcBef>
              <a:buClr>
                <a:srgbClr val="000000"/>
              </a:buClr>
              <a:buFont typeface="Calibri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Third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3" marL="938160">
              <a:spcBef>
                <a:spcPts val="799"/>
              </a:spcBef>
              <a:buClr>
                <a:srgbClr val="000000"/>
              </a:buClr>
              <a:buFont typeface="Calibri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Fourth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4" marL="1251000">
              <a:spcBef>
                <a:spcPts val="799"/>
              </a:spcBef>
              <a:buClr>
                <a:srgbClr val="000000"/>
              </a:buClr>
              <a:buFont typeface="Calibri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Fifth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5" marL="1251000">
              <a:spcBef>
                <a:spcPts val="799"/>
              </a:spcBef>
              <a:buClr>
                <a:srgbClr val="000000"/>
              </a:buClr>
              <a:buFont typeface="Calibri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Sixth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6" marL="1251000">
              <a:spcBef>
                <a:spcPts val="799"/>
              </a:spcBef>
              <a:buClr>
                <a:srgbClr val="000000"/>
              </a:buClr>
              <a:buFont typeface="Calibri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Seventh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ftr" idx="4"/>
          </p:nvPr>
        </p:nvSpPr>
        <p:spPr>
          <a:xfrm>
            <a:off x="4357440" y="4912920"/>
            <a:ext cx="1174680" cy="16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7920" indent="0">
              <a:lnSpc>
                <a:spcPts val="1225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  <a:defRPr b="0" lang="en-US" sz="1000" strike="noStrike" u="none">
                <a:solidFill>
                  <a:srgbClr val="7fbe20"/>
                </a:solidFill>
                <a:effectLst/>
                <a:uFillTx/>
                <a:latin typeface="Arial"/>
              </a:defRPr>
            </a:lvl1pPr>
          </a:lstStyle>
          <a:p>
            <a:pPr marL="7920" indent="0">
              <a:lnSpc>
                <a:spcPts val="1225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000" strike="noStrike" u="none">
                <a:solidFill>
                  <a:srgbClr val="7fbe20"/>
                </a:solidFill>
                <a:effectLst/>
                <a:uFillTx/>
                <a:latin typeface="Arial"/>
              </a:rPr>
              <a:t>NASA GSFC 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dt" idx="5"/>
          </p:nvPr>
        </p:nvSpPr>
        <p:spPr>
          <a:xfrm>
            <a:off x="453960" y="4912920"/>
            <a:ext cx="3657600" cy="16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7920" indent="0">
              <a:lnSpc>
                <a:spcPts val="1225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  <a:defRPr b="0" lang="en-US" sz="1000" strike="noStrike" u="none">
                <a:solidFill>
                  <a:srgbClr val="0e4282"/>
                </a:solidFill>
                <a:effectLst/>
                <a:uFillTx/>
                <a:latin typeface="Arial"/>
              </a:defRPr>
            </a:lvl1pPr>
          </a:lstStyle>
          <a:p>
            <a:pPr marL="7920" indent="0">
              <a:lnSpc>
                <a:spcPts val="1225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000" strike="noStrike" u="none">
                <a:solidFill>
                  <a:srgbClr val="0e4282"/>
                </a:solidFill>
                <a:effectLst/>
                <a:uFillTx/>
                <a:latin typeface="Arial"/>
              </a:rPr>
              <a:t>SOFTWARE PROCESS IMPROVEMENT 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6"/>
          </p:nvPr>
        </p:nvSpPr>
        <p:spPr>
          <a:xfrm>
            <a:off x="7659720" y="4951440"/>
            <a:ext cx="201600" cy="12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77760" indent="0">
              <a:lnSpc>
                <a:spcPts val="899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  <a:defRPr b="0" lang="en-US" sz="7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marL="77760" indent="0">
              <a:lnSpc>
                <a:spcPts val="899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D74C4337-3A9F-4592-BEAB-AC42F70D33FA}" type="slidenum">
              <a:rPr b="0" lang="en-US" sz="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US" sz="7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://www.clariostechnology.com/productivity/blog/burnupvsburndownchart" TargetMode="Externa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://www.agilealliance.org/the-alliance/the-agile-manifesto/" TargetMode="External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hyperlink" Target="http://www.nasa.gov/" TargetMode="Externa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hyperlink" Target="http://software.gsfc.nasa.gov/" TargetMode="External"/><Relationship Id="rId2" Type="http://schemas.openxmlformats.org/officeDocument/2006/relationships/slideLayout" Target="../slideLayouts/slideLayout2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hyperlink" Target="http://www.agilealliance.org/" TargetMode="External"/><Relationship Id="rId2" Type="http://schemas.openxmlformats.org/officeDocument/2006/relationships/hyperlink" Target="http://www.scrumalliance.org/" TargetMode="External"/><Relationship Id="rId3" Type="http://schemas.openxmlformats.org/officeDocument/2006/relationships/hyperlink" Target="http://www.mountaingoatsoftware.com/" TargetMode="External"/><Relationship Id="rId4" Type="http://schemas.openxmlformats.org/officeDocument/2006/relationships/hyperlink" Target="http://www.devx.com/architect/Article/32761/0/page/3" TargetMode="External"/><Relationship Id="rId5" Type="http://schemas.openxmlformats.org/officeDocument/2006/relationships/hyperlink" Target="http://www.agileconnection.com/" TargetMode="External"/><Relationship Id="rId6" Type="http://schemas.openxmlformats.org/officeDocument/2006/relationships/hyperlink" Target="http://www.versionone.com/pdf/state-of-agile-development-survey-ninth.pdf" TargetMode="External"/><Relationship Id="rId7" Type="http://schemas.openxmlformats.org/officeDocument/2006/relationships/hyperlink" Target="http://www.atlassian.com/agile/kanban" TargetMode="External"/><Relationship Id="rId8" Type="http://schemas.openxmlformats.org/officeDocument/2006/relationships/hyperlink" Target="http://www.agilealliance.org/the-alliance/" TargetMode="External"/><Relationship Id="rId9" Type="http://schemas.openxmlformats.org/officeDocument/2006/relationships/hyperlink" Target="http://scrummethodology.com/" TargetMode="External"/><Relationship Id="rId10" Type="http://schemas.openxmlformats.org/officeDocument/2006/relationships/hyperlink" Target="http://www.scrumalliance.org/why-scrum/core-scrum-values-roles" TargetMode="External"/><Relationship Id="rId11" Type="http://schemas.openxmlformats.org/officeDocument/2006/relationships/hyperlink" Target="http://www.scrumalliance.org/" TargetMode="External"/><Relationship Id="rId12" Type="http://schemas.openxmlformats.org/officeDocument/2006/relationships/hyperlink" Target="http://www.cedarpointconsulting.com/delivery/articles/before-making-the-leap-to-agile" TargetMode="External"/><Relationship Id="rId13" Type="http://schemas.openxmlformats.org/officeDocument/2006/relationships/hyperlink" Target="http://www.amazon.com/Agile-Performance-Improvement-Synergy-Technology/dp/1484208935" TargetMode="External"/><Relationship Id="rId14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://software.gsfc.nasa.gov/" TargetMode="External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://www.agilealliance.org/the-alliance" TargetMode="External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"/>
          <p:cNvSpPr/>
          <p:nvPr/>
        </p:nvSpPr>
        <p:spPr>
          <a:xfrm>
            <a:off x="12600" y="12600"/>
            <a:ext cx="8229600" cy="52959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object 2"/>
          <p:cNvSpPr/>
          <p:nvPr/>
        </p:nvSpPr>
        <p:spPr>
          <a:xfrm>
            <a:off x="731880" y="1141560"/>
            <a:ext cx="6738840" cy="361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 anchor="t">
            <a:spAutoFit/>
          </a:bodyPr>
          <a:p>
            <a:pPr marL="227160" indent="-219240">
              <a:lnSpc>
                <a:spcPts val="1449"/>
              </a:lnSpc>
              <a:spcBef>
                <a:spcPts val="62"/>
              </a:spcBef>
              <a:buClr>
                <a:srgbClr val="7fbe20"/>
              </a:buClr>
              <a:buFont typeface="Arial"/>
              <a:buChar char="•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User Story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227160" indent="-219240">
              <a:lnSpc>
                <a:spcPts val="1500"/>
              </a:lnSpc>
              <a:tabLst>
                <a:tab algn="l" pos="0"/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A </a:t>
            </a:r>
            <a:r>
              <a:rPr b="0" lang="en-US" sz="1200" strike="noStrike" u="sng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user story</a:t>
            </a: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 is a method to capture desired product features from the perspective of a user or customer.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1" marL="465120" indent="-214200">
              <a:lnSpc>
                <a:spcPct val="100000"/>
              </a:lnSpc>
              <a:spcBef>
                <a:spcPts val="575"/>
              </a:spcBef>
              <a:buClr>
                <a:srgbClr val="7fbe20"/>
              </a:buClr>
              <a:buFont typeface="Calibri"/>
              <a:buChar char="–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Defined and sorted by priority into the Product Backlog by Product Owner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1" marL="465120" indent="-214200">
              <a:lnSpc>
                <a:spcPct val="100000"/>
              </a:lnSpc>
              <a:spcBef>
                <a:spcPts val="663"/>
              </a:spcBef>
              <a:buClr>
                <a:srgbClr val="7fbe20"/>
              </a:buClr>
              <a:buFont typeface="Calibri"/>
              <a:buChar char="–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Concise enough to fit on an index card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1" marL="465120" indent="-214200">
              <a:lnSpc>
                <a:spcPct val="100000"/>
              </a:lnSpc>
              <a:spcBef>
                <a:spcPts val="663"/>
              </a:spcBef>
              <a:buClr>
                <a:srgbClr val="7fbe20"/>
              </a:buClr>
              <a:buFont typeface="Calibri"/>
              <a:buChar char="–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Each user story is expected to yield, once implemented, a contribution to the value of the overall </a:t>
            </a: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	</a:t>
            </a: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product, irrespective of the order of implementation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1" marL="465120" indent="-214200">
              <a:lnSpc>
                <a:spcPct val="100000"/>
              </a:lnSpc>
              <a:spcBef>
                <a:spcPts val="726"/>
              </a:spcBef>
              <a:buClr>
                <a:srgbClr val="7fbe20"/>
              </a:buClr>
              <a:buFont typeface="Calibri"/>
              <a:buChar char="–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Generally high level at first, they can evolve and be refined into low-level user stories, or requirements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2" marL="682560" indent="-214200">
              <a:lnSpc>
                <a:spcPct val="100000"/>
              </a:lnSpc>
              <a:spcBef>
                <a:spcPts val="663"/>
              </a:spcBef>
              <a:buClr>
                <a:srgbClr val="7fbe20"/>
              </a:buClr>
              <a:buFont typeface="Calibri"/>
              <a:buChar char="•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It’s often best to think of the written part as a pointer to a real requirement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2" marL="682560" indent="-214200">
              <a:lnSpc>
                <a:spcPct val="100000"/>
              </a:lnSpc>
              <a:spcBef>
                <a:spcPts val="663"/>
              </a:spcBef>
              <a:buClr>
                <a:srgbClr val="7fbe20"/>
              </a:buClr>
              <a:buFont typeface="Calibri"/>
              <a:buChar char="•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Detail can be added by adding “conditions of satisfaction”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1" marL="465120" indent="-214200">
              <a:lnSpc>
                <a:spcPct val="100000"/>
              </a:lnSpc>
              <a:spcBef>
                <a:spcPts val="663"/>
              </a:spcBef>
              <a:buClr>
                <a:srgbClr val="7fbe20"/>
              </a:buClr>
              <a:buFont typeface="Calibri"/>
              <a:buChar char="–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Stories can be assigned points based on size and complexity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1" marL="465120" indent="-214200">
              <a:lnSpc>
                <a:spcPts val="1312"/>
              </a:lnSpc>
              <a:spcBef>
                <a:spcPts val="663"/>
              </a:spcBef>
              <a:buClr>
                <a:srgbClr val="7fbe20"/>
              </a:buClr>
              <a:buFont typeface="Calibri"/>
              <a:buChar char="–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Commonly takes the form of: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227160" indent="-219240">
              <a:lnSpc>
                <a:spcPts val="1312"/>
              </a:lnSpc>
              <a:tabLst>
                <a:tab algn="l" pos="0"/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US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As a &lt;type of user&gt;, I want &lt;some goal&gt; so that &lt;some reason&gt;.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2" marL="682560" indent="-214200">
              <a:lnSpc>
                <a:spcPts val="1312"/>
              </a:lnSpc>
              <a:spcBef>
                <a:spcPts val="649"/>
              </a:spcBef>
              <a:buClr>
                <a:srgbClr val="7fbe20"/>
              </a:buClr>
              <a:buFont typeface="Calibri"/>
              <a:buChar char="•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Example: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227160" indent="-219240">
              <a:lnSpc>
                <a:spcPts val="1298"/>
              </a:lnSpc>
              <a:spcBef>
                <a:spcPts val="51"/>
              </a:spcBef>
              <a:tabLst>
                <a:tab algn="l" pos="0"/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US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“As a power user, I want to specify files or folders for backup based on file size, date created and date modified, so I can prioritize items for backup.”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2" marL="682560" indent="-214200">
              <a:lnSpc>
                <a:spcPct val="100000"/>
              </a:lnSpc>
              <a:spcBef>
                <a:spcPts val="612"/>
              </a:spcBef>
              <a:buClr>
                <a:srgbClr val="7fbe20"/>
              </a:buClr>
              <a:buFont typeface="Calibri"/>
              <a:buChar char="•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May belong to the higher-level user story (epic): </a:t>
            </a:r>
            <a:r>
              <a:rPr b="0" i="1" lang="en-US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“As a user, I can backup my entire hard drive.”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78" name="object 4"/>
          <p:cNvSpPr/>
          <p:nvPr/>
        </p:nvSpPr>
        <p:spPr>
          <a:xfrm>
            <a:off x="995400" y="3363840"/>
            <a:ext cx="2503440" cy="15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7920">
              <a:lnSpc>
                <a:spcPts val="1225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000" strike="noStrike" u="none">
                <a:solidFill>
                  <a:srgbClr val="0e4282"/>
                </a:solidFill>
                <a:effectLst/>
                <a:uFillTx/>
                <a:latin typeface="Arial"/>
              </a:rPr>
              <a:t>SOFTWARE PROCESS IMPROVEMENT 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79" name="object 5"/>
          <p:cNvSpPr/>
          <p:nvPr/>
        </p:nvSpPr>
        <p:spPr>
          <a:xfrm>
            <a:off x="3666960" y="3363840"/>
            <a:ext cx="804960" cy="15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7920">
              <a:lnSpc>
                <a:spcPts val="1225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000" strike="noStrike" u="none">
                <a:solidFill>
                  <a:srgbClr val="7fbe20"/>
                </a:solidFill>
                <a:effectLst/>
                <a:uFillTx/>
                <a:latin typeface="Arial"/>
              </a:rPr>
              <a:t>NASA GSFC 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80" name="object 6"/>
          <p:cNvSpPr/>
          <p:nvPr/>
        </p:nvSpPr>
        <p:spPr>
          <a:xfrm>
            <a:off x="5929200" y="3390840"/>
            <a:ext cx="138240" cy="11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25560">
              <a:lnSpc>
                <a:spcPts val="899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8970E112-5DE0-4A34-8EDE-B47AD29B71F6}" type="slidenum">
              <a:rPr b="0" lang="en-US" sz="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US" sz="7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828360" y="285480"/>
            <a:ext cx="3855960" cy="369000"/>
          </a:xfrm>
          <a:prstGeom prst="rect">
            <a:avLst/>
          </a:prstGeom>
          <a:noFill/>
          <a:ln w="0">
            <a:noFill/>
          </a:ln>
        </p:spPr>
        <p:txBody>
          <a:bodyPr lIns="0" rIns="0" tIns="48600" bIns="0" anchor="t">
            <a:spAutoFit/>
          </a:bodyPr>
          <a:p>
            <a:pPr marL="225360" indent="0">
              <a:lnSpc>
                <a:spcPct val="100000"/>
              </a:lnSpc>
              <a:spcBef>
                <a:spcPts val="62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100" strike="noStrike" u="none">
                <a:solidFill>
                  <a:srgbClr val="0e4282"/>
                </a:solidFill>
                <a:effectLst/>
                <a:uFillTx/>
                <a:latin typeface="Arial"/>
              </a:rPr>
              <a:t>Scrum – Key Concepts</a:t>
            </a:r>
            <a:endParaRPr b="0" lang="en-US" sz="2100" strike="noStrike" u="none">
              <a:solidFill>
                <a:srgbClr val="1f497d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object 2"/>
          <p:cNvSpPr/>
          <p:nvPr/>
        </p:nvSpPr>
        <p:spPr>
          <a:xfrm>
            <a:off x="731880" y="1022400"/>
            <a:ext cx="6745320" cy="347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 anchor="t">
            <a:spAutoFit/>
          </a:bodyPr>
          <a:p>
            <a:pPr marL="227160" indent="-219240">
              <a:lnSpc>
                <a:spcPct val="100000"/>
              </a:lnSpc>
              <a:spcBef>
                <a:spcPts val="62"/>
              </a:spcBef>
              <a:buClr>
                <a:srgbClr val="7fbe20"/>
              </a:buClr>
              <a:buFont typeface="Arial"/>
              <a:buChar char="•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3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Sprint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227160" indent="-219240">
              <a:lnSpc>
                <a:spcPct val="100000"/>
              </a:lnSpc>
              <a:tabLst>
                <a:tab algn="l" pos="0"/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The </a:t>
            </a:r>
            <a:r>
              <a:rPr b="0" lang="en-US" sz="1300" strike="noStrike" u="sng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sprint</a:t>
            </a: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 is a set amount of time (either 2 or 4 weeks) determined to be sufficient to develop a working deliverable software based on the product backlog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1" marL="465120" indent="-214200">
              <a:lnSpc>
                <a:spcPct val="100000"/>
              </a:lnSpc>
              <a:spcBef>
                <a:spcPts val="286"/>
              </a:spcBef>
              <a:buClr>
                <a:srgbClr val="7fbe20"/>
              </a:buClr>
              <a:buFont typeface="Calibri"/>
              <a:buChar char="–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It is a time-boxed effort, completing all 4 phases (analysis, design, implementation, testing)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2" marL="682560" indent="-214200">
              <a:lnSpc>
                <a:spcPct val="100000"/>
              </a:lnSpc>
              <a:spcBef>
                <a:spcPts val="601"/>
              </a:spcBef>
              <a:buClr>
                <a:srgbClr val="7fbe20"/>
              </a:buClr>
              <a:buFont typeface="Calibri"/>
              <a:buChar char="•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Automated testing is widely used in Agile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1" marL="465120" indent="-214200">
              <a:lnSpc>
                <a:spcPct val="100000"/>
              </a:lnSpc>
              <a:spcBef>
                <a:spcPts val="700"/>
              </a:spcBef>
              <a:buClr>
                <a:srgbClr val="7fbe20"/>
              </a:buClr>
              <a:buFont typeface="Calibri"/>
              <a:buChar char="–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The end product of the sprint is working software that is complete and potentially </a:t>
            </a: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	</a:t>
            </a: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deliverable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227160" indent="-219240">
              <a:lnSpc>
                <a:spcPct val="100000"/>
              </a:lnSpc>
              <a:spcBef>
                <a:spcPts val="763"/>
              </a:spcBef>
              <a:buClr>
                <a:srgbClr val="7fbe20"/>
              </a:buClr>
              <a:buFont typeface="Arial"/>
              <a:buChar char="•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3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Daily Scrum, or Daily Stand-up – during the Sprint, less then 15 minutes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1" marL="465120" indent="-214200">
              <a:lnSpc>
                <a:spcPts val="1298"/>
              </a:lnSpc>
              <a:spcBef>
                <a:spcPts val="11"/>
              </a:spcBef>
              <a:buClr>
                <a:srgbClr val="7fbe20"/>
              </a:buClr>
              <a:buFont typeface="Calibri"/>
              <a:buChar char="–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Purpose: Inspect progress, identify impediments to progress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1" marL="465120" indent="-214200">
              <a:lnSpc>
                <a:spcPts val="1298"/>
              </a:lnSpc>
              <a:spcBef>
                <a:spcPts val="37"/>
              </a:spcBef>
              <a:buClr>
                <a:srgbClr val="7fbe20"/>
              </a:buClr>
              <a:buFont typeface="Calibri"/>
              <a:buChar char="–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Participants: Scrum Master and Team – Product Owner and other stakeholders are invited in listen- </a:t>
            </a: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	</a:t>
            </a: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only mode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227160" indent="-219240">
              <a:lnSpc>
                <a:spcPct val="100000"/>
              </a:lnSpc>
              <a:spcBef>
                <a:spcPts val="264"/>
              </a:spcBef>
              <a:tabLst>
                <a:tab algn="l" pos="0"/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The </a:t>
            </a:r>
            <a:r>
              <a:rPr b="0" lang="en-US" sz="1300" strike="noStrike" u="sng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daily stand-up</a:t>
            </a: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 is 10-15 minute daily briefing while standing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1" marL="465120" indent="-214200">
              <a:lnSpc>
                <a:spcPct val="100000"/>
              </a:lnSpc>
              <a:spcBef>
                <a:spcPts val="300"/>
              </a:spcBef>
              <a:buClr>
                <a:srgbClr val="7fbe20"/>
              </a:buClr>
              <a:buFont typeface="Calibri"/>
              <a:buChar char="–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Each team member addresses: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227160" indent="-219240">
              <a:lnSpc>
                <a:spcPct val="100000"/>
              </a:lnSpc>
              <a:spcBef>
                <a:spcPts val="689"/>
              </a:spcBef>
              <a:buClr>
                <a:srgbClr val="7fbe20"/>
              </a:buClr>
              <a:buFont typeface="Calibri"/>
              <a:buChar char="–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What did I do yesterday that helped the Development Team meet the Sprint Goal?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227160" indent="-219240">
              <a:lnSpc>
                <a:spcPct val="100000"/>
              </a:lnSpc>
              <a:spcBef>
                <a:spcPts val="700"/>
              </a:spcBef>
              <a:buClr>
                <a:srgbClr val="7fbe20"/>
              </a:buClr>
              <a:buFont typeface="Calibri"/>
              <a:buChar char="–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What will I do today?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227160" indent="-219240">
              <a:lnSpc>
                <a:spcPct val="100000"/>
              </a:lnSpc>
              <a:spcBef>
                <a:spcPts val="700"/>
              </a:spcBef>
              <a:buClr>
                <a:srgbClr val="7fbe20"/>
              </a:buClr>
              <a:buFont typeface="Calibri"/>
              <a:buChar char="–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Are there any roadblocks in my way?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83" name="object 4"/>
          <p:cNvSpPr/>
          <p:nvPr/>
        </p:nvSpPr>
        <p:spPr>
          <a:xfrm>
            <a:off x="995400" y="3363840"/>
            <a:ext cx="2503440" cy="15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7920">
              <a:lnSpc>
                <a:spcPts val="1225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000" strike="noStrike" u="none">
                <a:solidFill>
                  <a:srgbClr val="0e4282"/>
                </a:solidFill>
                <a:effectLst/>
                <a:uFillTx/>
                <a:latin typeface="Arial"/>
              </a:rPr>
              <a:t>SOFTWARE PROCESS IMPROVEMENT 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84" name="object 5"/>
          <p:cNvSpPr/>
          <p:nvPr/>
        </p:nvSpPr>
        <p:spPr>
          <a:xfrm>
            <a:off x="3666960" y="3363840"/>
            <a:ext cx="804960" cy="15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7920">
              <a:lnSpc>
                <a:spcPts val="1225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000" strike="noStrike" u="none">
                <a:solidFill>
                  <a:srgbClr val="7fbe20"/>
                </a:solidFill>
                <a:effectLst/>
                <a:uFillTx/>
                <a:latin typeface="Arial"/>
              </a:rPr>
              <a:t>NASA GSFC 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85" name="object 6"/>
          <p:cNvSpPr/>
          <p:nvPr/>
        </p:nvSpPr>
        <p:spPr>
          <a:xfrm>
            <a:off x="5929200" y="3390840"/>
            <a:ext cx="138240" cy="11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25560">
              <a:lnSpc>
                <a:spcPts val="899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D8B8219A-4284-4370-A97C-30651AE63100}" type="slidenum">
              <a:rPr b="0" lang="en-US" sz="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US" sz="7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28360" y="285480"/>
            <a:ext cx="3855960" cy="369000"/>
          </a:xfrm>
          <a:prstGeom prst="rect">
            <a:avLst/>
          </a:prstGeom>
          <a:noFill/>
          <a:ln w="0">
            <a:noFill/>
          </a:ln>
        </p:spPr>
        <p:txBody>
          <a:bodyPr lIns="0" rIns="0" tIns="48600" bIns="0" anchor="t">
            <a:spAutoFit/>
          </a:bodyPr>
          <a:p>
            <a:pPr marL="225360" indent="0">
              <a:lnSpc>
                <a:spcPct val="100000"/>
              </a:lnSpc>
              <a:spcBef>
                <a:spcPts val="62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100" strike="noStrike" u="none">
                <a:solidFill>
                  <a:srgbClr val="0e4282"/>
                </a:solidFill>
                <a:effectLst/>
                <a:uFillTx/>
                <a:latin typeface="Arial"/>
              </a:rPr>
              <a:t>Scrum – Key Concepts</a:t>
            </a:r>
            <a:endParaRPr b="0" lang="en-US" sz="2100" strike="noStrike" u="none">
              <a:solidFill>
                <a:srgbClr val="1f497d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object 2"/>
          <p:cNvSpPr/>
          <p:nvPr/>
        </p:nvSpPr>
        <p:spPr>
          <a:xfrm>
            <a:off x="731880" y="1085760"/>
            <a:ext cx="6729480" cy="356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 anchor="t">
            <a:spAutoFit/>
          </a:bodyPr>
          <a:p>
            <a:pPr marL="227160" indent="-219240">
              <a:lnSpc>
                <a:spcPct val="100000"/>
              </a:lnSpc>
              <a:spcBef>
                <a:spcPts val="62"/>
              </a:spcBef>
              <a:buClr>
                <a:srgbClr val="7fbe20"/>
              </a:buClr>
              <a:buFont typeface="Arial"/>
              <a:buChar char="•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3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Sprint Planning </a:t>
            </a: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– at most 8 total hours for a one month Sprint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1" marL="465120" indent="-214200">
              <a:lnSpc>
                <a:spcPts val="1298"/>
              </a:lnSpc>
              <a:buClr>
                <a:srgbClr val="7fbe20"/>
              </a:buClr>
              <a:buFont typeface="Calibri"/>
              <a:buChar char="–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Purpose: Determine work for next Sprint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1" marL="465120" indent="-214200">
              <a:lnSpc>
                <a:spcPts val="1298"/>
              </a:lnSpc>
              <a:buClr>
                <a:srgbClr val="7fbe20"/>
              </a:buClr>
              <a:buFont typeface="Calibri"/>
              <a:buChar char="–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Participants: Owner, Scrum Master, Team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227160" indent="-219240" algn="just"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The </a:t>
            </a:r>
            <a:r>
              <a:rPr b="0" lang="en-US" sz="1300" strike="noStrike" u="sng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sprint planning</a:t>
            </a: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 meeting is when the product owner describes the highest priority features to the team, and the team moves user stories from the product backlog into the sprint backlog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1" marL="465120" indent="-214200" algn="just">
              <a:lnSpc>
                <a:spcPct val="100000"/>
              </a:lnSpc>
              <a:spcBef>
                <a:spcPts val="286"/>
              </a:spcBef>
              <a:buClr>
                <a:srgbClr val="7fbe20"/>
              </a:buClr>
              <a:buFont typeface="Calibri"/>
              <a:buChar char="–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Artifacts resulting are a Sprint goal and the Sprint backlog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1" marL="465120" indent="-214200">
              <a:lnSpc>
                <a:spcPct val="100000"/>
              </a:lnSpc>
              <a:spcBef>
                <a:spcPts val="689"/>
              </a:spcBef>
              <a:buClr>
                <a:srgbClr val="000000"/>
              </a:buClr>
              <a:buFont typeface="Arial"/>
              <a:buChar char="–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2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227160" indent="-219240">
              <a:lnSpc>
                <a:spcPct val="100000"/>
              </a:lnSpc>
              <a:buClr>
                <a:srgbClr val="7fbe20"/>
              </a:buClr>
              <a:buFont typeface="Arial"/>
              <a:buChar char="•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3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Sprint Review </a:t>
            </a: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– after the Sprint, at most 4 hours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1" marL="465120" indent="-214200" algn="just">
              <a:lnSpc>
                <a:spcPct val="100000"/>
              </a:lnSpc>
              <a:spcBef>
                <a:spcPts val="349"/>
              </a:spcBef>
              <a:buClr>
                <a:srgbClr val="7fbe20"/>
              </a:buClr>
              <a:buFont typeface="Calibri"/>
              <a:buChar char="–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Purpose: Inspect completed work, adapt priorities for next Sprint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1" marL="465120" indent="-214200">
              <a:lnSpc>
                <a:spcPct val="100000"/>
              </a:lnSpc>
              <a:spcBef>
                <a:spcPts val="51"/>
              </a:spcBef>
              <a:buClr>
                <a:srgbClr val="7fbe20"/>
              </a:buClr>
              <a:buFont typeface="Calibri"/>
              <a:buChar char="–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Participants: Owner, Scrum Master, Team, Stakeholders, other developers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227160" indent="-219240"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The </a:t>
            </a:r>
            <a:r>
              <a:rPr b="0" lang="en-US" sz="1300" strike="noStrike" u="sng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sprint review</a:t>
            </a: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 is a review meeting held at the conclusion of a sprint where the team presents this software, as a demo or a test drive, to the external stakeholders and discuss how to adapt the product to the overall feedback.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1" marL="465120" indent="-214200">
              <a:lnSpc>
                <a:spcPct val="100000"/>
              </a:lnSpc>
              <a:spcBef>
                <a:spcPts val="700"/>
              </a:spcBef>
              <a:buClr>
                <a:srgbClr val="7fbe20"/>
              </a:buClr>
              <a:buFont typeface="Calibri"/>
              <a:buChar char="–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Artifacts resulting may be new user stories for the product backlog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1" marL="465120" indent="-214200">
              <a:lnSpc>
                <a:spcPct val="100000"/>
              </a:lnSpc>
              <a:spcBef>
                <a:spcPts val="638"/>
              </a:spcBef>
              <a:buClr>
                <a:srgbClr val="7fbe20"/>
              </a:buClr>
              <a:buFont typeface="Calibri"/>
              <a:buChar char="–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Typically held to no more than 2 hours, and attended by Product Owner, Scrum Team, </a:t>
            </a: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	</a:t>
            </a: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Scrum Master, and external stakeholders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88" name="object 4"/>
          <p:cNvSpPr/>
          <p:nvPr/>
        </p:nvSpPr>
        <p:spPr>
          <a:xfrm>
            <a:off x="995400" y="3363840"/>
            <a:ext cx="2503440" cy="15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7920">
              <a:lnSpc>
                <a:spcPts val="1225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000" strike="noStrike" u="none">
                <a:solidFill>
                  <a:srgbClr val="0e4282"/>
                </a:solidFill>
                <a:effectLst/>
                <a:uFillTx/>
                <a:latin typeface="Arial"/>
              </a:rPr>
              <a:t>SOFTWARE PROCESS IMPROVEMENT 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89" name="object 5"/>
          <p:cNvSpPr/>
          <p:nvPr/>
        </p:nvSpPr>
        <p:spPr>
          <a:xfrm>
            <a:off x="3666960" y="3363840"/>
            <a:ext cx="804960" cy="15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7920">
              <a:lnSpc>
                <a:spcPts val="1225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000" strike="noStrike" u="none">
                <a:solidFill>
                  <a:srgbClr val="7fbe20"/>
                </a:solidFill>
                <a:effectLst/>
                <a:uFillTx/>
                <a:latin typeface="Arial"/>
              </a:rPr>
              <a:t>NASA GSFC 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90" name="object 6"/>
          <p:cNvSpPr/>
          <p:nvPr/>
        </p:nvSpPr>
        <p:spPr>
          <a:xfrm>
            <a:off x="5929200" y="3390840"/>
            <a:ext cx="138240" cy="11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25560">
              <a:lnSpc>
                <a:spcPts val="899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A69A76FD-61D1-4DA0-BAC0-E018CABB14A9}" type="slidenum">
              <a:rPr b="0" lang="en-US" sz="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US" sz="7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28360" y="285480"/>
            <a:ext cx="3855960" cy="369000"/>
          </a:xfrm>
          <a:prstGeom prst="rect">
            <a:avLst/>
          </a:prstGeom>
          <a:noFill/>
          <a:ln w="0">
            <a:noFill/>
          </a:ln>
        </p:spPr>
        <p:txBody>
          <a:bodyPr lIns="0" rIns="0" tIns="48600" bIns="0" anchor="t">
            <a:spAutoFit/>
          </a:bodyPr>
          <a:p>
            <a:pPr marL="225360" indent="0">
              <a:lnSpc>
                <a:spcPct val="100000"/>
              </a:lnSpc>
              <a:spcBef>
                <a:spcPts val="62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100" strike="noStrike" u="none">
                <a:solidFill>
                  <a:srgbClr val="0e4282"/>
                </a:solidFill>
                <a:effectLst/>
                <a:uFillTx/>
                <a:latin typeface="Arial"/>
              </a:rPr>
              <a:t>Scrum – Key Concepts</a:t>
            </a:r>
            <a:endParaRPr b="0" lang="en-US" sz="2100" strike="noStrike" u="none">
              <a:solidFill>
                <a:srgbClr val="1f497d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28360" y="285480"/>
            <a:ext cx="3855960" cy="369000"/>
          </a:xfrm>
          <a:prstGeom prst="rect">
            <a:avLst/>
          </a:prstGeom>
          <a:noFill/>
          <a:ln w="0">
            <a:noFill/>
          </a:ln>
        </p:spPr>
        <p:txBody>
          <a:bodyPr lIns="0" rIns="0" tIns="48600" bIns="0" anchor="t">
            <a:spAutoFit/>
          </a:bodyPr>
          <a:p>
            <a:pPr marL="225360" indent="0">
              <a:lnSpc>
                <a:spcPct val="100000"/>
              </a:lnSpc>
              <a:spcBef>
                <a:spcPts val="62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100" strike="noStrike" u="none">
                <a:solidFill>
                  <a:srgbClr val="0e4282"/>
                </a:solidFill>
                <a:effectLst/>
                <a:uFillTx/>
                <a:latin typeface="Arial"/>
              </a:rPr>
              <a:t>Scrum – Key Concepts</a:t>
            </a:r>
            <a:endParaRPr b="0" lang="en-US" sz="2100" strike="noStrike" u="none">
              <a:solidFill>
                <a:srgbClr val="1f497d"/>
              </a:solidFill>
              <a:effectLst/>
              <a:uFillTx/>
              <a:latin typeface="Calibri"/>
            </a:endParaRPr>
          </a:p>
        </p:txBody>
      </p:sp>
      <p:sp>
        <p:nvSpPr>
          <p:cNvPr id="93" name="object 3"/>
          <p:cNvSpPr/>
          <p:nvPr/>
        </p:nvSpPr>
        <p:spPr>
          <a:xfrm>
            <a:off x="932040" y="1085760"/>
            <a:ext cx="2689200" cy="140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 anchor="t">
            <a:spAutoFit/>
          </a:bodyPr>
          <a:p>
            <a:pPr marL="227160" indent="-219240">
              <a:lnSpc>
                <a:spcPct val="100000"/>
              </a:lnSpc>
              <a:spcBef>
                <a:spcPts val="62"/>
              </a:spcBef>
              <a:buClr>
                <a:srgbClr val="7fbe20"/>
              </a:buClr>
              <a:buFont typeface="Arial"/>
              <a:buChar char="•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3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Burn-down chart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227160" indent="-219240">
              <a:lnSpc>
                <a:spcPct val="100000"/>
              </a:lnSpc>
              <a:spcBef>
                <a:spcPts val="62"/>
              </a:spcBef>
              <a:tabLst>
                <a:tab algn="l" pos="0"/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3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227160" indent="-219240">
              <a:lnSpc>
                <a:spcPct val="100000"/>
              </a:lnSpc>
              <a:tabLst>
                <a:tab algn="l" pos="0"/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3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A </a:t>
            </a:r>
            <a:r>
              <a:rPr b="1" lang="en-US" sz="1300" strike="noStrike" u="sng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product burn-down chart</a:t>
            </a:r>
            <a:r>
              <a:rPr b="1" lang="en-US" sz="13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 shows the number of backlog items completed vs yet to be completed overall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227160" indent="-219240">
              <a:lnSpc>
                <a:spcPct val="100000"/>
              </a:lnSpc>
              <a:tabLst>
                <a:tab algn="l" pos="0"/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3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(updated after each sprint)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94" name="object 4"/>
          <p:cNvSpPr/>
          <p:nvPr/>
        </p:nvSpPr>
        <p:spPr>
          <a:xfrm>
            <a:off x="1149480" y="2755800"/>
            <a:ext cx="2676240" cy="119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 anchor="t">
            <a:spAutoFit/>
          </a:bodyPr>
          <a:p>
            <a:pPr marL="7920">
              <a:lnSpc>
                <a:spcPct val="100000"/>
              </a:lnSpc>
              <a:spcBef>
                <a:spcPts val="62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3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A </a:t>
            </a:r>
            <a:r>
              <a:rPr b="1" lang="en-US" sz="1300" strike="noStrike" u="sng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sprint burn-down chart</a:t>
            </a:r>
            <a:r>
              <a:rPr b="1" lang="en-US" sz="13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 shows the number of remaining sprint backlog items completed vs yet to be completed in the current sprint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7920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3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(updated daily)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95" name="object 5"/>
          <p:cNvSpPr/>
          <p:nvPr/>
        </p:nvSpPr>
        <p:spPr>
          <a:xfrm>
            <a:off x="4124160" y="3846600"/>
            <a:ext cx="2338560" cy="8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 anchor="t">
            <a:spAutoFit/>
          </a:bodyPr>
          <a:p>
            <a:pPr marL="7920">
              <a:lnSpc>
                <a:spcPct val="100000"/>
              </a:lnSpc>
              <a:spcBef>
                <a:spcPts val="62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500" strike="noStrike" u="sng">
                <a:solidFill>
                  <a:srgbClr val="0000ff"/>
                </a:solidFill>
                <a:effectLst/>
                <a:uFillTx/>
                <a:latin typeface="Arial"/>
                <a:ea typeface="Arial"/>
                <a:hlinkClick r:id="rId1"/>
              </a:rPr>
              <a:t>http://www.clariostechnology.com/productivity/blog/burnupvsburndownchart</a:t>
            </a:r>
            <a:endParaRPr b="0" lang="en-US" sz="5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pic>
        <p:nvPicPr>
          <p:cNvPr id="96" name="object 6" descr=""/>
          <p:cNvPicPr/>
          <p:nvPr/>
        </p:nvPicPr>
        <p:blipFill>
          <a:blip r:embed="rId2"/>
          <a:stretch/>
        </p:blipFill>
        <p:spPr>
          <a:xfrm>
            <a:off x="3962520" y="1774800"/>
            <a:ext cx="3608280" cy="2048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7" name="object 7"/>
          <p:cNvSpPr/>
          <p:nvPr/>
        </p:nvSpPr>
        <p:spPr>
          <a:xfrm>
            <a:off x="932040" y="4121280"/>
            <a:ext cx="5756040" cy="70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0400" bIns="0" anchor="t">
            <a:spAutoFit/>
          </a:bodyPr>
          <a:p>
            <a:pPr marL="227160" indent="-219240">
              <a:lnSpc>
                <a:spcPct val="100000"/>
              </a:lnSpc>
              <a:spcBef>
                <a:spcPts val="388"/>
              </a:spcBef>
              <a:buClr>
                <a:srgbClr val="7fbe20"/>
              </a:buClr>
              <a:buFont typeface="Arial"/>
              <a:buChar char="•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3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Burn-up chart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227160" indent="-219240">
              <a:lnSpc>
                <a:spcPts val="1587"/>
              </a:lnSpc>
              <a:spcBef>
                <a:spcPts val="414"/>
              </a:spcBef>
              <a:tabLst>
                <a:tab algn="l" pos="0"/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3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More visible when the scope of the product changes, but harder to convey when the end of the process will be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98" name="object 8"/>
          <p:cNvSpPr/>
          <p:nvPr/>
        </p:nvSpPr>
        <p:spPr>
          <a:xfrm>
            <a:off x="995400" y="3363840"/>
            <a:ext cx="2503440" cy="15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7920">
              <a:lnSpc>
                <a:spcPts val="1225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000" strike="noStrike" u="none">
                <a:solidFill>
                  <a:srgbClr val="0e4282"/>
                </a:solidFill>
                <a:effectLst/>
                <a:uFillTx/>
                <a:latin typeface="Arial"/>
              </a:rPr>
              <a:t>SOFTWARE PROCESS IMPROVEMENT 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99" name="object 9"/>
          <p:cNvSpPr/>
          <p:nvPr/>
        </p:nvSpPr>
        <p:spPr>
          <a:xfrm>
            <a:off x="3666960" y="3363840"/>
            <a:ext cx="804960" cy="15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7920">
              <a:lnSpc>
                <a:spcPts val="1225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000" strike="noStrike" u="none">
                <a:solidFill>
                  <a:srgbClr val="7fbe20"/>
                </a:solidFill>
                <a:effectLst/>
                <a:uFillTx/>
                <a:latin typeface="Arial"/>
              </a:rPr>
              <a:t>NASA GSFC 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100" name="object 10"/>
          <p:cNvSpPr/>
          <p:nvPr/>
        </p:nvSpPr>
        <p:spPr>
          <a:xfrm>
            <a:off x="5929200" y="3390840"/>
            <a:ext cx="138240" cy="11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25560">
              <a:lnSpc>
                <a:spcPts val="899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4EDB415B-2A16-492B-880C-A6EE005675B1}" type="slidenum">
              <a:rPr b="0" lang="en-US" sz="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US" sz="7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object 2"/>
          <p:cNvSpPr/>
          <p:nvPr/>
        </p:nvSpPr>
        <p:spPr>
          <a:xfrm>
            <a:off x="968400" y="1133640"/>
            <a:ext cx="6159600" cy="339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 anchor="t">
            <a:spAutoFit/>
          </a:bodyPr>
          <a:p>
            <a:pPr marL="225360" indent="-216000">
              <a:lnSpc>
                <a:spcPct val="100000"/>
              </a:lnSpc>
              <a:spcBef>
                <a:spcPts val="62"/>
              </a:spcBef>
              <a:buClr>
                <a:srgbClr val="000000"/>
              </a:buClr>
              <a:buFont typeface="Calibri"/>
              <a:buChar char="•"/>
              <a:tabLst>
                <a:tab algn="l" pos="225360"/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300" strike="noStrike" u="none">
                <a:solidFill>
                  <a:srgbClr val="7fbe20"/>
                </a:solidFill>
                <a:effectLst/>
                <a:uFillTx/>
                <a:latin typeface="Arial"/>
                <a:ea typeface="Arial"/>
              </a:rPr>
              <a:t>	</a:t>
            </a:r>
            <a:r>
              <a:rPr b="1" lang="en-US" sz="13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Retrospective </a:t>
            </a: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– after the Sprint Review, before the next Sprint Planning, at most 3 hours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1" marL="465120" indent="-212760">
              <a:lnSpc>
                <a:spcPts val="1298"/>
              </a:lnSpc>
              <a:buClr>
                <a:srgbClr val="7fbe20"/>
              </a:buClr>
              <a:buFont typeface="Calibri"/>
              <a:buChar char="–"/>
              <a:tabLst>
                <a:tab algn="l" pos="225360"/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Purpose: Identify improvements to Team development process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1" marL="465120" indent="-212760">
              <a:lnSpc>
                <a:spcPts val="1298"/>
              </a:lnSpc>
              <a:buClr>
                <a:srgbClr val="7fbe20"/>
              </a:buClr>
              <a:buFont typeface="Calibri"/>
              <a:buChar char="–"/>
              <a:tabLst>
                <a:tab algn="l" pos="225360"/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Participants: Scrum Master and Team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225360" indent="-216000"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225360"/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The </a:t>
            </a:r>
            <a:r>
              <a:rPr b="0" lang="en-US" sz="1300" strike="noStrike" u="sng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retrospective</a:t>
            </a: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 is a dedicated period at the end of each sprint to deliberately reflect on how the team is doing and to find ways to improve.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1" marL="465120" indent="-212760">
              <a:lnSpc>
                <a:spcPct val="100000"/>
              </a:lnSpc>
              <a:spcBef>
                <a:spcPts val="286"/>
              </a:spcBef>
              <a:buClr>
                <a:srgbClr val="7fbe20"/>
              </a:buClr>
              <a:buFont typeface="Calibri"/>
              <a:buChar char="–"/>
              <a:tabLst>
                <a:tab algn="l" pos="225360"/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Typical artifacts are lessons learned to be reviewed next retrospective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1" marL="465120" indent="-212760">
              <a:lnSpc>
                <a:spcPct val="100000"/>
              </a:lnSpc>
              <a:spcBef>
                <a:spcPts val="700"/>
              </a:spcBef>
              <a:buClr>
                <a:srgbClr val="7fbe20"/>
              </a:buClr>
              <a:buFont typeface="Calibri"/>
              <a:buChar char="–"/>
              <a:tabLst>
                <a:tab algn="l" pos="225360"/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Scrum master asks: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2" marL="682560" indent="-212760">
              <a:lnSpc>
                <a:spcPct val="100000"/>
              </a:lnSpc>
              <a:spcBef>
                <a:spcPts val="700"/>
              </a:spcBef>
              <a:buClr>
                <a:srgbClr val="7fbe20"/>
              </a:buClr>
              <a:buFont typeface="Calibri"/>
              <a:buChar char="•"/>
              <a:tabLst>
                <a:tab algn="l" pos="225360"/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“What went well during the sprint?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2" marL="682560" indent="-212760">
              <a:lnSpc>
                <a:spcPct val="100000"/>
              </a:lnSpc>
              <a:spcBef>
                <a:spcPts val="638"/>
              </a:spcBef>
              <a:buClr>
                <a:srgbClr val="7fbe20"/>
              </a:buClr>
              <a:buFont typeface="Calibri"/>
              <a:buChar char="•"/>
              <a:tabLst>
                <a:tab algn="l" pos="225360"/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“What could be improved in the next sprint?”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2" marL="682560" indent="-212760">
              <a:lnSpc>
                <a:spcPct val="100000"/>
              </a:lnSpc>
              <a:buClr>
                <a:srgbClr val="7fbe20"/>
              </a:buClr>
              <a:buFont typeface="Arial"/>
              <a:buChar char="•"/>
              <a:tabLst>
                <a:tab algn="l" pos="225360"/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2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2" marL="682560" indent="-212760">
              <a:lnSpc>
                <a:spcPct val="100000"/>
              </a:lnSpc>
              <a:spcBef>
                <a:spcPts val="99"/>
              </a:spcBef>
              <a:buClr>
                <a:srgbClr val="7fbe20"/>
              </a:buClr>
              <a:buFont typeface="Arial"/>
              <a:buChar char="•"/>
              <a:tabLst>
                <a:tab algn="l" pos="225360"/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2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225360" indent="-216000">
              <a:lnSpc>
                <a:spcPct val="100000"/>
              </a:lnSpc>
              <a:buClr>
                <a:srgbClr val="7fbe20"/>
              </a:buClr>
              <a:buFont typeface="Arial"/>
              <a:buChar char="•"/>
              <a:tabLst>
                <a:tab algn="l" pos="225360"/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3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Velocity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225360" indent="-216000">
              <a:lnSpc>
                <a:spcPct val="100000"/>
              </a:lnSpc>
              <a:spcBef>
                <a:spcPts val="11"/>
              </a:spcBef>
              <a:tabLst>
                <a:tab algn="l" pos="0"/>
                <a:tab algn="l" pos="225360"/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The </a:t>
            </a:r>
            <a:r>
              <a:rPr b="0" lang="en-US" sz="1300" strike="noStrike" u="sng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velocity </a:t>
            </a: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is a measure of how much work was completed during the sprint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1" marL="465120" indent="-212760">
              <a:lnSpc>
                <a:spcPct val="100000"/>
              </a:lnSpc>
              <a:spcBef>
                <a:spcPts val="300"/>
              </a:spcBef>
              <a:buClr>
                <a:srgbClr val="7fbe20"/>
              </a:buClr>
              <a:buFont typeface="Calibri"/>
              <a:buChar char="–"/>
              <a:tabLst>
                <a:tab algn="l" pos="225360"/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1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Usually measured in stories completed or story points instead of hours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1" marL="465120" indent="-212760">
              <a:lnSpc>
                <a:spcPct val="100000"/>
              </a:lnSpc>
              <a:spcBef>
                <a:spcPts val="337"/>
              </a:spcBef>
              <a:buClr>
                <a:srgbClr val="7fbe20"/>
              </a:buClr>
              <a:buFont typeface="Calibri"/>
              <a:buChar char="–"/>
              <a:tabLst>
                <a:tab algn="l" pos="225360"/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1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Allows for scoping of future sprints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102" name="object 4"/>
          <p:cNvSpPr/>
          <p:nvPr/>
        </p:nvSpPr>
        <p:spPr>
          <a:xfrm>
            <a:off x="995400" y="3363840"/>
            <a:ext cx="2503440" cy="15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7920">
              <a:lnSpc>
                <a:spcPts val="1225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000" strike="noStrike" u="none">
                <a:solidFill>
                  <a:srgbClr val="0e4282"/>
                </a:solidFill>
                <a:effectLst/>
                <a:uFillTx/>
                <a:latin typeface="Arial"/>
              </a:rPr>
              <a:t>SOFTWARE PROCESS IMPROVEMENT 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103" name="object 5"/>
          <p:cNvSpPr/>
          <p:nvPr/>
        </p:nvSpPr>
        <p:spPr>
          <a:xfrm>
            <a:off x="3666960" y="3363840"/>
            <a:ext cx="804960" cy="15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7920">
              <a:lnSpc>
                <a:spcPts val="1225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000" strike="noStrike" u="none">
                <a:solidFill>
                  <a:srgbClr val="7fbe20"/>
                </a:solidFill>
                <a:effectLst/>
                <a:uFillTx/>
                <a:latin typeface="Arial"/>
              </a:rPr>
              <a:t>NASA GSFC 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104" name="object 6"/>
          <p:cNvSpPr/>
          <p:nvPr/>
        </p:nvSpPr>
        <p:spPr>
          <a:xfrm>
            <a:off x="5929200" y="3390840"/>
            <a:ext cx="138240" cy="11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25560">
              <a:lnSpc>
                <a:spcPts val="899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B547FD56-6F4A-449F-874E-69ED109E420E}" type="slidenum">
              <a:rPr b="0" lang="en-US" sz="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US" sz="7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28360" y="285480"/>
            <a:ext cx="3855960" cy="369000"/>
          </a:xfrm>
          <a:prstGeom prst="rect">
            <a:avLst/>
          </a:prstGeom>
          <a:noFill/>
          <a:ln w="0">
            <a:noFill/>
          </a:ln>
        </p:spPr>
        <p:txBody>
          <a:bodyPr lIns="0" rIns="0" tIns="48600" bIns="0" anchor="t">
            <a:spAutoFit/>
          </a:bodyPr>
          <a:p>
            <a:pPr marL="225360" indent="0">
              <a:lnSpc>
                <a:spcPct val="100000"/>
              </a:lnSpc>
              <a:spcBef>
                <a:spcPts val="62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100" strike="noStrike" u="none">
                <a:solidFill>
                  <a:srgbClr val="0e4282"/>
                </a:solidFill>
                <a:effectLst/>
                <a:uFillTx/>
                <a:latin typeface="Arial"/>
              </a:rPr>
              <a:t>Scrum – Key Concepts</a:t>
            </a:r>
            <a:endParaRPr b="0" lang="en-US" sz="2100" strike="noStrike" u="none">
              <a:solidFill>
                <a:srgbClr val="1f497d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object 2"/>
          <p:cNvSpPr/>
          <p:nvPr/>
        </p:nvSpPr>
        <p:spPr>
          <a:xfrm>
            <a:off x="979560" y="1133640"/>
            <a:ext cx="5657760" cy="277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 anchor="t">
            <a:spAutoFit/>
          </a:bodyPr>
          <a:p>
            <a:pPr marL="227160" indent="-219240">
              <a:lnSpc>
                <a:spcPct val="100000"/>
              </a:lnSpc>
              <a:spcBef>
                <a:spcPts val="62"/>
              </a:spcBef>
              <a:buClr>
                <a:srgbClr val="7fbe20"/>
              </a:buClr>
              <a:buFont typeface="Arial"/>
              <a:buChar char="•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3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Technical debt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227160" indent="-219240">
              <a:lnSpc>
                <a:spcPct val="100000"/>
              </a:lnSpc>
              <a:tabLst>
                <a:tab algn="l" pos="0"/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The </a:t>
            </a:r>
            <a:r>
              <a:rPr b="0" lang="en-US" sz="1300" strike="noStrike" u="sng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technical debt </a:t>
            </a: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is unfinished work after a sprint is over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1" marL="465120" indent="-214200">
              <a:lnSpc>
                <a:spcPct val="100000"/>
              </a:lnSpc>
              <a:spcBef>
                <a:spcPts val="286"/>
              </a:spcBef>
              <a:buClr>
                <a:srgbClr val="7fbe20"/>
              </a:buClr>
              <a:buFont typeface="Calibri"/>
              <a:buChar char="–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Can build up over several sprints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1" marL="465120" indent="-214200">
              <a:lnSpc>
                <a:spcPct val="100000"/>
              </a:lnSpc>
              <a:spcBef>
                <a:spcPts val="638"/>
              </a:spcBef>
              <a:buClr>
                <a:srgbClr val="7fbe20"/>
              </a:buClr>
              <a:buFont typeface="Calibri"/>
              <a:buChar char="–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Gets prioritized and placed on the Product Backlog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1" marL="465120" indent="-214200">
              <a:lnSpc>
                <a:spcPct val="100000"/>
              </a:lnSpc>
              <a:spcBef>
                <a:spcPts val="1312"/>
              </a:spcBef>
              <a:buClr>
                <a:srgbClr val="7fbe20"/>
              </a:buClr>
              <a:buFont typeface="Arial"/>
              <a:buChar char="–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2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227160" indent="-219240">
              <a:lnSpc>
                <a:spcPct val="100000"/>
              </a:lnSpc>
              <a:buClr>
                <a:srgbClr val="7fbe20"/>
              </a:buClr>
              <a:buFont typeface="Arial"/>
              <a:buChar char="•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3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Sprint Zero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227160" indent="-219240">
              <a:lnSpc>
                <a:spcPct val="100000"/>
              </a:lnSpc>
              <a:spcBef>
                <a:spcPts val="11"/>
              </a:spcBef>
              <a:tabLst>
                <a:tab algn="l" pos="0"/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300" strike="noStrike" u="sng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Sprint Zero</a:t>
            </a: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, or the sprint before sprints, is a phrase coined for an initial sprint limited to project setup and initiation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1" marL="465120" indent="-214200">
              <a:lnSpc>
                <a:spcPct val="100000"/>
              </a:lnSpc>
              <a:spcBef>
                <a:spcPts val="286"/>
              </a:spcBef>
              <a:buClr>
                <a:srgbClr val="7fbe20"/>
              </a:buClr>
              <a:buFont typeface="Calibri"/>
              <a:buChar char="–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Used for planning the sprint backlog, performing installs, and other prep </a:t>
            </a: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	</a:t>
            </a: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activities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1" marL="465120" indent="-214200">
              <a:lnSpc>
                <a:spcPct val="100000"/>
              </a:lnSpc>
              <a:spcBef>
                <a:spcPts val="663"/>
              </a:spcBef>
              <a:buClr>
                <a:srgbClr val="7fbe20"/>
              </a:buClr>
              <a:buFont typeface="Calibri"/>
              <a:buChar char="–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No released software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1" marL="465120" indent="-214200">
              <a:lnSpc>
                <a:spcPct val="100000"/>
              </a:lnSpc>
              <a:spcBef>
                <a:spcPts val="700"/>
              </a:spcBef>
              <a:buClr>
                <a:srgbClr val="7fbe20"/>
              </a:buClr>
              <a:buFont typeface="Calibri"/>
              <a:buChar char="–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Still a 2-4 week period, like any other sprint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107" name="object 4"/>
          <p:cNvSpPr/>
          <p:nvPr/>
        </p:nvSpPr>
        <p:spPr>
          <a:xfrm>
            <a:off x="995400" y="3363840"/>
            <a:ext cx="2503440" cy="15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7920">
              <a:lnSpc>
                <a:spcPts val="1225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000" strike="noStrike" u="none">
                <a:solidFill>
                  <a:srgbClr val="0e4282"/>
                </a:solidFill>
                <a:effectLst/>
                <a:uFillTx/>
                <a:latin typeface="Arial"/>
              </a:rPr>
              <a:t>SOFTWARE PROCESS IMPROVEMENT 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108" name="object 5"/>
          <p:cNvSpPr/>
          <p:nvPr/>
        </p:nvSpPr>
        <p:spPr>
          <a:xfrm>
            <a:off x="3666960" y="3363840"/>
            <a:ext cx="804960" cy="15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7920">
              <a:lnSpc>
                <a:spcPts val="1225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000" strike="noStrike" u="none">
                <a:solidFill>
                  <a:srgbClr val="7fbe20"/>
                </a:solidFill>
                <a:effectLst/>
                <a:uFillTx/>
                <a:latin typeface="Arial"/>
              </a:rPr>
              <a:t>NASA GSFC 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109" name="object 6"/>
          <p:cNvSpPr/>
          <p:nvPr/>
        </p:nvSpPr>
        <p:spPr>
          <a:xfrm>
            <a:off x="5929200" y="3390840"/>
            <a:ext cx="138240" cy="11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25560">
              <a:lnSpc>
                <a:spcPts val="899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51B80F58-D5C7-4D38-B3C5-230882CA180E}" type="slidenum">
              <a:rPr b="0" lang="en-US" sz="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US" sz="7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828360" y="285480"/>
            <a:ext cx="3855960" cy="369000"/>
          </a:xfrm>
          <a:prstGeom prst="rect">
            <a:avLst/>
          </a:prstGeom>
          <a:noFill/>
          <a:ln w="0">
            <a:noFill/>
          </a:ln>
        </p:spPr>
        <p:txBody>
          <a:bodyPr lIns="0" rIns="0" tIns="48600" bIns="0" anchor="t">
            <a:spAutoFit/>
          </a:bodyPr>
          <a:p>
            <a:pPr marL="225360" indent="0">
              <a:lnSpc>
                <a:spcPct val="100000"/>
              </a:lnSpc>
              <a:spcBef>
                <a:spcPts val="62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100" strike="noStrike" u="none">
                <a:solidFill>
                  <a:srgbClr val="0e4282"/>
                </a:solidFill>
                <a:effectLst/>
                <a:uFillTx/>
                <a:latin typeface="Arial"/>
              </a:rPr>
              <a:t>Scrum – Key Concepts</a:t>
            </a:r>
            <a:endParaRPr b="0" lang="en-US" sz="2100" strike="noStrike" u="none">
              <a:solidFill>
                <a:srgbClr val="1f497d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object 2"/>
          <p:cNvSpPr/>
          <p:nvPr/>
        </p:nvSpPr>
        <p:spPr>
          <a:xfrm>
            <a:off x="731880" y="1039680"/>
            <a:ext cx="6680160" cy="354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2600" bIns="0" anchor="t">
            <a:spAutoFit/>
          </a:bodyPr>
          <a:p>
            <a:pPr marL="222120" indent="-212760">
              <a:lnSpc>
                <a:spcPct val="100000"/>
              </a:lnSpc>
              <a:spcBef>
                <a:spcPts val="799"/>
              </a:spcBef>
              <a:buClr>
                <a:srgbClr val="7fbe20"/>
              </a:buClr>
              <a:buFont typeface="Arial"/>
              <a:buChar char="•"/>
              <a:tabLst>
                <a:tab algn="l" pos="22212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3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Product Backlog Refinement </a:t>
            </a: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– less then 10% of total team effort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222120" indent="-212760">
              <a:lnSpc>
                <a:spcPts val="1587"/>
              </a:lnSpc>
              <a:spcBef>
                <a:spcPts val="825"/>
              </a:spcBef>
              <a:tabLst>
                <a:tab algn="l" pos="0"/>
                <a:tab algn="l" pos="22212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300" strike="noStrike" u="sng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Backlog refinement</a:t>
            </a: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, or grooming, is the process of soliciting, refining and ranking requirements by the Product Owner with input from the Team and Customers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1" marL="465120" indent="-214200">
              <a:lnSpc>
                <a:spcPct val="100000"/>
              </a:lnSpc>
              <a:spcBef>
                <a:spcPts val="663"/>
              </a:spcBef>
              <a:buClr>
                <a:srgbClr val="7fbe20"/>
              </a:buClr>
              <a:buFont typeface="Calibri"/>
              <a:buChar char="–"/>
              <a:tabLst>
                <a:tab algn="l" pos="22212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Users stories can be added, removed or split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1" marL="465120" indent="-214200">
              <a:lnSpc>
                <a:spcPct val="100000"/>
              </a:lnSpc>
              <a:spcBef>
                <a:spcPts val="700"/>
              </a:spcBef>
              <a:buClr>
                <a:srgbClr val="7fbe20"/>
              </a:buClr>
              <a:buFont typeface="Calibri"/>
              <a:buChar char="–"/>
              <a:tabLst>
                <a:tab algn="l" pos="22212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Priorities and estimates are developed or changed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1" marL="465120" indent="-214200">
              <a:lnSpc>
                <a:spcPct val="100000"/>
              </a:lnSpc>
              <a:spcBef>
                <a:spcPts val="700"/>
              </a:spcBef>
              <a:buClr>
                <a:srgbClr val="7fbe20"/>
              </a:buClr>
              <a:buFont typeface="Calibri"/>
              <a:buChar char="–"/>
              <a:tabLst>
                <a:tab algn="l" pos="22212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All stakeholders should understand the ranking criteria and resulting priorities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1" marL="465120" indent="-214200">
              <a:lnSpc>
                <a:spcPct val="100000"/>
              </a:lnSpc>
              <a:spcBef>
                <a:spcPts val="1312"/>
              </a:spcBef>
              <a:buClr>
                <a:srgbClr val="7fbe20"/>
              </a:buClr>
              <a:buFont typeface="Arial"/>
              <a:buChar char="–"/>
              <a:tabLst>
                <a:tab algn="l" pos="22212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2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222120" indent="-212760">
              <a:lnSpc>
                <a:spcPct val="100000"/>
              </a:lnSpc>
              <a:buClr>
                <a:srgbClr val="7fbe20"/>
              </a:buClr>
              <a:buFont typeface="Arial"/>
              <a:buChar char="•"/>
              <a:tabLst>
                <a:tab algn="l" pos="22212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3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Hardening Sprint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222120" indent="-212760">
              <a:lnSpc>
                <a:spcPct val="100000"/>
              </a:lnSpc>
              <a:spcBef>
                <a:spcPts val="11"/>
              </a:spcBef>
              <a:tabLst>
                <a:tab algn="l" pos="0"/>
                <a:tab algn="l" pos="22212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A </a:t>
            </a:r>
            <a:r>
              <a:rPr b="0" lang="en-US" sz="1300" strike="noStrike" u="sng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hardening sprint </a:t>
            </a: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is an additional sprint that some Scrum Teams perform to ready the product for release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1" marL="465120" indent="-214200">
              <a:lnSpc>
                <a:spcPct val="100000"/>
              </a:lnSpc>
              <a:spcBef>
                <a:spcPts val="286"/>
              </a:spcBef>
              <a:buClr>
                <a:srgbClr val="7fbe20"/>
              </a:buClr>
              <a:buFont typeface="Calibri"/>
              <a:buChar char="–"/>
              <a:tabLst>
                <a:tab algn="l" pos="22212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Controversial concept that isn’t universally accepted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1" marL="465120" indent="-214200">
              <a:lnSpc>
                <a:spcPct val="100000"/>
              </a:lnSpc>
              <a:spcBef>
                <a:spcPts val="700"/>
              </a:spcBef>
              <a:buClr>
                <a:srgbClr val="7fbe20"/>
              </a:buClr>
              <a:buFont typeface="Calibri"/>
              <a:buChar char="–"/>
              <a:tabLst>
                <a:tab algn="l" pos="22212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Scrum teams often use it to tie up the loose ends identified during this sprint or earlier </a:t>
            </a: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	</a:t>
            </a: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sprints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1" marL="465120" indent="-214200">
              <a:lnSpc>
                <a:spcPct val="100000"/>
              </a:lnSpc>
              <a:spcBef>
                <a:spcPts val="601"/>
              </a:spcBef>
              <a:buClr>
                <a:srgbClr val="7fbe20"/>
              </a:buClr>
              <a:buFont typeface="Arial"/>
              <a:buChar char="–"/>
              <a:tabLst>
                <a:tab algn="l" pos="22212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2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222120" indent="-212760">
              <a:lnSpc>
                <a:spcPts val="887"/>
              </a:lnSpc>
              <a:buClr>
                <a:srgbClr val="000000"/>
              </a:buClr>
              <a:buFont typeface="Calibri"/>
              <a:buChar char="•"/>
              <a:tabLst>
                <a:tab algn="l" pos="22212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7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	</a:t>
            </a:r>
            <a:r>
              <a:rPr b="0" lang="en-US" sz="7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All Term definitions from the </a:t>
            </a:r>
            <a:r>
              <a:rPr b="0" lang="en-US" sz="700" strike="noStrike" u="sng">
                <a:solidFill>
                  <a:srgbClr val="0000ff"/>
                </a:solidFill>
                <a:effectLst/>
                <a:uFillTx/>
                <a:latin typeface="Arial"/>
                <a:ea typeface="Arial"/>
              </a:rPr>
              <a:t>Agile Alliance</a:t>
            </a:r>
            <a:r>
              <a:rPr b="0" lang="en-US" sz="7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, the </a:t>
            </a:r>
            <a:r>
              <a:rPr b="0" lang="en-US" sz="700" strike="noStrike" u="sng">
                <a:solidFill>
                  <a:srgbClr val="0000ff"/>
                </a:solidFill>
                <a:effectLst/>
                <a:uFillTx/>
                <a:latin typeface="Arial"/>
                <a:ea typeface="Arial"/>
              </a:rPr>
              <a:t>Scrum Alliance</a:t>
            </a:r>
            <a:r>
              <a:rPr b="0" lang="en-US" sz="7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, the </a:t>
            </a:r>
            <a:r>
              <a:rPr b="0" lang="en-US" sz="700" strike="noStrike" u="sng">
                <a:solidFill>
                  <a:srgbClr val="0000ff"/>
                </a:solidFill>
                <a:effectLst/>
                <a:uFillTx/>
                <a:latin typeface="Arial"/>
                <a:ea typeface="Arial"/>
              </a:rPr>
              <a:t>Mountain Goat Software</a:t>
            </a:r>
            <a:r>
              <a:rPr b="0" lang="en-US" sz="700" strike="noStrike" u="none">
                <a:solidFill>
                  <a:srgbClr val="0000ff"/>
                </a:solidFill>
                <a:effectLst/>
                <a:uFillTx/>
                <a:latin typeface="Arial"/>
                <a:ea typeface="Arial"/>
              </a:rPr>
              <a:t> </a:t>
            </a:r>
            <a:r>
              <a:rPr b="0" lang="en-US" sz="7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website by Mike Cohn, a founder of the Agile Alliance; and the </a:t>
            </a:r>
            <a:r>
              <a:rPr b="0" lang="en-US" sz="700" strike="noStrike" u="sng">
                <a:solidFill>
                  <a:srgbClr val="0000ff"/>
                </a:solidFill>
                <a:effectLst/>
                <a:uFillTx/>
                <a:latin typeface="Arial"/>
                <a:ea typeface="Arial"/>
              </a:rPr>
              <a:t>Agile Modeling</a:t>
            </a:r>
            <a:r>
              <a:rPr b="0" lang="en-US" sz="700" strike="noStrike" u="none">
                <a:solidFill>
                  <a:srgbClr val="0000ff"/>
                </a:solidFill>
                <a:effectLst/>
                <a:uFillTx/>
                <a:latin typeface="Arial"/>
                <a:ea typeface="Arial"/>
              </a:rPr>
              <a:t> </a:t>
            </a:r>
            <a:r>
              <a:rPr b="0" lang="en-US" sz="7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website by Scott Ambler, author of “Disciplined Agile Delivery”.</a:t>
            </a:r>
            <a:endParaRPr b="0" lang="en-US" sz="7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112" name="object 4"/>
          <p:cNvSpPr/>
          <p:nvPr/>
        </p:nvSpPr>
        <p:spPr>
          <a:xfrm>
            <a:off x="995400" y="3363840"/>
            <a:ext cx="2503440" cy="15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7920">
              <a:lnSpc>
                <a:spcPts val="1225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000" strike="noStrike" u="none">
                <a:solidFill>
                  <a:srgbClr val="0e4282"/>
                </a:solidFill>
                <a:effectLst/>
                <a:uFillTx/>
                <a:latin typeface="Arial"/>
              </a:rPr>
              <a:t>SOFTWARE PROCESS IMPROVEMENT 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113" name="object 5"/>
          <p:cNvSpPr/>
          <p:nvPr/>
        </p:nvSpPr>
        <p:spPr>
          <a:xfrm>
            <a:off x="3666960" y="3363840"/>
            <a:ext cx="804960" cy="15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7920">
              <a:lnSpc>
                <a:spcPts val="1225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000" strike="noStrike" u="none">
                <a:solidFill>
                  <a:srgbClr val="7fbe20"/>
                </a:solidFill>
                <a:effectLst/>
                <a:uFillTx/>
                <a:latin typeface="Arial"/>
              </a:rPr>
              <a:t>NASA GSFC 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114" name="object 6"/>
          <p:cNvSpPr/>
          <p:nvPr/>
        </p:nvSpPr>
        <p:spPr>
          <a:xfrm>
            <a:off x="5929200" y="3390840"/>
            <a:ext cx="138240" cy="11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25560">
              <a:lnSpc>
                <a:spcPts val="899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1B0FBC76-5FF9-4E8D-BC6A-17486BAF7359}" type="slidenum">
              <a:rPr b="0" lang="en-US" sz="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US" sz="7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828360" y="285480"/>
            <a:ext cx="3855960" cy="689040"/>
          </a:xfrm>
          <a:prstGeom prst="rect">
            <a:avLst/>
          </a:prstGeom>
          <a:noFill/>
          <a:ln w="0">
            <a:noFill/>
          </a:ln>
        </p:spPr>
        <p:txBody>
          <a:bodyPr lIns="0" rIns="0" tIns="48600" bIns="0" anchor="t">
            <a:spAutoFit/>
          </a:bodyPr>
          <a:p>
            <a:pPr marL="225360" indent="0">
              <a:lnSpc>
                <a:spcPct val="100000"/>
              </a:lnSpc>
              <a:spcBef>
                <a:spcPts val="62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100" strike="noStrike" u="none">
                <a:solidFill>
                  <a:srgbClr val="0e4282"/>
                </a:solidFill>
                <a:effectLst/>
                <a:uFillTx/>
                <a:latin typeface="Arial"/>
              </a:rPr>
              <a:t>Scrum – </a:t>
            </a:r>
            <a:r>
              <a:rPr b="1" lang="en-US" sz="2100" strike="noStrike" u="none">
                <a:solidFill>
                  <a:srgbClr val="1f497d"/>
                </a:solidFill>
                <a:effectLst/>
                <a:uFillTx/>
                <a:latin typeface="Arial"/>
              </a:rPr>
              <a:t>Additional Concepts</a:t>
            </a:r>
            <a:endParaRPr b="0" lang="en-US" sz="2100" strike="noStrike" u="none">
              <a:solidFill>
                <a:srgbClr val="1f497d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object 2"/>
          <p:cNvSpPr/>
          <p:nvPr/>
        </p:nvSpPr>
        <p:spPr>
          <a:xfrm>
            <a:off x="906480" y="1030320"/>
            <a:ext cx="3887640" cy="142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960" bIns="0" anchor="t">
            <a:spAutoFit/>
          </a:bodyPr>
          <a:p>
            <a:pPr marL="7920">
              <a:lnSpc>
                <a:spcPct val="100000"/>
              </a:lnSpc>
              <a:spcBef>
                <a:spcPts val="312"/>
              </a:spcBef>
              <a:tabLst>
                <a:tab algn="l" pos="0"/>
                <a:tab algn="l" pos="20628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External Stakeholders: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7920">
              <a:lnSpc>
                <a:spcPct val="100000"/>
              </a:lnSpc>
              <a:spcBef>
                <a:spcPts val="238"/>
              </a:spcBef>
              <a:buClr>
                <a:srgbClr val="7fbe20"/>
              </a:buClr>
              <a:buFont typeface="Calibri"/>
              <a:buChar char="•"/>
              <a:tabLst>
                <a:tab algn="l" pos="20628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000" strike="noStrike" u="sng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User</a:t>
            </a: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 – The end user of the product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7920">
              <a:lnSpc>
                <a:spcPct val="100000"/>
              </a:lnSpc>
              <a:spcBef>
                <a:spcPts val="249"/>
              </a:spcBef>
              <a:buClr>
                <a:srgbClr val="7fbe20"/>
              </a:buClr>
              <a:buFont typeface="Calibri"/>
              <a:buChar char="•"/>
              <a:tabLst>
                <a:tab algn="l" pos="20628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000" strike="noStrike" u="sng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Customer</a:t>
            </a: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 – Client often paying for the work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7920">
              <a:lnSpc>
                <a:spcPct val="99000"/>
              </a:lnSpc>
              <a:spcBef>
                <a:spcPts val="264"/>
              </a:spcBef>
              <a:buClr>
                <a:srgbClr val="000000"/>
              </a:buClr>
              <a:buFont typeface="Calibri"/>
              <a:buChar char="•"/>
              <a:tabLst>
                <a:tab algn="l" pos="20628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000" strike="noStrike" u="none">
                <a:solidFill>
                  <a:srgbClr val="7fbe20"/>
                </a:solidFill>
                <a:effectLst/>
                <a:uFillTx/>
                <a:latin typeface="Arial"/>
                <a:ea typeface="Arial"/>
              </a:rPr>
              <a:t>	</a:t>
            </a:r>
            <a:r>
              <a:rPr b="0" lang="en-US" sz="1000" strike="noStrike" u="sng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Management</a:t>
            </a: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 – Use a hands-off approach with the technical team, </a:t>
            </a:r>
            <a:r>
              <a:rPr b="1" lang="en-US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coordinate with product owner</a:t>
            </a: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, attend milestone reviews as “listen-only”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7920">
              <a:lnSpc>
                <a:spcPct val="100000"/>
              </a:lnSpc>
              <a:spcBef>
                <a:spcPts val="550"/>
              </a:spcBef>
              <a:tabLst>
                <a:tab algn="l" pos="0"/>
                <a:tab algn="l" pos="20628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7920">
              <a:lnSpc>
                <a:spcPct val="100000"/>
              </a:lnSpc>
              <a:tabLst>
                <a:tab algn="l" pos="0"/>
                <a:tab algn="l" pos="20628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Internal Stakeholders: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117" name="object 3"/>
          <p:cNvSpPr/>
          <p:nvPr/>
        </p:nvSpPr>
        <p:spPr>
          <a:xfrm>
            <a:off x="906480" y="2590920"/>
            <a:ext cx="3997440" cy="114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040" bIns="0" anchor="t">
            <a:spAutoFit/>
          </a:bodyPr>
          <a:p>
            <a:pPr marL="198360" indent="-190440">
              <a:lnSpc>
                <a:spcPct val="102000"/>
              </a:lnSpc>
              <a:spcBef>
                <a:spcPts val="37"/>
              </a:spcBef>
              <a:buClr>
                <a:srgbClr val="000000"/>
              </a:buClr>
              <a:buFont typeface="Calibri"/>
              <a:buChar char="•"/>
              <a:tabLst>
                <a:tab algn="l" pos="198360"/>
                <a:tab algn="l" pos="20628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000" strike="noStrike" u="none">
                <a:solidFill>
                  <a:srgbClr val="7fbe20"/>
                </a:solidFill>
                <a:effectLst/>
                <a:uFillTx/>
                <a:latin typeface="Arial"/>
                <a:ea typeface="Arial"/>
              </a:rPr>
              <a:t>	</a:t>
            </a:r>
            <a:r>
              <a:rPr b="0" lang="en-US" sz="1000" strike="noStrike" u="sng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Product Owner </a:t>
            </a: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– Represent the interests of the external stakeholders, act as a filter between team and external stakeholders, maintain the product backlog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198360" indent="-190440">
              <a:lnSpc>
                <a:spcPct val="100000"/>
              </a:lnSpc>
              <a:spcBef>
                <a:spcPts val="238"/>
              </a:spcBef>
              <a:buClr>
                <a:srgbClr val="000000"/>
              </a:buClr>
              <a:buFont typeface="Calibri"/>
              <a:buChar char="•"/>
              <a:tabLst>
                <a:tab algn="l" pos="198360"/>
                <a:tab algn="l" pos="20628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000" strike="noStrike" u="none">
                <a:solidFill>
                  <a:srgbClr val="7fbe20"/>
                </a:solidFill>
                <a:effectLst/>
                <a:uFillTx/>
                <a:latin typeface="Arial"/>
                <a:ea typeface="Arial"/>
              </a:rPr>
              <a:t>	</a:t>
            </a:r>
            <a:r>
              <a:rPr b="0" lang="en-US" sz="1000" strike="noStrike" u="sng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Scrum Master </a:t>
            </a: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– Leading </a:t>
            </a:r>
            <a:r>
              <a:rPr b="0" i="1" lang="en-US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member of the team </a:t>
            </a: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that focuses on the success of the sprint, runs the daily stand-up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198360" indent="-190440">
              <a:lnSpc>
                <a:spcPct val="99000"/>
              </a:lnSpc>
              <a:spcBef>
                <a:spcPts val="249"/>
              </a:spcBef>
              <a:buClr>
                <a:srgbClr val="000000"/>
              </a:buClr>
              <a:buFont typeface="Calibri"/>
              <a:buChar char="•"/>
              <a:tabLst>
                <a:tab algn="l" pos="198360"/>
                <a:tab algn="l" pos="20628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000" strike="noStrike" u="none">
                <a:solidFill>
                  <a:srgbClr val="7fbe20"/>
                </a:solidFill>
                <a:effectLst/>
                <a:uFillTx/>
                <a:latin typeface="Arial"/>
                <a:ea typeface="Arial"/>
              </a:rPr>
              <a:t>	</a:t>
            </a:r>
            <a:r>
              <a:rPr b="0" lang="en-US" sz="1000" strike="noStrike" u="sng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Scrum Team </a:t>
            </a: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– A cross-functional team made up of the developers, testers, architects, administrators and software assurance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118" name="object 4"/>
          <p:cNvSpPr/>
          <p:nvPr/>
        </p:nvSpPr>
        <p:spPr>
          <a:xfrm>
            <a:off x="1098720" y="3984480"/>
            <a:ext cx="3524040" cy="68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360" bIns="0" anchor="t">
            <a:spAutoFit/>
          </a:bodyPr>
          <a:p>
            <a:pPr marL="206280" indent="-198360">
              <a:lnSpc>
                <a:spcPct val="100000"/>
              </a:lnSpc>
              <a:spcBef>
                <a:spcPts val="349"/>
              </a:spcBef>
              <a:buClr>
                <a:srgbClr val="7fbe20"/>
              </a:buClr>
              <a:buFont typeface="Calibri"/>
              <a:buChar char="•"/>
              <a:tabLst>
                <a:tab algn="l" pos="20628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Co-located, frequent communication - at the least meets daily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206280" indent="-198360">
              <a:lnSpc>
                <a:spcPct val="100000"/>
              </a:lnSpc>
              <a:spcBef>
                <a:spcPts val="286"/>
              </a:spcBef>
              <a:buClr>
                <a:srgbClr val="7fbe20"/>
              </a:buClr>
              <a:buFont typeface="Calibri"/>
              <a:buChar char="•"/>
              <a:tabLst>
                <a:tab algn="l" pos="20628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Recommended size of 3-9 people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206280" indent="-198360">
              <a:lnSpc>
                <a:spcPct val="100000"/>
              </a:lnSpc>
              <a:spcBef>
                <a:spcPts val="213"/>
              </a:spcBef>
              <a:buClr>
                <a:srgbClr val="7fbe20"/>
              </a:buClr>
              <a:buFont typeface="Calibri"/>
              <a:buChar char="•"/>
              <a:tabLst>
                <a:tab algn="l" pos="20628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Self-organizing but within a set boundary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206280" indent="-198360">
              <a:lnSpc>
                <a:spcPct val="100000"/>
              </a:lnSpc>
              <a:spcBef>
                <a:spcPts val="213"/>
              </a:spcBef>
              <a:buClr>
                <a:srgbClr val="7fbe20"/>
              </a:buClr>
              <a:buFont typeface="Calibri"/>
              <a:buChar char="•"/>
              <a:tabLst>
                <a:tab algn="l" pos="20628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The focus is to get work done, even if you need help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828360" y="285840"/>
            <a:ext cx="3855960" cy="353880"/>
          </a:xfrm>
          <a:prstGeom prst="rect">
            <a:avLst/>
          </a:prstGeom>
          <a:noFill/>
          <a:ln w="0">
            <a:noFill/>
          </a:ln>
        </p:spPr>
        <p:txBody>
          <a:bodyPr lIns="0" rIns="0" tIns="64080" bIns="0" anchor="t">
            <a:spAutoFit/>
          </a:bodyPr>
          <a:p>
            <a:pPr marL="225360" indent="0">
              <a:lnSpc>
                <a:spcPct val="100000"/>
              </a:lnSpc>
              <a:spcBef>
                <a:spcPts val="62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900" strike="noStrike" u="none">
                <a:solidFill>
                  <a:srgbClr val="0e4282"/>
                </a:solidFill>
                <a:effectLst/>
                <a:uFillTx/>
                <a:latin typeface="Arial"/>
              </a:rPr>
              <a:t>Scrum Roles</a:t>
            </a:r>
            <a:endParaRPr b="0" lang="en-US" sz="1900" strike="noStrike" u="none">
              <a:solidFill>
                <a:srgbClr val="1f497d"/>
              </a:solidFill>
              <a:effectLst/>
              <a:uFillTx/>
              <a:latin typeface="Calibri"/>
            </a:endParaRPr>
          </a:p>
        </p:txBody>
      </p:sp>
      <p:pic>
        <p:nvPicPr>
          <p:cNvPr id="120" name="object 6" descr=""/>
          <p:cNvPicPr/>
          <p:nvPr/>
        </p:nvPicPr>
        <p:blipFill>
          <a:blip r:embed="rId1"/>
          <a:stretch/>
        </p:blipFill>
        <p:spPr>
          <a:xfrm>
            <a:off x="5102280" y="1141560"/>
            <a:ext cx="2386080" cy="2641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1" name="object 7"/>
          <p:cNvSpPr/>
          <p:nvPr/>
        </p:nvSpPr>
        <p:spPr>
          <a:xfrm>
            <a:off x="5195880" y="3825720"/>
            <a:ext cx="1836720" cy="46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 anchor="t">
            <a:spAutoFit/>
          </a:bodyPr>
          <a:p>
            <a:pPr marL="120600" indent="-112680">
              <a:lnSpc>
                <a:spcPts val="887"/>
              </a:lnSpc>
              <a:spcBef>
                <a:spcPts val="99"/>
              </a:spcBef>
              <a:buClr>
                <a:srgbClr val="000000"/>
              </a:buClr>
              <a:buFont typeface="Calibri"/>
              <a:buChar char="•"/>
              <a:tabLst>
                <a:tab algn="l" pos="120600"/>
                <a:tab algn="l" pos="12384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7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	</a:t>
            </a:r>
            <a:r>
              <a:rPr b="0" lang="en-US" sz="7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https://noogony.wordpress.com/ 2010/09/19/5-tips-voor-een-succesvolle- sharepoint-implementatie-adhv-scrum- deel-1/</a:t>
            </a:r>
            <a:endParaRPr b="0" lang="en-US" sz="7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122" name="object 9"/>
          <p:cNvSpPr/>
          <p:nvPr/>
        </p:nvSpPr>
        <p:spPr>
          <a:xfrm>
            <a:off x="995400" y="3363840"/>
            <a:ext cx="2503440" cy="15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7920">
              <a:lnSpc>
                <a:spcPts val="1225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000" strike="noStrike" u="none">
                <a:solidFill>
                  <a:srgbClr val="0e4282"/>
                </a:solidFill>
                <a:effectLst/>
                <a:uFillTx/>
                <a:latin typeface="Arial"/>
              </a:rPr>
              <a:t>SOFTWARE PROCESS IMPROVEMENT 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123" name="object 10"/>
          <p:cNvSpPr/>
          <p:nvPr/>
        </p:nvSpPr>
        <p:spPr>
          <a:xfrm>
            <a:off x="3666960" y="3363840"/>
            <a:ext cx="804960" cy="15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7920">
              <a:lnSpc>
                <a:spcPts val="1225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000" strike="noStrike" u="none">
                <a:solidFill>
                  <a:srgbClr val="7fbe20"/>
                </a:solidFill>
                <a:effectLst/>
                <a:uFillTx/>
                <a:latin typeface="Arial"/>
              </a:rPr>
              <a:t>NASA GSFC 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124" name="object 11"/>
          <p:cNvSpPr/>
          <p:nvPr/>
        </p:nvSpPr>
        <p:spPr>
          <a:xfrm>
            <a:off x="5929200" y="3390840"/>
            <a:ext cx="138240" cy="11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25560">
              <a:lnSpc>
                <a:spcPts val="899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4971DFE8-66C2-46AC-919A-89C34A8B8834}" type="slidenum">
              <a:rPr b="0" lang="en-US" sz="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US" sz="7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125" name="object 8"/>
          <p:cNvSpPr/>
          <p:nvPr/>
        </p:nvSpPr>
        <p:spPr>
          <a:xfrm>
            <a:off x="906480" y="4741920"/>
            <a:ext cx="3535200" cy="11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 anchor="t">
            <a:spAutoFit/>
          </a:bodyPr>
          <a:p>
            <a:pPr marL="123840" indent="-115920">
              <a:lnSpc>
                <a:spcPct val="100000"/>
              </a:lnSpc>
              <a:spcBef>
                <a:spcPts val="62"/>
              </a:spcBef>
              <a:buClr>
                <a:srgbClr val="000000"/>
              </a:buClr>
              <a:buFont typeface="Calibri"/>
              <a:buChar char="•"/>
              <a:tabLst>
                <a:tab algn="l" pos="12384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7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Scrum Role definitions derived from the </a:t>
            </a:r>
            <a:r>
              <a:rPr b="0" lang="en-US" sz="700" strike="noStrike" u="sng">
                <a:solidFill>
                  <a:srgbClr val="0000ff"/>
                </a:solidFill>
                <a:effectLst/>
                <a:uFillTx/>
                <a:latin typeface="Arial"/>
                <a:ea typeface="Arial"/>
              </a:rPr>
              <a:t>Scrum Methodology</a:t>
            </a:r>
            <a:r>
              <a:rPr b="0" lang="en-US" sz="700" strike="noStrike" u="none">
                <a:solidFill>
                  <a:srgbClr val="0000ff"/>
                </a:solidFill>
                <a:effectLst/>
                <a:uFillTx/>
                <a:latin typeface="Arial"/>
                <a:ea typeface="Arial"/>
              </a:rPr>
              <a:t> </a:t>
            </a:r>
            <a:r>
              <a:rPr b="0" lang="en-US" sz="7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and the </a:t>
            </a:r>
            <a:r>
              <a:rPr b="0" lang="en-US" sz="700" strike="noStrike" u="sng">
                <a:solidFill>
                  <a:srgbClr val="0000ff"/>
                </a:solidFill>
                <a:effectLst/>
                <a:uFillTx/>
                <a:latin typeface="Arial"/>
                <a:ea typeface="Arial"/>
              </a:rPr>
              <a:t>Scrum Alliance</a:t>
            </a:r>
            <a:endParaRPr b="0" lang="en-US" sz="7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object 2"/>
          <p:cNvGrpSpPr/>
          <p:nvPr/>
        </p:nvGrpSpPr>
        <p:grpSpPr>
          <a:xfrm>
            <a:off x="858960" y="739800"/>
            <a:ext cx="6707160" cy="4141800"/>
            <a:chOff x="858960" y="739800"/>
            <a:chExt cx="6707160" cy="4141800"/>
          </a:xfrm>
        </p:grpSpPr>
        <p:pic>
          <p:nvPicPr>
            <p:cNvPr id="127" name="object 3" descr=""/>
            <p:cNvPicPr/>
            <p:nvPr/>
          </p:nvPicPr>
          <p:blipFill>
            <a:blip r:embed="rId1"/>
            <a:stretch/>
          </p:blipFill>
          <p:spPr>
            <a:xfrm>
              <a:off x="858960" y="1178640"/>
              <a:ext cx="6702840" cy="107028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28" name="object 4" descr=""/>
            <p:cNvPicPr/>
            <p:nvPr/>
          </p:nvPicPr>
          <p:blipFill>
            <a:blip r:embed="rId2"/>
            <a:stretch/>
          </p:blipFill>
          <p:spPr>
            <a:xfrm>
              <a:off x="858960" y="739800"/>
              <a:ext cx="6707160" cy="414180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129" name="object 5"/>
          <p:cNvSpPr/>
          <p:nvPr/>
        </p:nvSpPr>
        <p:spPr>
          <a:xfrm>
            <a:off x="995400" y="3363840"/>
            <a:ext cx="2503440" cy="15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7920">
              <a:lnSpc>
                <a:spcPts val="1225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000" strike="noStrike" u="none">
                <a:solidFill>
                  <a:srgbClr val="0e4282"/>
                </a:solidFill>
                <a:effectLst/>
                <a:uFillTx/>
                <a:latin typeface="Arial"/>
              </a:rPr>
              <a:t>SOFTWARE PROCESS IMPROVEMENT 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130" name="object 6"/>
          <p:cNvSpPr/>
          <p:nvPr/>
        </p:nvSpPr>
        <p:spPr>
          <a:xfrm>
            <a:off x="3666960" y="3363840"/>
            <a:ext cx="804960" cy="15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7920">
              <a:lnSpc>
                <a:spcPts val="1225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000" strike="noStrike" u="none">
                <a:solidFill>
                  <a:srgbClr val="7fbe20"/>
                </a:solidFill>
                <a:effectLst/>
                <a:uFillTx/>
                <a:latin typeface="Arial"/>
              </a:rPr>
              <a:t>NASA GSFC 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131" name="object 7"/>
          <p:cNvSpPr/>
          <p:nvPr/>
        </p:nvSpPr>
        <p:spPr>
          <a:xfrm>
            <a:off x="5929200" y="3390840"/>
            <a:ext cx="138240" cy="11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25560">
              <a:lnSpc>
                <a:spcPts val="899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B4EE62ED-C0AC-4D66-A95C-8871BBFD4A13}" type="slidenum">
              <a:rPr b="0" lang="en-US" sz="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US" sz="7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object 2"/>
          <p:cNvSpPr/>
          <p:nvPr/>
        </p:nvSpPr>
        <p:spPr>
          <a:xfrm>
            <a:off x="1077840" y="1192320"/>
            <a:ext cx="4794480" cy="146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1840" bIns="0" anchor="t">
            <a:spAutoFit/>
          </a:bodyPr>
          <a:p>
            <a:pPr marL="227160" indent="-219240">
              <a:lnSpc>
                <a:spcPct val="100000"/>
              </a:lnSpc>
              <a:spcBef>
                <a:spcPts val="400"/>
              </a:spcBef>
              <a:buClr>
                <a:srgbClr val="7fbe20"/>
              </a:buClr>
              <a:buFont typeface="Arial"/>
              <a:buChar char="•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Agile is synonymous with Scrum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227160" indent="-219240">
              <a:lnSpc>
                <a:spcPct val="100000"/>
              </a:lnSpc>
              <a:spcBef>
                <a:spcPts val="337"/>
              </a:spcBef>
              <a:buClr>
                <a:srgbClr val="7fbe20"/>
              </a:buClr>
              <a:buFont typeface="Arial"/>
              <a:buChar char="•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Agile means no documentation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227160" indent="-219240">
              <a:lnSpc>
                <a:spcPct val="100000"/>
              </a:lnSpc>
              <a:spcBef>
                <a:spcPts val="414"/>
              </a:spcBef>
              <a:buClr>
                <a:srgbClr val="7fbe20"/>
              </a:buClr>
              <a:buFont typeface="Arial"/>
              <a:buChar char="•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Agile means no planning – just coding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227160" indent="-219240">
              <a:lnSpc>
                <a:spcPct val="100000"/>
              </a:lnSpc>
              <a:spcBef>
                <a:spcPts val="349"/>
              </a:spcBef>
              <a:buClr>
                <a:srgbClr val="7fbe20"/>
              </a:buClr>
              <a:buFont typeface="Arial"/>
              <a:buChar char="•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Agile only works when everyone is co-located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227160" indent="-219240">
              <a:lnSpc>
                <a:spcPct val="100000"/>
              </a:lnSpc>
              <a:spcBef>
                <a:spcPts val="414"/>
              </a:spcBef>
              <a:buClr>
                <a:srgbClr val="7fbe20"/>
              </a:buClr>
              <a:buFont typeface="Arial"/>
              <a:buChar char="•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Agile means faster and cheaper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133" name="object 5"/>
          <p:cNvSpPr/>
          <p:nvPr/>
        </p:nvSpPr>
        <p:spPr>
          <a:xfrm>
            <a:off x="995400" y="3363840"/>
            <a:ext cx="2503440" cy="15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7920">
              <a:lnSpc>
                <a:spcPts val="1225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000" strike="noStrike" u="none">
                <a:solidFill>
                  <a:srgbClr val="0e4282"/>
                </a:solidFill>
                <a:effectLst/>
                <a:uFillTx/>
                <a:latin typeface="Arial"/>
              </a:rPr>
              <a:t>SOFTWARE PROCESS IMPROVEMENT 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134" name="object 6"/>
          <p:cNvSpPr/>
          <p:nvPr/>
        </p:nvSpPr>
        <p:spPr>
          <a:xfrm>
            <a:off x="3666960" y="3363840"/>
            <a:ext cx="804960" cy="15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7920">
              <a:lnSpc>
                <a:spcPts val="1225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000" strike="noStrike" u="none">
                <a:solidFill>
                  <a:srgbClr val="7fbe20"/>
                </a:solidFill>
                <a:effectLst/>
                <a:uFillTx/>
                <a:latin typeface="Arial"/>
              </a:rPr>
              <a:t>NASA GSFC 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135" name="object 7"/>
          <p:cNvSpPr/>
          <p:nvPr/>
        </p:nvSpPr>
        <p:spPr>
          <a:xfrm>
            <a:off x="5929200" y="3390840"/>
            <a:ext cx="138240" cy="11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25560">
              <a:lnSpc>
                <a:spcPts val="899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36549B82-5079-4C7E-9C3B-7870ADA447F7}" type="slidenum">
              <a:rPr b="0" lang="en-US" sz="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US" sz="7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28360" y="285480"/>
            <a:ext cx="3855960" cy="369000"/>
          </a:xfrm>
          <a:prstGeom prst="rect">
            <a:avLst/>
          </a:prstGeom>
          <a:noFill/>
          <a:ln w="0">
            <a:noFill/>
          </a:ln>
        </p:spPr>
        <p:txBody>
          <a:bodyPr lIns="0" rIns="0" tIns="48600" bIns="0" anchor="t">
            <a:spAutoFit/>
          </a:bodyPr>
          <a:p>
            <a:pPr marL="225360" indent="0">
              <a:lnSpc>
                <a:spcPct val="100000"/>
              </a:lnSpc>
              <a:spcBef>
                <a:spcPts val="62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100" strike="noStrike" u="none">
                <a:solidFill>
                  <a:srgbClr val="0e4282"/>
                </a:solidFill>
                <a:effectLst/>
                <a:uFillTx/>
                <a:latin typeface="Arial"/>
              </a:rPr>
              <a:t>Common Misconceptions</a:t>
            </a:r>
            <a:endParaRPr b="0" lang="en-US" sz="2100" strike="noStrike" u="none">
              <a:solidFill>
                <a:srgbClr val="1f497d"/>
              </a:solidFill>
              <a:effectLst/>
              <a:uFillTx/>
              <a:latin typeface="Calibri"/>
            </a:endParaRPr>
          </a:p>
        </p:txBody>
      </p:sp>
      <p:sp>
        <p:nvSpPr>
          <p:cNvPr id="137" name="object 4"/>
          <p:cNvSpPr/>
          <p:nvPr/>
        </p:nvSpPr>
        <p:spPr>
          <a:xfrm>
            <a:off x="1077840" y="4703760"/>
            <a:ext cx="3892680" cy="13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 anchor="t">
            <a:spAutoFit/>
          </a:bodyPr>
          <a:p>
            <a:pPr marL="125280" indent="-117360">
              <a:lnSpc>
                <a:spcPct val="100000"/>
              </a:lnSpc>
              <a:spcBef>
                <a:spcPts val="62"/>
              </a:spcBef>
              <a:buClr>
                <a:srgbClr val="000000"/>
              </a:buClr>
              <a:buFont typeface="Calibri"/>
              <a:buChar char="•"/>
              <a:tabLst>
                <a:tab algn="l" pos="12528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The </a:t>
            </a:r>
            <a:r>
              <a:rPr b="0" lang="en-US" sz="800" strike="noStrike" u="sng">
                <a:solidFill>
                  <a:srgbClr val="0000ff"/>
                </a:solidFill>
                <a:effectLst/>
                <a:uFillTx/>
                <a:latin typeface="Arial"/>
                <a:ea typeface="Arial"/>
              </a:rPr>
              <a:t>Agile Manifesto</a:t>
            </a: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: </a:t>
            </a:r>
            <a:r>
              <a:rPr b="0" lang="en-US" sz="800" strike="noStrike" u="sng">
                <a:solidFill>
                  <a:srgbClr val="0000ff"/>
                </a:solidFill>
                <a:effectLst/>
                <a:uFillTx/>
                <a:latin typeface="Arial"/>
                <a:ea typeface="Arial"/>
                <a:hlinkClick r:id="rId1"/>
              </a:rPr>
              <a:t>http://www.agilealliance.org/the-alliance/the-agile-manifesto/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2"/>
          <p:cNvSpPr/>
          <p:nvPr/>
        </p:nvSpPr>
        <p:spPr>
          <a:xfrm>
            <a:off x="1071720" y="4923000"/>
            <a:ext cx="4217760" cy="14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1162"/>
              </a:lnSpc>
              <a:tabLst>
                <a:tab algn="l" pos="0"/>
                <a:tab algn="l" pos="32544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000" strike="noStrike" u="none">
                <a:solidFill>
                  <a:srgbClr val="0e4282"/>
                </a:solidFill>
                <a:effectLst/>
                <a:uFillTx/>
                <a:latin typeface="Arial"/>
                <a:ea typeface="Arial"/>
              </a:rPr>
              <a:t>SOFTWARE PROCESS IMPROVEMENT</a:t>
            </a:r>
            <a:r>
              <a:rPr b="1" lang="en-US" sz="1000" strike="noStrike" u="none">
                <a:solidFill>
                  <a:srgbClr val="0e4282"/>
                </a:solidFill>
                <a:effectLst/>
                <a:uFillTx/>
                <a:latin typeface="Arial"/>
                <a:ea typeface="Arial"/>
              </a:rPr>
              <a:t>	</a:t>
            </a:r>
            <a:r>
              <a:rPr b="1" lang="en-US" sz="1000" strike="noStrike" u="none">
                <a:solidFill>
                  <a:srgbClr val="7fbe20"/>
                </a:solidFill>
                <a:effectLst/>
                <a:uFillTx/>
                <a:latin typeface="Arial"/>
                <a:ea typeface="Arial"/>
              </a:rPr>
              <a:t>NASA GSFC 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pic>
        <p:nvPicPr>
          <p:cNvPr id="13" name="object 3" descr=""/>
          <p:cNvPicPr/>
          <p:nvPr/>
        </p:nvPicPr>
        <p:blipFill>
          <a:blip r:embed="rId1"/>
          <a:stretch/>
        </p:blipFill>
        <p:spPr>
          <a:xfrm>
            <a:off x="684360" y="74520"/>
            <a:ext cx="6886440" cy="5175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" name="object 4"/>
          <p:cNvSpPr/>
          <p:nvPr/>
        </p:nvSpPr>
        <p:spPr>
          <a:xfrm>
            <a:off x="930240" y="566640"/>
            <a:ext cx="2021040" cy="11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 anchor="t">
            <a:spAutoFit/>
          </a:bodyPr>
          <a:p>
            <a:pPr marL="7920">
              <a:lnSpc>
                <a:spcPct val="100000"/>
              </a:lnSpc>
              <a:spcBef>
                <a:spcPts val="62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700" strike="noStrike" u="none">
                <a:solidFill>
                  <a:srgbClr val="0e4282"/>
                </a:solidFill>
                <a:effectLst/>
                <a:uFillTx/>
                <a:latin typeface="Arial"/>
                <a:ea typeface="Arial"/>
              </a:rPr>
              <a:t>National Aeronautics and Space Administration</a:t>
            </a:r>
            <a:endParaRPr b="0" lang="en-US" sz="7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15" name="object 5"/>
          <p:cNvSpPr/>
          <p:nvPr/>
        </p:nvSpPr>
        <p:spPr>
          <a:xfrm>
            <a:off x="930240" y="4908600"/>
            <a:ext cx="682560" cy="11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 anchor="t">
            <a:spAutoFit/>
          </a:bodyPr>
          <a:p>
            <a:pPr marL="7920">
              <a:lnSpc>
                <a:spcPct val="100000"/>
              </a:lnSpc>
              <a:spcBef>
                <a:spcPts val="62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700" strike="noStrike" u="sng">
                <a:solidFill>
                  <a:srgbClr val="0000ff"/>
                </a:solidFill>
                <a:effectLst/>
                <a:uFillTx/>
                <a:latin typeface="Arial"/>
                <a:ea typeface="Arial"/>
                <a:hlinkClick r:id="rId2"/>
              </a:rPr>
              <a:t>www.nasa.gov</a:t>
            </a:r>
            <a:endParaRPr b="0" lang="en-US" sz="7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grpSp>
        <p:nvGrpSpPr>
          <p:cNvPr id="16" name="object 6"/>
          <p:cNvGrpSpPr/>
          <p:nvPr/>
        </p:nvGrpSpPr>
        <p:grpSpPr>
          <a:xfrm>
            <a:off x="684360" y="270000"/>
            <a:ext cx="6653160" cy="1724040"/>
            <a:chOff x="684360" y="270000"/>
            <a:chExt cx="6653160" cy="1724040"/>
          </a:xfrm>
        </p:grpSpPr>
        <p:pic>
          <p:nvPicPr>
            <p:cNvPr id="17" name="object 7" descr=""/>
            <p:cNvPicPr/>
            <p:nvPr/>
          </p:nvPicPr>
          <p:blipFill>
            <a:blip r:embed="rId3"/>
            <a:stretch/>
          </p:blipFill>
          <p:spPr>
            <a:xfrm>
              <a:off x="684360" y="1035360"/>
              <a:ext cx="5805720" cy="95868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8" name="object 8" descr=""/>
            <p:cNvPicPr/>
            <p:nvPr/>
          </p:nvPicPr>
          <p:blipFill>
            <a:blip r:embed="rId4"/>
            <a:stretch/>
          </p:blipFill>
          <p:spPr>
            <a:xfrm>
              <a:off x="6517440" y="270000"/>
              <a:ext cx="820080" cy="70560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19" name="object 9"/>
          <p:cNvSpPr/>
          <p:nvPr/>
        </p:nvSpPr>
        <p:spPr>
          <a:xfrm>
            <a:off x="922320" y="3841920"/>
            <a:ext cx="3764160" cy="47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5760" bIns="0" anchor="t">
            <a:spAutoFit/>
          </a:bodyPr>
          <a:p>
            <a:pPr marL="7920">
              <a:lnSpc>
                <a:spcPct val="100000"/>
              </a:lnSpc>
              <a:spcBef>
                <a:spcPts val="75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300" strike="noStrike" u="none">
                <a:solidFill>
                  <a:srgbClr val="ffffff"/>
                </a:solidFill>
                <a:effectLst/>
                <a:uFillTx/>
                <a:latin typeface="Arial"/>
                <a:ea typeface="Arial"/>
              </a:rPr>
              <a:t>SOFTWARE PROCESS IMPROVEMENT 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7920">
              <a:lnSpc>
                <a:spcPct val="100000"/>
              </a:lnSpc>
              <a:spcBef>
                <a:spcPts val="45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800" strike="noStrike" u="none">
                <a:solidFill>
                  <a:srgbClr val="faa700"/>
                </a:solidFill>
                <a:effectLst/>
                <a:uFillTx/>
                <a:latin typeface="Arial"/>
                <a:ea typeface="Arial"/>
              </a:rPr>
              <a:t>NASA Goddard Space Flight Center 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20" name="object 10"/>
          <p:cNvSpPr/>
          <p:nvPr/>
        </p:nvSpPr>
        <p:spPr>
          <a:xfrm>
            <a:off x="2184480" y="2325600"/>
            <a:ext cx="2195280" cy="69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 anchor="t">
            <a:spAutoFit/>
          </a:bodyPr>
          <a:p>
            <a:pPr marL="7920" indent="228600">
              <a:lnSpc>
                <a:spcPct val="118000"/>
              </a:lnSpc>
              <a:spcBef>
                <a:spcPts val="62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900" strike="noStrike" u="none">
                <a:solidFill>
                  <a:srgbClr val="0e4282"/>
                </a:solidFill>
                <a:effectLst/>
                <a:uFillTx/>
                <a:latin typeface="Arial"/>
                <a:ea typeface="Arial"/>
              </a:rPr>
              <a:t>Introduction to Agile Methodology</a:t>
            </a:r>
            <a:endParaRPr b="0" lang="en-US" sz="19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917280" y="1308240"/>
            <a:ext cx="3103560" cy="422280"/>
          </a:xfrm>
          <a:prstGeom prst="rect">
            <a:avLst/>
          </a:prstGeom>
          <a:noFill/>
          <a:ln w="0">
            <a:noFill/>
          </a:ln>
        </p:spPr>
        <p:txBody>
          <a:bodyPr lIns="0" rIns="0" tIns="10080" bIns="0" anchor="t">
            <a:spAutoFit/>
          </a:bodyPr>
          <a:p>
            <a:pPr marL="7920" indent="0">
              <a:lnSpc>
                <a:spcPct val="100000"/>
              </a:lnSpc>
              <a:spcBef>
                <a:spcPts val="74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700" strike="noStrike" u="none">
                <a:solidFill>
                  <a:srgbClr val="0e4282"/>
                </a:solidFill>
                <a:effectLst/>
                <a:uFillTx/>
                <a:latin typeface="Arial"/>
              </a:rPr>
              <a:t>Agile Methodology</a:t>
            </a:r>
            <a:endParaRPr b="0" lang="en-US" sz="2700" strike="noStrike" u="none">
              <a:solidFill>
                <a:srgbClr val="1f497d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object 2"/>
          <p:cNvSpPr/>
          <p:nvPr/>
        </p:nvSpPr>
        <p:spPr>
          <a:xfrm>
            <a:off x="1158840" y="1198440"/>
            <a:ext cx="5921280" cy="117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0" anchor="t">
            <a:spAutoFit/>
          </a:bodyPr>
          <a:p>
            <a:pPr marL="227160" indent="-219240">
              <a:lnSpc>
                <a:spcPct val="100000"/>
              </a:lnSpc>
              <a:spcBef>
                <a:spcPts val="414"/>
              </a:spcBef>
              <a:buClr>
                <a:srgbClr val="7fbe20"/>
              </a:buClr>
              <a:buFont typeface="Arial"/>
              <a:buChar char="•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“Agile is synonymous with Scrum”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1" marL="344520" indent="-214200">
              <a:lnSpc>
                <a:spcPct val="100000"/>
              </a:lnSpc>
              <a:spcBef>
                <a:spcPts val="238"/>
              </a:spcBef>
              <a:buClr>
                <a:srgbClr val="7fbe20"/>
              </a:buClr>
              <a:buFont typeface="Calibri"/>
              <a:buChar char="–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Scrum is one development method that implements Agile (the most popular one)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1" marL="344520" indent="-214200">
              <a:lnSpc>
                <a:spcPct val="100000"/>
              </a:lnSpc>
              <a:spcBef>
                <a:spcPts val="300"/>
              </a:spcBef>
              <a:buClr>
                <a:srgbClr val="7fbe20"/>
              </a:buClr>
              <a:buFont typeface="Calibri"/>
              <a:buChar char="–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Scrum is constantly evolving through an active community, leading to many </a:t>
            </a: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	</a:t>
            </a: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hybrid adaptations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1" marL="344520" indent="-214200">
              <a:lnSpc>
                <a:spcPct val="100000"/>
              </a:lnSpc>
              <a:spcBef>
                <a:spcPts val="326"/>
              </a:spcBef>
              <a:buClr>
                <a:srgbClr val="7fbe20"/>
              </a:buClr>
              <a:buFont typeface="Calibri"/>
              <a:buChar char="–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Scrum implements all the values and principles of Agile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828360" y="285840"/>
            <a:ext cx="3855960" cy="329040"/>
          </a:xfrm>
          <a:prstGeom prst="rect">
            <a:avLst/>
          </a:prstGeom>
          <a:noFill/>
          <a:ln w="0">
            <a:noFill/>
          </a:ln>
        </p:spPr>
        <p:txBody>
          <a:bodyPr lIns="0" rIns="0" tIns="8640" bIns="0" anchor="t">
            <a:spAutoFit/>
          </a:bodyPr>
          <a:p>
            <a:pPr marL="7920" indent="0">
              <a:lnSpc>
                <a:spcPct val="100000"/>
              </a:lnSpc>
              <a:spcBef>
                <a:spcPts val="62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100" strike="noStrike" u="none">
                <a:solidFill>
                  <a:srgbClr val="0e4282"/>
                </a:solidFill>
                <a:effectLst/>
                <a:uFillTx/>
                <a:latin typeface="Arial"/>
              </a:rPr>
              <a:t>Common Misconceptions</a:t>
            </a:r>
            <a:endParaRPr b="0" lang="en-US" sz="2100" strike="noStrike" u="none">
              <a:solidFill>
                <a:srgbClr val="1f497d"/>
              </a:solidFill>
              <a:effectLst/>
              <a:uFillTx/>
              <a:latin typeface="Calibri"/>
            </a:endParaRPr>
          </a:p>
        </p:txBody>
      </p:sp>
      <p:pic>
        <p:nvPicPr>
          <p:cNvPr id="140" name="object 4" descr=""/>
          <p:cNvPicPr/>
          <p:nvPr/>
        </p:nvPicPr>
        <p:blipFill>
          <a:blip r:embed="rId1"/>
          <a:stretch/>
        </p:blipFill>
        <p:spPr>
          <a:xfrm>
            <a:off x="2759040" y="2862360"/>
            <a:ext cx="1890720" cy="1552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1" name="object 5"/>
          <p:cNvSpPr/>
          <p:nvPr/>
        </p:nvSpPr>
        <p:spPr>
          <a:xfrm>
            <a:off x="1063800" y="4724280"/>
            <a:ext cx="3051000" cy="33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03320">
              <a:lnSpc>
                <a:spcPts val="899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7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•  </a:t>
            </a:r>
            <a:r>
              <a:rPr b="0" lang="en-US" sz="700" strike="noStrike" u="sng">
                <a:solidFill>
                  <a:srgbClr val="0000ff"/>
                </a:solidFill>
                <a:effectLst/>
                <a:uFillTx/>
                <a:latin typeface="Arial"/>
                <a:ea typeface="Arial"/>
              </a:rPr>
              <a:t>Scrum and Agile, synonyms? (and other Agile methodologies)</a:t>
            </a:r>
            <a:endParaRPr b="0" lang="en-US" sz="7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103320">
              <a:lnSpc>
                <a:spcPct val="100000"/>
              </a:lnSpc>
              <a:spcBef>
                <a:spcPts val="5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000" strike="noStrike" u="none">
                <a:solidFill>
                  <a:srgbClr val="0e4282"/>
                </a:solidFill>
                <a:effectLst/>
                <a:uFillTx/>
                <a:latin typeface="Arial"/>
                <a:ea typeface="Arial"/>
              </a:rPr>
              <a:t>SOFTWARE PROCESS IMPROVEMENT 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142" name="object 6"/>
          <p:cNvSpPr/>
          <p:nvPr/>
        </p:nvSpPr>
        <p:spPr>
          <a:xfrm>
            <a:off x="3666960" y="3363840"/>
            <a:ext cx="804960" cy="15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7920">
              <a:lnSpc>
                <a:spcPts val="1225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000" strike="noStrike" u="none">
                <a:solidFill>
                  <a:srgbClr val="7fbe20"/>
                </a:solidFill>
                <a:effectLst/>
                <a:uFillTx/>
                <a:latin typeface="Arial"/>
              </a:rPr>
              <a:t>NASA GSFC 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143" name="object 7"/>
          <p:cNvSpPr/>
          <p:nvPr/>
        </p:nvSpPr>
        <p:spPr>
          <a:xfrm>
            <a:off x="5929200" y="3390840"/>
            <a:ext cx="138240" cy="11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25560">
              <a:lnSpc>
                <a:spcPts val="899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0C96E772-501B-4D51-9A66-C34001291A37}" type="slidenum">
              <a:rPr b="0" lang="en-US" sz="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US" sz="7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object 2"/>
          <p:cNvSpPr/>
          <p:nvPr/>
        </p:nvSpPr>
        <p:spPr>
          <a:xfrm>
            <a:off x="871560" y="1076400"/>
            <a:ext cx="6281640" cy="367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720" bIns="0" anchor="t">
            <a:spAutoFit/>
          </a:bodyPr>
          <a:p>
            <a:pPr marL="433440" indent="-219240">
              <a:lnSpc>
                <a:spcPct val="100000"/>
              </a:lnSpc>
              <a:spcBef>
                <a:spcPts val="425"/>
              </a:spcBef>
              <a:buClr>
                <a:srgbClr val="7fbe20"/>
              </a:buClr>
              <a:buFont typeface="Arial"/>
              <a:buChar char="•"/>
              <a:tabLst>
                <a:tab algn="l" pos="43344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“Agile means no documentation”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1" marL="549360" indent="-214560">
              <a:lnSpc>
                <a:spcPct val="100000"/>
              </a:lnSpc>
              <a:spcBef>
                <a:spcPts val="275"/>
              </a:spcBef>
              <a:buClr>
                <a:srgbClr val="7fbe20"/>
              </a:buClr>
              <a:buFont typeface="Calibri"/>
              <a:buChar char="–"/>
              <a:tabLst>
                <a:tab algn="l" pos="43344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A focus in Agile is working software over documentation (but not </a:t>
            </a:r>
            <a:r>
              <a:rPr b="0" i="1" lang="en-US" sz="13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instead of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433440" indent="-219240">
              <a:lnSpc>
                <a:spcPct val="100000"/>
              </a:lnSpc>
              <a:spcBef>
                <a:spcPts val="11"/>
              </a:spcBef>
              <a:tabLst>
                <a:tab algn="l" pos="0"/>
                <a:tab algn="l" pos="43344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documentation)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1" marL="549360" indent="-214560">
              <a:lnSpc>
                <a:spcPct val="100000"/>
              </a:lnSpc>
              <a:spcBef>
                <a:spcPts val="326"/>
              </a:spcBef>
              <a:buClr>
                <a:srgbClr val="7fbe20"/>
              </a:buClr>
              <a:buFont typeface="Calibri"/>
              <a:buChar char="–"/>
              <a:tabLst>
                <a:tab algn="l" pos="43344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Agile calls for more frequent updates to documentation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1" marL="549360" indent="-214560">
              <a:lnSpc>
                <a:spcPct val="100000"/>
              </a:lnSpc>
              <a:spcBef>
                <a:spcPts val="326"/>
              </a:spcBef>
              <a:buClr>
                <a:srgbClr val="7fbe20"/>
              </a:buClr>
              <a:buFont typeface="Calibri"/>
              <a:buChar char="–"/>
              <a:tabLst>
                <a:tab algn="l" pos="43344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Documentation is done real time focusing on the sprint, rather than </a:t>
            </a: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	</a:t>
            </a: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documenting everything all at once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1" marL="549360" indent="-214560">
              <a:lnSpc>
                <a:spcPct val="100000"/>
              </a:lnSpc>
              <a:spcBef>
                <a:spcPts val="326"/>
              </a:spcBef>
              <a:buClr>
                <a:srgbClr val="7fbe20"/>
              </a:buClr>
              <a:buFont typeface="Calibri"/>
              <a:buChar char="–"/>
              <a:tabLst>
                <a:tab algn="l" pos="43344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The Agile version of documentation says: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2" marL="768240" indent="-171360">
              <a:lnSpc>
                <a:spcPct val="100000"/>
              </a:lnSpc>
              <a:spcBef>
                <a:spcPts val="238"/>
              </a:spcBef>
              <a:buClr>
                <a:srgbClr val="7fbe20"/>
              </a:buClr>
              <a:buFont typeface="Calibri"/>
              <a:buChar char="•"/>
              <a:tabLst>
                <a:tab algn="l" pos="43344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There is an overall plan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2" marL="768240" indent="-171360">
              <a:lnSpc>
                <a:spcPct val="100000"/>
              </a:lnSpc>
              <a:spcBef>
                <a:spcPts val="300"/>
              </a:spcBef>
              <a:buClr>
                <a:srgbClr val="7fbe20"/>
              </a:buClr>
              <a:buFont typeface="Calibri"/>
              <a:buChar char="•"/>
              <a:tabLst>
                <a:tab algn="l" pos="43344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There are requirements descriptions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2" marL="768240" indent="-171360">
              <a:lnSpc>
                <a:spcPct val="100000"/>
              </a:lnSpc>
              <a:spcBef>
                <a:spcPts val="300"/>
              </a:spcBef>
              <a:buClr>
                <a:srgbClr val="7fbe20"/>
              </a:buClr>
              <a:buFont typeface="Calibri"/>
              <a:buChar char="•"/>
              <a:tabLst>
                <a:tab algn="l" pos="43344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There are cost and schedule estimates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2" marL="768240" indent="-171360">
              <a:lnSpc>
                <a:spcPct val="100000"/>
              </a:lnSpc>
              <a:spcBef>
                <a:spcPts val="300"/>
              </a:spcBef>
              <a:buClr>
                <a:srgbClr val="7fbe20"/>
              </a:buClr>
              <a:buFont typeface="Calibri"/>
              <a:buChar char="•"/>
              <a:tabLst>
                <a:tab algn="l" pos="43344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There are risk assessments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2" marL="768240" indent="-171360">
              <a:lnSpc>
                <a:spcPct val="100000"/>
              </a:lnSpc>
              <a:spcBef>
                <a:spcPts val="300"/>
              </a:spcBef>
              <a:buClr>
                <a:srgbClr val="7fbe20"/>
              </a:buClr>
              <a:buFont typeface="Calibri"/>
              <a:buChar char="•"/>
              <a:tabLst>
                <a:tab algn="l" pos="43344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There is training material (as appropriate)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2" marL="768240" indent="-171360">
              <a:lnSpc>
                <a:spcPct val="100000"/>
              </a:lnSpc>
              <a:spcBef>
                <a:spcPts val="300"/>
              </a:spcBef>
              <a:buClr>
                <a:srgbClr val="7fbe20"/>
              </a:buClr>
              <a:buFont typeface="Calibri"/>
              <a:buChar char="•"/>
              <a:tabLst>
                <a:tab algn="l" pos="43344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There is documentation (as appropriate)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2" marL="768240" indent="-171360">
              <a:lnSpc>
                <a:spcPct val="100000"/>
              </a:lnSpc>
              <a:spcBef>
                <a:spcPts val="300"/>
              </a:spcBef>
              <a:buClr>
                <a:srgbClr val="7fbe20"/>
              </a:buClr>
              <a:buFont typeface="Calibri"/>
              <a:buChar char="•"/>
              <a:tabLst>
                <a:tab algn="l" pos="43344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There are lessons learned (based on retrospectives)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433440" indent="-219240">
              <a:lnSpc>
                <a:spcPct val="100000"/>
              </a:lnSpc>
              <a:spcBef>
                <a:spcPts val="476"/>
              </a:spcBef>
              <a:tabLst>
                <a:tab algn="l" pos="0"/>
                <a:tab algn="l" pos="43344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2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433440" indent="-219240">
              <a:lnSpc>
                <a:spcPts val="836"/>
              </a:lnSpc>
              <a:buClr>
                <a:srgbClr val="000000"/>
              </a:buClr>
              <a:buFont typeface="Calibri"/>
              <a:buChar char="•"/>
              <a:tabLst>
                <a:tab algn="l" pos="43344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700" strike="noStrike" u="sng">
                <a:solidFill>
                  <a:srgbClr val="0000ff"/>
                </a:solidFill>
                <a:effectLst/>
                <a:uFillTx/>
                <a:latin typeface="Arial"/>
                <a:ea typeface="Arial"/>
              </a:rPr>
              <a:t>What Does the Agile Manifesto Mean? </a:t>
            </a:r>
            <a:r>
              <a:rPr b="0" lang="en-US" sz="7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and</a:t>
            </a:r>
            <a:endParaRPr b="0" lang="en-US" sz="7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433440" indent="-219240">
              <a:lnSpc>
                <a:spcPts val="836"/>
              </a:lnSpc>
              <a:tabLst>
                <a:tab algn="l" pos="0"/>
                <a:tab algn="l" pos="43344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700" strike="noStrike" u="sng">
                <a:solidFill>
                  <a:srgbClr val="0000ff"/>
                </a:solidFill>
                <a:effectLst/>
                <a:uFillTx/>
                <a:latin typeface="Arial"/>
                <a:ea typeface="Arial"/>
              </a:rPr>
              <a:t>Agile software development, the principles. Principle 9 : Continuous attention to technical excellence and good design enhances agility</a:t>
            </a:r>
            <a:endParaRPr b="0" lang="en-US" sz="7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145" name="object 4"/>
          <p:cNvSpPr/>
          <p:nvPr/>
        </p:nvSpPr>
        <p:spPr>
          <a:xfrm>
            <a:off x="995400" y="3363840"/>
            <a:ext cx="2503440" cy="15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7920">
              <a:lnSpc>
                <a:spcPts val="1225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000" strike="noStrike" u="none">
                <a:solidFill>
                  <a:srgbClr val="0e4282"/>
                </a:solidFill>
                <a:effectLst/>
                <a:uFillTx/>
                <a:latin typeface="Arial"/>
              </a:rPr>
              <a:t>SOFTWARE PROCESS IMPROVEMENT 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146" name="object 5"/>
          <p:cNvSpPr/>
          <p:nvPr/>
        </p:nvSpPr>
        <p:spPr>
          <a:xfrm>
            <a:off x="3666960" y="3363840"/>
            <a:ext cx="804960" cy="15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7920">
              <a:lnSpc>
                <a:spcPts val="1225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000" strike="noStrike" u="none">
                <a:solidFill>
                  <a:srgbClr val="7fbe20"/>
                </a:solidFill>
                <a:effectLst/>
                <a:uFillTx/>
                <a:latin typeface="Arial"/>
              </a:rPr>
              <a:t>NASA GSFC 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147" name="object 6"/>
          <p:cNvSpPr/>
          <p:nvPr/>
        </p:nvSpPr>
        <p:spPr>
          <a:xfrm>
            <a:off x="7091280" y="4951440"/>
            <a:ext cx="123840" cy="11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7920">
              <a:lnSpc>
                <a:spcPts val="899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7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20</a:t>
            </a:r>
            <a:endParaRPr b="0" lang="en-US" sz="7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828360" y="285840"/>
            <a:ext cx="3855960" cy="329040"/>
          </a:xfrm>
          <a:prstGeom prst="rect">
            <a:avLst/>
          </a:prstGeom>
          <a:noFill/>
          <a:ln w="0">
            <a:noFill/>
          </a:ln>
        </p:spPr>
        <p:txBody>
          <a:bodyPr lIns="0" rIns="0" tIns="8640" bIns="0" anchor="t">
            <a:spAutoFit/>
          </a:bodyPr>
          <a:p>
            <a:pPr marL="7920" indent="0">
              <a:lnSpc>
                <a:spcPct val="100000"/>
              </a:lnSpc>
              <a:spcBef>
                <a:spcPts val="62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100" strike="noStrike" u="none">
                <a:solidFill>
                  <a:srgbClr val="0e4282"/>
                </a:solidFill>
                <a:effectLst/>
                <a:uFillTx/>
                <a:latin typeface="Arial"/>
              </a:rPr>
              <a:t>Common Misconceptions</a:t>
            </a:r>
            <a:endParaRPr b="0" lang="en-US" sz="2100" strike="noStrike" u="none">
              <a:solidFill>
                <a:srgbClr val="1f497d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object 2"/>
          <p:cNvSpPr/>
          <p:nvPr/>
        </p:nvSpPr>
        <p:spPr>
          <a:xfrm>
            <a:off x="731880" y="1163520"/>
            <a:ext cx="6610320" cy="273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720" bIns="0" anchor="t">
            <a:spAutoFit/>
          </a:bodyPr>
          <a:p>
            <a:pPr marL="227160" indent="-219240">
              <a:lnSpc>
                <a:spcPct val="100000"/>
              </a:lnSpc>
              <a:spcBef>
                <a:spcPts val="425"/>
              </a:spcBef>
              <a:buClr>
                <a:srgbClr val="7fbe20"/>
              </a:buClr>
              <a:buFont typeface="Arial"/>
              <a:buChar char="•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“Agile means no planning – just coding”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1" marL="344520" indent="-214200">
              <a:lnSpc>
                <a:spcPct val="100000"/>
              </a:lnSpc>
              <a:spcBef>
                <a:spcPts val="264"/>
              </a:spcBef>
              <a:buClr>
                <a:srgbClr val="7fbe20"/>
              </a:buClr>
              <a:buFont typeface="Calibri"/>
              <a:buChar char="–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Agile seeks to eliminate “analysis paralysis” through shorter planning cycles, </a:t>
            </a: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	</a:t>
            </a: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hopefully 2-4 weeks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1" marL="344520" indent="-214200">
              <a:lnSpc>
                <a:spcPct val="100000"/>
              </a:lnSpc>
              <a:spcBef>
                <a:spcPts val="326"/>
              </a:spcBef>
              <a:buClr>
                <a:srgbClr val="7fbe20"/>
              </a:buClr>
              <a:buFont typeface="Calibri"/>
              <a:buChar char="–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Teams are self-organizing, so Agile is not focused on task assignments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1" marL="344520" indent="-214200">
              <a:lnSpc>
                <a:spcPct val="100000"/>
              </a:lnSpc>
              <a:spcBef>
                <a:spcPts val="337"/>
              </a:spcBef>
              <a:buClr>
                <a:srgbClr val="7fbe20"/>
              </a:buClr>
              <a:buFont typeface="Calibri"/>
              <a:buChar char="–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In Scrum, sprint planning can evolve each sprint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2" marL="561960" indent="-171360">
              <a:lnSpc>
                <a:spcPct val="100000"/>
              </a:lnSpc>
              <a:spcBef>
                <a:spcPts val="300"/>
              </a:spcBef>
              <a:buClr>
                <a:srgbClr val="7fbe20"/>
              </a:buClr>
              <a:buFont typeface="Calibri"/>
              <a:buChar char="•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Sprint planning before each sprint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2" marL="561960" indent="-171360">
              <a:lnSpc>
                <a:spcPct val="100000"/>
              </a:lnSpc>
              <a:spcBef>
                <a:spcPts val="300"/>
              </a:spcBef>
              <a:buClr>
                <a:srgbClr val="7fbe20"/>
              </a:buClr>
              <a:buFont typeface="Calibri"/>
              <a:buChar char="•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Sprint Zero is 2-4 weeks of planning before coding starts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2" marL="561960" indent="-171360">
              <a:lnSpc>
                <a:spcPct val="100000"/>
              </a:lnSpc>
              <a:spcBef>
                <a:spcPts val="224"/>
              </a:spcBef>
              <a:buClr>
                <a:srgbClr val="7fbe20"/>
              </a:buClr>
              <a:buFont typeface="Calibri"/>
              <a:buChar char="•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Developers can’t start coding in a sprint until the Scrum master has picked out the User </a:t>
            </a: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	</a:t>
            </a: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Stories for the Sprint Backlog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2" marL="561960" indent="-171360">
              <a:lnSpc>
                <a:spcPct val="100000"/>
              </a:lnSpc>
              <a:spcBef>
                <a:spcPts val="326"/>
              </a:spcBef>
              <a:buClr>
                <a:srgbClr val="7fbe20"/>
              </a:buClr>
              <a:buFont typeface="Calibri"/>
              <a:buChar char="•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After the end of every sprint, a few hours are spent planning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1" marL="344520" indent="-214200">
              <a:lnSpc>
                <a:spcPct val="100000"/>
              </a:lnSpc>
              <a:spcBef>
                <a:spcPts val="312"/>
              </a:spcBef>
              <a:buClr>
                <a:srgbClr val="7fbe20"/>
              </a:buClr>
              <a:buFont typeface="Calibri"/>
              <a:buChar char="–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While the development lifecycle is dynamic, product plans and system testing are </a:t>
            </a: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	</a:t>
            </a: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still necessary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150" name="object 5"/>
          <p:cNvSpPr/>
          <p:nvPr/>
        </p:nvSpPr>
        <p:spPr>
          <a:xfrm>
            <a:off x="995400" y="3363840"/>
            <a:ext cx="2503440" cy="15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7920">
              <a:lnSpc>
                <a:spcPts val="1225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000" strike="noStrike" u="none">
                <a:solidFill>
                  <a:srgbClr val="0e4282"/>
                </a:solidFill>
                <a:effectLst/>
                <a:uFillTx/>
                <a:latin typeface="Arial"/>
              </a:rPr>
              <a:t>SOFTWARE PROCESS IMPROVEMENT 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151" name="object 6"/>
          <p:cNvSpPr/>
          <p:nvPr/>
        </p:nvSpPr>
        <p:spPr>
          <a:xfrm>
            <a:off x="3666960" y="3363840"/>
            <a:ext cx="804960" cy="15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7920">
              <a:lnSpc>
                <a:spcPts val="1225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000" strike="noStrike" u="none">
                <a:solidFill>
                  <a:srgbClr val="7fbe20"/>
                </a:solidFill>
                <a:effectLst/>
                <a:uFillTx/>
                <a:latin typeface="Arial"/>
              </a:rPr>
              <a:t>NASA GSFC 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152" name="object 7"/>
          <p:cNvSpPr/>
          <p:nvPr/>
        </p:nvSpPr>
        <p:spPr>
          <a:xfrm>
            <a:off x="5929200" y="3390840"/>
            <a:ext cx="138240" cy="11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25560">
              <a:lnSpc>
                <a:spcPts val="899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264896E6-DFD0-4FCE-841E-8AD2A9B18796}" type="slidenum">
              <a:rPr b="0" lang="en-US" sz="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US" sz="7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828360" y="285840"/>
            <a:ext cx="3855960" cy="329040"/>
          </a:xfrm>
          <a:prstGeom prst="rect">
            <a:avLst/>
          </a:prstGeom>
          <a:noFill/>
          <a:ln w="0">
            <a:noFill/>
          </a:ln>
        </p:spPr>
        <p:txBody>
          <a:bodyPr lIns="0" rIns="0" tIns="8640" bIns="0" anchor="t">
            <a:spAutoFit/>
          </a:bodyPr>
          <a:p>
            <a:pPr marL="7920" indent="0">
              <a:lnSpc>
                <a:spcPct val="100000"/>
              </a:lnSpc>
              <a:spcBef>
                <a:spcPts val="62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100" strike="noStrike" u="none">
                <a:solidFill>
                  <a:srgbClr val="0e4282"/>
                </a:solidFill>
                <a:effectLst/>
                <a:uFillTx/>
                <a:latin typeface="Arial"/>
              </a:rPr>
              <a:t>Common Misconceptions</a:t>
            </a:r>
            <a:endParaRPr b="0" lang="en-US" sz="2100" strike="noStrike" u="none">
              <a:solidFill>
                <a:srgbClr val="1f497d"/>
              </a:solidFill>
              <a:effectLst/>
              <a:uFillTx/>
              <a:latin typeface="Calibri"/>
            </a:endParaRPr>
          </a:p>
        </p:txBody>
      </p:sp>
      <p:sp>
        <p:nvSpPr>
          <p:cNvPr id="154" name="object 4"/>
          <p:cNvSpPr/>
          <p:nvPr/>
        </p:nvSpPr>
        <p:spPr>
          <a:xfrm>
            <a:off x="860400" y="4572000"/>
            <a:ext cx="6159600" cy="23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 anchor="t">
            <a:spAutoFit/>
          </a:bodyPr>
          <a:p>
            <a:pPr marL="123840" indent="-114480">
              <a:lnSpc>
                <a:spcPts val="887"/>
              </a:lnSpc>
              <a:spcBef>
                <a:spcPts val="62"/>
              </a:spcBef>
              <a:buClr>
                <a:srgbClr val="000000"/>
              </a:buClr>
              <a:buFont typeface="Calibri"/>
              <a:buChar char="•"/>
              <a:tabLst>
                <a:tab algn="l" pos="12384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700" strike="noStrike" u="sng">
                <a:solidFill>
                  <a:srgbClr val="0000ff"/>
                </a:solidFill>
                <a:effectLst/>
                <a:uFillTx/>
                <a:latin typeface="Arial"/>
                <a:ea typeface="Arial"/>
              </a:rPr>
              <a:t>What Does the Agile Manifesto Mean?</a:t>
            </a:r>
            <a:r>
              <a:rPr b="0" lang="en-US" sz="700" strike="noStrike" u="none">
                <a:solidFill>
                  <a:srgbClr val="0000ff"/>
                </a:solidFill>
                <a:effectLst/>
                <a:uFillTx/>
                <a:latin typeface="Arial"/>
                <a:ea typeface="Arial"/>
              </a:rPr>
              <a:t> </a:t>
            </a:r>
            <a:r>
              <a:rPr b="0" lang="en-US" sz="7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and</a:t>
            </a:r>
            <a:endParaRPr b="0" lang="en-US" sz="7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123840" indent="-114480">
              <a:lnSpc>
                <a:spcPts val="887"/>
              </a:lnSpc>
              <a:tabLst>
                <a:tab algn="l" pos="0"/>
                <a:tab algn="l" pos="12384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700" strike="noStrike" u="sng">
                <a:solidFill>
                  <a:srgbClr val="0000ff"/>
                </a:solidFill>
                <a:effectLst/>
                <a:uFillTx/>
                <a:latin typeface="Arial"/>
                <a:ea typeface="Arial"/>
              </a:rPr>
              <a:t>Agile software development, the principles. Principle 11: The best architectures, requirements, and designs emerge from self-organizing teams</a:t>
            </a:r>
            <a:endParaRPr b="0" lang="en-US" sz="7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object 2"/>
          <p:cNvSpPr/>
          <p:nvPr/>
        </p:nvSpPr>
        <p:spPr>
          <a:xfrm>
            <a:off x="731880" y="1163520"/>
            <a:ext cx="6424560" cy="248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720" bIns="0" anchor="t">
            <a:spAutoFit/>
          </a:bodyPr>
          <a:p>
            <a:pPr marL="227160" indent="-219240">
              <a:lnSpc>
                <a:spcPct val="100000"/>
              </a:lnSpc>
              <a:spcBef>
                <a:spcPts val="425"/>
              </a:spcBef>
              <a:buClr>
                <a:srgbClr val="7fbe20"/>
              </a:buClr>
              <a:buFont typeface="Arial"/>
              <a:buChar char="•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“Agile only works when everyone is co-located”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1" marL="344520" indent="-214200">
              <a:lnSpc>
                <a:spcPct val="100000"/>
              </a:lnSpc>
              <a:spcBef>
                <a:spcPts val="275"/>
              </a:spcBef>
              <a:buClr>
                <a:srgbClr val="7fbe20"/>
              </a:buClr>
              <a:buFont typeface="Calibri"/>
              <a:buChar char="–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Agile is heavily focused on face-to-face communication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2" marL="561960" indent="-171360">
              <a:lnSpc>
                <a:spcPct val="100000"/>
              </a:lnSpc>
              <a:spcBef>
                <a:spcPts val="300"/>
              </a:spcBef>
              <a:buClr>
                <a:srgbClr val="7fbe20"/>
              </a:buClr>
              <a:buFont typeface="Calibri"/>
              <a:buChar char="•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This does not mean teams have to be co-located - video conferencing is one </a:t>
            </a: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	</a:t>
            </a: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solution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2" marL="561960" indent="-171360">
              <a:lnSpc>
                <a:spcPct val="100000"/>
              </a:lnSpc>
              <a:spcBef>
                <a:spcPts val="326"/>
              </a:spcBef>
              <a:buClr>
                <a:srgbClr val="7fbe20"/>
              </a:buClr>
              <a:buFont typeface="Calibri"/>
              <a:buChar char="•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Be aware that a more geographically distributed team could then increase cost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2" marL="561960" indent="-171360">
              <a:lnSpc>
                <a:spcPct val="100000"/>
              </a:lnSpc>
              <a:spcBef>
                <a:spcPts val="224"/>
              </a:spcBef>
              <a:buClr>
                <a:srgbClr val="7fbe20"/>
              </a:buClr>
              <a:buFont typeface="Calibri"/>
              <a:buChar char="•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The Agile methodology stresses that email and phone conversations are no </a:t>
            </a: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	</a:t>
            </a: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substitute for the daily meetings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1" marL="344520" indent="-214200">
              <a:lnSpc>
                <a:spcPct val="100000"/>
              </a:lnSpc>
              <a:spcBef>
                <a:spcPts val="363"/>
              </a:spcBef>
              <a:buClr>
                <a:srgbClr val="7fbe20"/>
              </a:buClr>
              <a:buFont typeface="Calibri"/>
              <a:buChar char="–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A mitigation for a user not co-located is to employ a local user representative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1" marL="344520" indent="-214200">
              <a:lnSpc>
                <a:spcPct val="100000"/>
              </a:lnSpc>
              <a:spcBef>
                <a:spcPts val="326"/>
              </a:spcBef>
              <a:buClr>
                <a:srgbClr val="7fbe20"/>
              </a:buClr>
              <a:buFont typeface="Calibri"/>
              <a:buChar char="–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There are Agile scaling techniques to accommodate multiple teams in separate </a:t>
            </a: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	</a:t>
            </a: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locations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2" marL="561960" indent="-171360">
              <a:lnSpc>
                <a:spcPct val="100000"/>
              </a:lnSpc>
              <a:spcBef>
                <a:spcPts val="286"/>
              </a:spcBef>
              <a:buClr>
                <a:srgbClr val="7fbe20"/>
              </a:buClr>
              <a:buFont typeface="Calibri"/>
              <a:buChar char="•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Two different scrums in two different locations operate as normal, and the Scrum </a:t>
            </a: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	</a:t>
            </a: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Masters from each meet to define Sprint Backlog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156" name="object 5"/>
          <p:cNvSpPr/>
          <p:nvPr/>
        </p:nvSpPr>
        <p:spPr>
          <a:xfrm>
            <a:off x="995400" y="3363840"/>
            <a:ext cx="2503440" cy="15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7920">
              <a:lnSpc>
                <a:spcPts val="1225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000" strike="noStrike" u="none">
                <a:solidFill>
                  <a:srgbClr val="0e4282"/>
                </a:solidFill>
                <a:effectLst/>
                <a:uFillTx/>
                <a:latin typeface="Arial"/>
              </a:rPr>
              <a:t>SOFTWARE PROCESS IMPROVEMENT 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157" name="object 6"/>
          <p:cNvSpPr/>
          <p:nvPr/>
        </p:nvSpPr>
        <p:spPr>
          <a:xfrm>
            <a:off x="3666960" y="3363840"/>
            <a:ext cx="804960" cy="15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7920">
              <a:lnSpc>
                <a:spcPts val="1225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000" strike="noStrike" u="none">
                <a:solidFill>
                  <a:srgbClr val="7fbe20"/>
                </a:solidFill>
                <a:effectLst/>
                <a:uFillTx/>
                <a:latin typeface="Arial"/>
              </a:rPr>
              <a:t>NASA GSFC 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158" name="object 7"/>
          <p:cNvSpPr/>
          <p:nvPr/>
        </p:nvSpPr>
        <p:spPr>
          <a:xfrm>
            <a:off x="5929200" y="3390840"/>
            <a:ext cx="138240" cy="11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25560">
              <a:lnSpc>
                <a:spcPts val="899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E46D4FDB-6F75-44AE-84AD-C50173B115EF}" type="slidenum">
              <a:rPr b="0" lang="en-US" sz="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US" sz="7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828360" y="285840"/>
            <a:ext cx="3855960" cy="329040"/>
          </a:xfrm>
          <a:prstGeom prst="rect">
            <a:avLst/>
          </a:prstGeom>
          <a:noFill/>
          <a:ln w="0">
            <a:noFill/>
          </a:ln>
        </p:spPr>
        <p:txBody>
          <a:bodyPr lIns="0" rIns="0" tIns="8640" bIns="0" anchor="t">
            <a:spAutoFit/>
          </a:bodyPr>
          <a:p>
            <a:pPr marL="7920" indent="0">
              <a:lnSpc>
                <a:spcPct val="100000"/>
              </a:lnSpc>
              <a:spcBef>
                <a:spcPts val="62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100" strike="noStrike" u="none">
                <a:solidFill>
                  <a:srgbClr val="0e4282"/>
                </a:solidFill>
                <a:effectLst/>
                <a:uFillTx/>
                <a:latin typeface="Arial"/>
              </a:rPr>
              <a:t>Common Misconceptions</a:t>
            </a:r>
            <a:endParaRPr b="0" lang="en-US" sz="2100" strike="noStrike" u="none">
              <a:solidFill>
                <a:srgbClr val="1f497d"/>
              </a:solidFill>
              <a:effectLst/>
              <a:uFillTx/>
              <a:latin typeface="Calibri"/>
            </a:endParaRPr>
          </a:p>
        </p:txBody>
      </p:sp>
      <p:sp>
        <p:nvSpPr>
          <p:cNvPr id="160" name="object 4"/>
          <p:cNvSpPr/>
          <p:nvPr/>
        </p:nvSpPr>
        <p:spPr>
          <a:xfrm>
            <a:off x="860400" y="4514760"/>
            <a:ext cx="6424560" cy="35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 anchor="t">
            <a:spAutoFit/>
          </a:bodyPr>
          <a:p>
            <a:pPr marL="123840" indent="-114480">
              <a:lnSpc>
                <a:spcPts val="887"/>
              </a:lnSpc>
              <a:spcBef>
                <a:spcPts val="62"/>
              </a:spcBef>
              <a:buClr>
                <a:srgbClr val="000000"/>
              </a:buClr>
              <a:buFont typeface="Calibri"/>
              <a:buChar char="•"/>
              <a:tabLst>
                <a:tab algn="l" pos="12384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700" strike="noStrike" u="sng">
                <a:solidFill>
                  <a:srgbClr val="0000ff"/>
                </a:solidFill>
                <a:effectLst/>
                <a:uFillTx/>
                <a:latin typeface="Arial"/>
                <a:ea typeface="Arial"/>
              </a:rPr>
              <a:t>What Does the Agile Manifesto Mean?</a:t>
            </a:r>
            <a:r>
              <a:rPr b="0" lang="en-US" sz="700" strike="noStrike" u="none">
                <a:solidFill>
                  <a:srgbClr val="0000ff"/>
                </a:solidFill>
                <a:effectLst/>
                <a:uFillTx/>
                <a:latin typeface="Arial"/>
                <a:ea typeface="Arial"/>
              </a:rPr>
              <a:t> </a:t>
            </a:r>
            <a:r>
              <a:rPr b="0" lang="en-US" sz="7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and</a:t>
            </a:r>
            <a:endParaRPr b="0" lang="en-US" sz="7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123840" indent="-114480">
              <a:lnSpc>
                <a:spcPts val="887"/>
              </a:lnSpc>
              <a:spcBef>
                <a:spcPts val="26"/>
              </a:spcBef>
              <a:tabLst>
                <a:tab algn="l" pos="0"/>
                <a:tab algn="l" pos="12384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700" strike="noStrike" u="sng">
                <a:solidFill>
                  <a:srgbClr val="0000ff"/>
                </a:solidFill>
                <a:effectLst/>
                <a:uFillTx/>
                <a:latin typeface="Arial"/>
                <a:ea typeface="Arial"/>
              </a:rPr>
              <a:t>Agile software development, the principles. Principle 6: The most efficient and effective method of conveying information to and within a development</a:t>
            </a:r>
            <a:r>
              <a:rPr b="0" lang="en-US" sz="700" strike="noStrike" u="none">
                <a:solidFill>
                  <a:srgbClr val="0000ff"/>
                </a:solidFill>
                <a:effectLst/>
                <a:uFillTx/>
                <a:latin typeface="Arial"/>
                <a:ea typeface="Arial"/>
              </a:rPr>
              <a:t> </a:t>
            </a:r>
            <a:r>
              <a:rPr b="0" lang="en-US" sz="700" strike="noStrike" u="sng">
                <a:solidFill>
                  <a:srgbClr val="0000ff"/>
                </a:solidFill>
                <a:effectLst/>
                <a:uFillTx/>
                <a:latin typeface="Arial"/>
                <a:ea typeface="Arial"/>
              </a:rPr>
              <a:t>team is face-to-face conversation.</a:t>
            </a:r>
            <a:endParaRPr b="0" lang="en-US" sz="7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object 2"/>
          <p:cNvSpPr/>
          <p:nvPr/>
        </p:nvSpPr>
        <p:spPr>
          <a:xfrm>
            <a:off x="731880" y="1027080"/>
            <a:ext cx="6756480" cy="279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720" bIns="0" anchor="t">
            <a:spAutoFit/>
          </a:bodyPr>
          <a:p>
            <a:pPr marL="227160" indent="-219240">
              <a:lnSpc>
                <a:spcPct val="100000"/>
              </a:lnSpc>
              <a:spcBef>
                <a:spcPts val="425"/>
              </a:spcBef>
              <a:buClr>
                <a:srgbClr val="7fbe20"/>
              </a:buClr>
              <a:buFont typeface="Arial"/>
              <a:buChar char="•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“Agile means faster and cheaper”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1" marL="344520" indent="-214200">
              <a:lnSpc>
                <a:spcPct val="100000"/>
              </a:lnSpc>
              <a:spcBef>
                <a:spcPts val="275"/>
              </a:spcBef>
              <a:buClr>
                <a:srgbClr val="7fbe20"/>
              </a:buClr>
              <a:buFont typeface="Calibri"/>
              <a:buChar char="–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Agile defines short development and delivery cycles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2" marL="561960" indent="-171360">
              <a:lnSpc>
                <a:spcPct val="100000"/>
              </a:lnSpc>
              <a:spcBef>
                <a:spcPts val="300"/>
              </a:spcBef>
              <a:buClr>
                <a:srgbClr val="7fbe20"/>
              </a:buClr>
              <a:buFont typeface="Calibri"/>
              <a:buChar char="•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This means that a working product is delivered faster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2" marL="561960" indent="-171360">
              <a:lnSpc>
                <a:spcPct val="100000"/>
              </a:lnSpc>
              <a:spcBef>
                <a:spcPts val="300"/>
              </a:spcBef>
              <a:buClr>
                <a:srgbClr val="7fbe20"/>
              </a:buClr>
              <a:buFont typeface="Calibri"/>
              <a:buChar char="•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From the customer’s point of view, they receive success faster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2" marL="561960" indent="-171360">
              <a:lnSpc>
                <a:spcPct val="100000"/>
              </a:lnSpc>
              <a:spcBef>
                <a:spcPts val="300"/>
              </a:spcBef>
              <a:buClr>
                <a:srgbClr val="7fbe20"/>
              </a:buClr>
              <a:buFont typeface="Calibri"/>
              <a:buChar char="•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Leads to a ‘fail fast’ scenario, where they realize that a product solution may be flawed, </a:t>
            </a: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	</a:t>
            </a: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correcting their course early and potentially saving money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1" marL="344520" indent="-214200">
              <a:lnSpc>
                <a:spcPct val="100000"/>
              </a:lnSpc>
              <a:spcBef>
                <a:spcPts val="286"/>
              </a:spcBef>
              <a:buClr>
                <a:srgbClr val="7fbe20"/>
              </a:buClr>
              <a:buFont typeface="Calibri"/>
              <a:buChar char="–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However Agile has a steep learning curve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2" marL="561960" indent="-171360">
              <a:lnSpc>
                <a:spcPct val="100000"/>
              </a:lnSpc>
              <a:spcBef>
                <a:spcPts val="300"/>
              </a:spcBef>
              <a:buClr>
                <a:srgbClr val="7fbe20"/>
              </a:buClr>
              <a:buFont typeface="Calibri"/>
              <a:buChar char="•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Inexperience with Agile can lead to delays, building up technical debt or difficulty planning </a:t>
            </a: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	</a:t>
            </a: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sprints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2" marL="561960" indent="-171360">
              <a:lnSpc>
                <a:spcPct val="100000"/>
              </a:lnSpc>
              <a:spcBef>
                <a:spcPts val="326"/>
              </a:spcBef>
              <a:buClr>
                <a:srgbClr val="7fbe20"/>
              </a:buClr>
              <a:buFont typeface="Calibri"/>
              <a:buChar char="•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Sometimes leads to performing traditional methods when you thought you were being </a:t>
            </a: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	</a:t>
            </a: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Agile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1" marL="344520" indent="-214200">
              <a:lnSpc>
                <a:spcPct val="100000"/>
              </a:lnSpc>
              <a:spcBef>
                <a:spcPts val="300"/>
              </a:spcBef>
              <a:buClr>
                <a:srgbClr val="7fbe20"/>
              </a:buClr>
              <a:buFont typeface="Calibri"/>
              <a:buChar char="–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It’s common not to see added benefit to Agile until late in the lifecycle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1" marL="344520" indent="-214200">
              <a:lnSpc>
                <a:spcPct val="100000"/>
              </a:lnSpc>
              <a:spcBef>
                <a:spcPts val="300"/>
              </a:spcBef>
              <a:buClr>
                <a:srgbClr val="7fbe20"/>
              </a:buClr>
              <a:buFont typeface="Calibri"/>
              <a:buChar char="–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Other Agile implementation can have different cost impacts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2" marL="561960" indent="-171360">
              <a:lnSpc>
                <a:spcPct val="100000"/>
              </a:lnSpc>
              <a:spcBef>
                <a:spcPts val="300"/>
              </a:spcBef>
              <a:buClr>
                <a:srgbClr val="7fbe20"/>
              </a:buClr>
              <a:buFont typeface="Calibri"/>
              <a:buChar char="•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Pair programming and other XP techniques often cost more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162" name="object 5"/>
          <p:cNvSpPr/>
          <p:nvPr/>
        </p:nvSpPr>
        <p:spPr>
          <a:xfrm>
            <a:off x="995400" y="3363840"/>
            <a:ext cx="2503440" cy="15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7920">
              <a:lnSpc>
                <a:spcPts val="1225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000" strike="noStrike" u="none">
                <a:solidFill>
                  <a:srgbClr val="0e4282"/>
                </a:solidFill>
                <a:effectLst/>
                <a:uFillTx/>
                <a:latin typeface="Arial"/>
              </a:rPr>
              <a:t>SOFTWARE PROCESS IMPROVEMENT 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163" name="object 6"/>
          <p:cNvSpPr/>
          <p:nvPr/>
        </p:nvSpPr>
        <p:spPr>
          <a:xfrm>
            <a:off x="3666960" y="3363840"/>
            <a:ext cx="804960" cy="15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7920">
              <a:lnSpc>
                <a:spcPts val="1225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000" strike="noStrike" u="none">
                <a:solidFill>
                  <a:srgbClr val="7fbe20"/>
                </a:solidFill>
                <a:effectLst/>
                <a:uFillTx/>
                <a:latin typeface="Arial"/>
              </a:rPr>
              <a:t>NASA GSFC 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164" name="object 7"/>
          <p:cNvSpPr/>
          <p:nvPr/>
        </p:nvSpPr>
        <p:spPr>
          <a:xfrm>
            <a:off x="5929200" y="3390840"/>
            <a:ext cx="138240" cy="11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25560">
              <a:lnSpc>
                <a:spcPts val="899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F875232B-158B-41CD-A98E-F0EEFB90E3F3}" type="slidenum">
              <a:rPr b="0" lang="en-US" sz="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US" sz="7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828360" y="285840"/>
            <a:ext cx="3855960" cy="329040"/>
          </a:xfrm>
          <a:prstGeom prst="rect">
            <a:avLst/>
          </a:prstGeom>
          <a:noFill/>
          <a:ln w="0">
            <a:noFill/>
          </a:ln>
        </p:spPr>
        <p:txBody>
          <a:bodyPr lIns="0" rIns="0" tIns="8640" bIns="0" anchor="t">
            <a:spAutoFit/>
          </a:bodyPr>
          <a:p>
            <a:pPr marL="7920" indent="0">
              <a:lnSpc>
                <a:spcPct val="100000"/>
              </a:lnSpc>
              <a:spcBef>
                <a:spcPts val="62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100" strike="noStrike" u="none">
                <a:solidFill>
                  <a:srgbClr val="0e4282"/>
                </a:solidFill>
                <a:effectLst/>
                <a:uFillTx/>
                <a:latin typeface="Arial"/>
              </a:rPr>
              <a:t>Common Misconceptions</a:t>
            </a:r>
            <a:endParaRPr b="0" lang="en-US" sz="2100" strike="noStrike" u="none">
              <a:solidFill>
                <a:srgbClr val="1f497d"/>
              </a:solidFill>
              <a:effectLst/>
              <a:uFillTx/>
              <a:latin typeface="Calibri"/>
            </a:endParaRPr>
          </a:p>
        </p:txBody>
      </p:sp>
      <p:sp>
        <p:nvSpPr>
          <p:cNvPr id="166" name="object 4"/>
          <p:cNvSpPr/>
          <p:nvPr/>
        </p:nvSpPr>
        <p:spPr>
          <a:xfrm>
            <a:off x="860400" y="4591080"/>
            <a:ext cx="6594480" cy="23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 anchor="t">
            <a:spAutoFit/>
          </a:bodyPr>
          <a:p>
            <a:pPr marL="120600" indent="-112680">
              <a:lnSpc>
                <a:spcPts val="887"/>
              </a:lnSpc>
              <a:spcBef>
                <a:spcPts val="99"/>
              </a:spcBef>
              <a:buClr>
                <a:srgbClr val="000000"/>
              </a:buClr>
              <a:buFont typeface="Calibri"/>
              <a:buChar char="•"/>
              <a:tabLst>
                <a:tab algn="l" pos="120600"/>
                <a:tab algn="l" pos="12384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700" strike="noStrike" u="sng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	</a:t>
            </a:r>
            <a:r>
              <a:rPr b="0" lang="en-US" sz="700" strike="noStrike" u="sng">
                <a:solidFill>
                  <a:srgbClr val="0000ff"/>
                </a:solidFill>
                <a:effectLst/>
                <a:uFillTx/>
                <a:latin typeface="Arial"/>
                <a:ea typeface="Arial"/>
              </a:rPr>
              <a:t>Agile Alliance</a:t>
            </a:r>
            <a:r>
              <a:rPr b="0" lang="en-US" sz="7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, the </a:t>
            </a:r>
            <a:r>
              <a:rPr b="0" lang="en-US" sz="700" strike="noStrike" u="sng">
                <a:solidFill>
                  <a:srgbClr val="0000ff"/>
                </a:solidFill>
                <a:effectLst/>
                <a:uFillTx/>
                <a:latin typeface="Arial"/>
                <a:ea typeface="Arial"/>
              </a:rPr>
              <a:t>Scrum Alliance</a:t>
            </a:r>
            <a:r>
              <a:rPr b="0" lang="en-US" sz="7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, the </a:t>
            </a:r>
            <a:r>
              <a:rPr b="0" lang="en-US" sz="700" strike="noStrike" u="sng">
                <a:solidFill>
                  <a:srgbClr val="0000ff"/>
                </a:solidFill>
                <a:effectLst/>
                <a:uFillTx/>
                <a:latin typeface="Arial"/>
                <a:ea typeface="Arial"/>
              </a:rPr>
              <a:t>Mountain Goat Software</a:t>
            </a:r>
            <a:r>
              <a:rPr b="0" lang="en-US" sz="700" strike="noStrike" u="none">
                <a:solidFill>
                  <a:srgbClr val="0000ff"/>
                </a:solidFill>
                <a:effectLst/>
                <a:uFillTx/>
                <a:latin typeface="Arial"/>
                <a:ea typeface="Arial"/>
              </a:rPr>
              <a:t> </a:t>
            </a:r>
            <a:r>
              <a:rPr b="0" lang="en-US" sz="7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website by Mike Cohn, a founder of the Agile Alliance; and the </a:t>
            </a:r>
            <a:r>
              <a:rPr b="0" lang="en-US" sz="700" strike="noStrike" u="sng">
                <a:solidFill>
                  <a:srgbClr val="0000ff"/>
                </a:solidFill>
                <a:effectLst/>
                <a:uFillTx/>
                <a:latin typeface="Arial"/>
                <a:ea typeface="Arial"/>
              </a:rPr>
              <a:t>Agile Modeling</a:t>
            </a:r>
            <a:r>
              <a:rPr b="0" lang="en-US" sz="700" strike="noStrike" u="none">
                <a:solidFill>
                  <a:srgbClr val="0000ff"/>
                </a:solidFill>
                <a:effectLst/>
                <a:uFillTx/>
                <a:latin typeface="Arial"/>
                <a:ea typeface="Arial"/>
              </a:rPr>
              <a:t> </a:t>
            </a:r>
            <a:r>
              <a:rPr b="0" lang="en-US" sz="7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website by Scott Ambler, author of “Disciplined Agile Delivery”.</a:t>
            </a:r>
            <a:endParaRPr b="0" lang="en-US" sz="7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828360" y="285480"/>
            <a:ext cx="3855960" cy="689040"/>
          </a:xfrm>
          <a:prstGeom prst="rect">
            <a:avLst/>
          </a:prstGeom>
          <a:noFill/>
          <a:ln w="0">
            <a:noFill/>
          </a:ln>
        </p:spPr>
        <p:txBody>
          <a:bodyPr lIns="0" rIns="0" tIns="48600" bIns="0" anchor="t">
            <a:spAutoFit/>
          </a:bodyPr>
          <a:p>
            <a:pPr marL="225360" indent="0">
              <a:lnSpc>
                <a:spcPct val="100000"/>
              </a:lnSpc>
              <a:spcBef>
                <a:spcPts val="62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100" strike="noStrike" u="none">
                <a:solidFill>
                  <a:srgbClr val="0e4282"/>
                </a:solidFill>
                <a:effectLst/>
                <a:uFillTx/>
                <a:latin typeface="Arial"/>
              </a:rPr>
              <a:t>Agile: Strengths and Weaknesses</a:t>
            </a:r>
            <a:endParaRPr b="0" lang="en-US" sz="2100" strike="noStrike" u="none">
              <a:solidFill>
                <a:srgbClr val="1f497d"/>
              </a:solidFill>
              <a:effectLst/>
              <a:uFillTx/>
              <a:latin typeface="Calibri"/>
            </a:endParaRPr>
          </a:p>
        </p:txBody>
      </p:sp>
      <p:sp>
        <p:nvSpPr>
          <p:cNvPr id="168" name="object 18"/>
          <p:cNvSpPr/>
          <p:nvPr/>
        </p:nvSpPr>
        <p:spPr>
          <a:xfrm>
            <a:off x="995400" y="3363840"/>
            <a:ext cx="2503440" cy="15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7920">
              <a:lnSpc>
                <a:spcPts val="1225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000" strike="noStrike" u="none">
                <a:solidFill>
                  <a:srgbClr val="0e4282"/>
                </a:solidFill>
                <a:effectLst/>
                <a:uFillTx/>
                <a:latin typeface="Arial"/>
              </a:rPr>
              <a:t>SOFTWARE PROCESS IMPROVEMENT 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169" name="object 19"/>
          <p:cNvSpPr/>
          <p:nvPr/>
        </p:nvSpPr>
        <p:spPr>
          <a:xfrm>
            <a:off x="3666960" y="3363840"/>
            <a:ext cx="804960" cy="15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7920">
              <a:lnSpc>
                <a:spcPts val="1225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000" strike="noStrike" u="none">
                <a:solidFill>
                  <a:srgbClr val="7fbe20"/>
                </a:solidFill>
                <a:effectLst/>
                <a:uFillTx/>
                <a:latin typeface="Arial"/>
              </a:rPr>
              <a:t>NASA GSFC 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170" name="object 20"/>
          <p:cNvSpPr/>
          <p:nvPr/>
        </p:nvSpPr>
        <p:spPr>
          <a:xfrm>
            <a:off x="5929200" y="3390840"/>
            <a:ext cx="138240" cy="11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25560">
              <a:lnSpc>
                <a:spcPts val="899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428C60C1-613B-490A-B294-15B590D7A441}" type="slidenum">
              <a:rPr b="0" lang="en-US" sz="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US" sz="7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171" name="object 3"/>
          <p:cNvSpPr/>
          <p:nvPr/>
        </p:nvSpPr>
        <p:spPr>
          <a:xfrm>
            <a:off x="781200" y="1003320"/>
            <a:ext cx="2858760" cy="8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960" bIns="0" anchor="t">
            <a:spAutoFit/>
          </a:bodyPr>
          <a:p>
            <a:pPr marL="1359000">
              <a:lnSpc>
                <a:spcPct val="100000"/>
              </a:lnSpc>
              <a:spcBef>
                <a:spcPts val="312"/>
              </a:spcBef>
              <a:tabLst>
                <a:tab algn="l" pos="0"/>
                <a:tab algn="l" pos="130320"/>
                <a:tab algn="l" pos="13824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Strengths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1359000">
              <a:lnSpc>
                <a:spcPct val="100000"/>
              </a:lnSpc>
              <a:spcBef>
                <a:spcPts val="238"/>
              </a:spcBef>
              <a:buClr>
                <a:srgbClr val="000000"/>
              </a:buClr>
              <a:buFont typeface="Calibri"/>
              <a:buChar char="•"/>
              <a:tabLst>
                <a:tab algn="l" pos="130320"/>
                <a:tab algn="l" pos="13824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000" strike="noStrike" u="none">
                <a:solidFill>
                  <a:srgbClr val="7fbe20"/>
                </a:solidFill>
                <a:effectLst/>
                <a:uFillTx/>
                <a:latin typeface="Arial"/>
                <a:ea typeface="Arial"/>
              </a:rPr>
              <a:t>	</a:t>
            </a: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Users are kept involved in the process daily, increasing likelihood of validation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172" name="object 4"/>
          <p:cNvSpPr/>
          <p:nvPr/>
        </p:nvSpPr>
        <p:spPr>
          <a:xfrm>
            <a:off x="781200" y="1798560"/>
            <a:ext cx="2806560" cy="31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 anchor="t">
            <a:spAutoFit/>
          </a:bodyPr>
          <a:p>
            <a:pPr marL="130320" indent="-120960">
              <a:lnSpc>
                <a:spcPct val="100000"/>
              </a:lnSpc>
              <a:spcBef>
                <a:spcPts val="62"/>
              </a:spcBef>
              <a:buClr>
                <a:srgbClr val="000000"/>
              </a:buClr>
              <a:buFont typeface="Calibri"/>
              <a:buChar char="•"/>
              <a:tabLst>
                <a:tab algn="l" pos="130320"/>
                <a:tab algn="l" pos="13824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000" strike="noStrike" u="none">
                <a:solidFill>
                  <a:srgbClr val="7fbe20"/>
                </a:solidFill>
                <a:effectLst/>
                <a:uFillTx/>
                <a:latin typeface="Arial"/>
                <a:ea typeface="Arial"/>
              </a:rPr>
              <a:t>	</a:t>
            </a: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Accepts changes in requirements during all stages of development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173" name="object 5"/>
          <p:cNvSpPr/>
          <p:nvPr/>
        </p:nvSpPr>
        <p:spPr>
          <a:xfrm>
            <a:off x="781200" y="2363760"/>
            <a:ext cx="2234880" cy="16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 anchor="t">
            <a:spAutoFit/>
          </a:bodyPr>
          <a:p>
            <a:pPr marL="138240" indent="-128880">
              <a:lnSpc>
                <a:spcPct val="100000"/>
              </a:lnSpc>
              <a:spcBef>
                <a:spcPts val="62"/>
              </a:spcBef>
              <a:buClr>
                <a:srgbClr val="7fbe20"/>
              </a:buClr>
              <a:buFont typeface="Calibri"/>
              <a:buChar char="•"/>
              <a:tabLst>
                <a:tab algn="l" pos="13824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High amount of risk analysis done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174" name="object 6"/>
          <p:cNvSpPr/>
          <p:nvPr/>
        </p:nvSpPr>
        <p:spPr>
          <a:xfrm>
            <a:off x="781200" y="2763720"/>
            <a:ext cx="2563560" cy="31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 anchor="t">
            <a:spAutoFit/>
          </a:bodyPr>
          <a:p>
            <a:pPr marL="130320" indent="-120960">
              <a:lnSpc>
                <a:spcPct val="100000"/>
              </a:lnSpc>
              <a:spcBef>
                <a:spcPts val="62"/>
              </a:spcBef>
              <a:buClr>
                <a:srgbClr val="000000"/>
              </a:buClr>
              <a:buFont typeface="Calibri"/>
              <a:buChar char="•"/>
              <a:tabLst>
                <a:tab algn="l" pos="130320"/>
                <a:tab algn="l" pos="13824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000" strike="noStrike" u="none">
                <a:solidFill>
                  <a:srgbClr val="7fbe20"/>
                </a:solidFill>
                <a:effectLst/>
                <a:uFillTx/>
                <a:latin typeface="Arial"/>
                <a:ea typeface="Arial"/>
              </a:rPr>
              <a:t>	</a:t>
            </a: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Avoid “analysis paralysis” by diving into development early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175" name="object 7"/>
          <p:cNvSpPr/>
          <p:nvPr/>
        </p:nvSpPr>
        <p:spPr>
          <a:xfrm>
            <a:off x="781200" y="3338640"/>
            <a:ext cx="2990880" cy="31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 anchor="t">
            <a:spAutoFit/>
          </a:bodyPr>
          <a:p>
            <a:pPr marL="130320" indent="-120960">
              <a:lnSpc>
                <a:spcPct val="100000"/>
              </a:lnSpc>
              <a:spcBef>
                <a:spcPts val="62"/>
              </a:spcBef>
              <a:buClr>
                <a:srgbClr val="000000"/>
              </a:buClr>
              <a:buFont typeface="Calibri"/>
              <a:buChar char="•"/>
              <a:tabLst>
                <a:tab algn="l" pos="130320"/>
                <a:tab algn="l" pos="13824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000" strike="noStrike" u="none">
                <a:solidFill>
                  <a:srgbClr val="7fbe20"/>
                </a:solidFill>
                <a:effectLst/>
                <a:uFillTx/>
                <a:latin typeface="Arial"/>
                <a:ea typeface="Arial"/>
              </a:rPr>
              <a:t>	</a:t>
            </a: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Working products are available throughout the process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176" name="object 8"/>
          <p:cNvSpPr/>
          <p:nvPr/>
        </p:nvSpPr>
        <p:spPr>
          <a:xfrm>
            <a:off x="781200" y="3903840"/>
            <a:ext cx="1987560" cy="16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 anchor="t">
            <a:spAutoFit/>
          </a:bodyPr>
          <a:p>
            <a:pPr marL="138240" indent="-128880">
              <a:lnSpc>
                <a:spcPct val="100000"/>
              </a:lnSpc>
              <a:spcBef>
                <a:spcPts val="62"/>
              </a:spcBef>
              <a:buClr>
                <a:srgbClr val="7fbe20"/>
              </a:buClr>
              <a:buFont typeface="Calibri"/>
              <a:buChar char="•"/>
              <a:tabLst>
                <a:tab algn="l" pos="13824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Thrives with co-located teams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177" name="object 9"/>
          <p:cNvSpPr/>
          <p:nvPr/>
        </p:nvSpPr>
        <p:spPr>
          <a:xfrm>
            <a:off x="781200" y="4303800"/>
            <a:ext cx="2954160" cy="31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 anchor="t">
            <a:spAutoFit/>
          </a:bodyPr>
          <a:p>
            <a:pPr marL="130320" indent="-120960">
              <a:lnSpc>
                <a:spcPct val="100000"/>
              </a:lnSpc>
              <a:spcBef>
                <a:spcPts val="62"/>
              </a:spcBef>
              <a:buClr>
                <a:srgbClr val="000000"/>
              </a:buClr>
              <a:buFont typeface="Calibri"/>
              <a:buChar char="•"/>
              <a:tabLst>
                <a:tab algn="l" pos="130320"/>
                <a:tab algn="l" pos="13824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000" strike="noStrike" u="none">
                <a:solidFill>
                  <a:srgbClr val="7fbe20"/>
                </a:solidFill>
                <a:effectLst/>
                <a:uFillTx/>
                <a:latin typeface="Arial"/>
                <a:ea typeface="Arial"/>
              </a:rPr>
              <a:t>	</a:t>
            </a: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Documentation is done real-time, during each iteration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178" name="object 10"/>
          <p:cNvSpPr/>
          <p:nvPr/>
        </p:nvSpPr>
        <p:spPr>
          <a:xfrm>
            <a:off x="4411800" y="1003320"/>
            <a:ext cx="2914560" cy="6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960" bIns="0" anchor="t">
            <a:spAutoFit/>
          </a:bodyPr>
          <a:p>
            <a:pPr marL="1130400">
              <a:lnSpc>
                <a:spcPct val="100000"/>
              </a:lnSpc>
              <a:spcBef>
                <a:spcPts val="312"/>
              </a:spcBef>
              <a:tabLst>
                <a:tab algn="l" pos="0"/>
                <a:tab algn="l" pos="130320"/>
                <a:tab algn="l" pos="13824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Weaknesses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1130400">
              <a:lnSpc>
                <a:spcPct val="100000"/>
              </a:lnSpc>
              <a:spcBef>
                <a:spcPts val="238"/>
              </a:spcBef>
              <a:buClr>
                <a:srgbClr val="000000"/>
              </a:buClr>
              <a:buFont typeface="Calibri"/>
              <a:buChar char="•"/>
              <a:tabLst>
                <a:tab algn="l" pos="130320"/>
                <a:tab algn="l" pos="13824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000" strike="noStrike" u="none">
                <a:solidFill>
                  <a:srgbClr val="7fbe20"/>
                </a:solidFill>
                <a:effectLst/>
                <a:uFillTx/>
                <a:latin typeface="Arial"/>
                <a:ea typeface="Arial"/>
              </a:rPr>
              <a:t>	</a:t>
            </a: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Dependent on availability of users/customers or their representatives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179" name="object 11"/>
          <p:cNvSpPr/>
          <p:nvPr/>
        </p:nvSpPr>
        <p:spPr>
          <a:xfrm>
            <a:off x="4411800" y="1798560"/>
            <a:ext cx="2867040" cy="31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 anchor="t">
            <a:spAutoFit/>
          </a:bodyPr>
          <a:p>
            <a:pPr marL="130320" indent="-120960">
              <a:lnSpc>
                <a:spcPct val="100000"/>
              </a:lnSpc>
              <a:spcBef>
                <a:spcPts val="62"/>
              </a:spcBef>
              <a:buClr>
                <a:srgbClr val="000000"/>
              </a:buClr>
              <a:buFont typeface="Calibri"/>
              <a:buChar char="•"/>
              <a:tabLst>
                <a:tab algn="l" pos="130320"/>
                <a:tab algn="l" pos="13824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000" strike="noStrike" u="none">
                <a:solidFill>
                  <a:srgbClr val="7fbe20"/>
                </a:solidFill>
                <a:effectLst/>
                <a:uFillTx/>
                <a:latin typeface="Arial"/>
                <a:ea typeface="Arial"/>
              </a:rPr>
              <a:t>	</a:t>
            </a: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Increases in difficulty for larger development teams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180" name="object 12"/>
          <p:cNvSpPr/>
          <p:nvPr/>
        </p:nvSpPr>
        <p:spPr>
          <a:xfrm>
            <a:off x="4411800" y="2363760"/>
            <a:ext cx="2458800" cy="16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 anchor="t">
            <a:spAutoFit/>
          </a:bodyPr>
          <a:p>
            <a:pPr marL="138240" indent="-128880">
              <a:lnSpc>
                <a:spcPct val="100000"/>
              </a:lnSpc>
              <a:spcBef>
                <a:spcPts val="62"/>
              </a:spcBef>
              <a:buClr>
                <a:srgbClr val="7fbe20"/>
              </a:buClr>
              <a:buFont typeface="Calibri"/>
              <a:buChar char="•"/>
              <a:tabLst>
                <a:tab algn="l" pos="13824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Requires strict adherence to activities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181" name="object 13"/>
          <p:cNvSpPr/>
          <p:nvPr/>
        </p:nvSpPr>
        <p:spPr>
          <a:xfrm>
            <a:off x="4411800" y="2763720"/>
            <a:ext cx="2720880" cy="31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 anchor="t">
            <a:spAutoFit/>
          </a:bodyPr>
          <a:p>
            <a:pPr marL="130320" indent="-120960">
              <a:lnSpc>
                <a:spcPct val="100000"/>
              </a:lnSpc>
              <a:spcBef>
                <a:spcPts val="62"/>
              </a:spcBef>
              <a:buClr>
                <a:srgbClr val="000000"/>
              </a:buClr>
              <a:buFont typeface="Calibri"/>
              <a:buChar char="•"/>
              <a:tabLst>
                <a:tab algn="l" pos="130320"/>
                <a:tab algn="l" pos="13824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000" strike="noStrike" u="none">
                <a:solidFill>
                  <a:srgbClr val="7fbe20"/>
                </a:solidFill>
                <a:effectLst/>
                <a:uFillTx/>
                <a:latin typeface="Arial"/>
                <a:ea typeface="Arial"/>
              </a:rPr>
              <a:t>	</a:t>
            </a: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Some methods are more expensive (Pair- programming)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182" name="object 14"/>
          <p:cNvSpPr/>
          <p:nvPr/>
        </p:nvSpPr>
        <p:spPr>
          <a:xfrm>
            <a:off x="4411800" y="3338640"/>
            <a:ext cx="2814480" cy="31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 anchor="t">
            <a:spAutoFit/>
          </a:bodyPr>
          <a:p>
            <a:pPr marL="130320" indent="-120960">
              <a:lnSpc>
                <a:spcPct val="100000"/>
              </a:lnSpc>
              <a:spcBef>
                <a:spcPts val="62"/>
              </a:spcBef>
              <a:buClr>
                <a:srgbClr val="000000"/>
              </a:buClr>
              <a:buFont typeface="Calibri"/>
              <a:buChar char="•"/>
              <a:tabLst>
                <a:tab algn="l" pos="130320"/>
                <a:tab algn="l" pos="13824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000" strike="noStrike" u="none">
                <a:solidFill>
                  <a:srgbClr val="7fbe20"/>
                </a:solidFill>
                <a:effectLst/>
                <a:uFillTx/>
                <a:latin typeface="Arial"/>
                <a:ea typeface="Arial"/>
              </a:rPr>
              <a:t>	</a:t>
            </a: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Customer involvement can increase rework or gold-plating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183" name="object 15"/>
          <p:cNvSpPr/>
          <p:nvPr/>
        </p:nvSpPr>
        <p:spPr>
          <a:xfrm>
            <a:off x="4411800" y="3903840"/>
            <a:ext cx="2504880" cy="16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 anchor="t">
            <a:spAutoFit/>
          </a:bodyPr>
          <a:p>
            <a:pPr marL="138240" indent="-128880">
              <a:lnSpc>
                <a:spcPct val="100000"/>
              </a:lnSpc>
              <a:spcBef>
                <a:spcPts val="62"/>
              </a:spcBef>
              <a:buClr>
                <a:srgbClr val="7fbe20"/>
              </a:buClr>
              <a:buFont typeface="Calibri"/>
              <a:buChar char="•"/>
              <a:tabLst>
                <a:tab algn="l" pos="13824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Added complexity for dispersed teams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184" name="object 16"/>
          <p:cNvSpPr/>
          <p:nvPr/>
        </p:nvSpPr>
        <p:spPr>
          <a:xfrm>
            <a:off x="4411800" y="4303800"/>
            <a:ext cx="2790720" cy="31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 anchor="t">
            <a:spAutoFit/>
          </a:bodyPr>
          <a:p>
            <a:pPr marL="130320" indent="-120960">
              <a:lnSpc>
                <a:spcPct val="100000"/>
              </a:lnSpc>
              <a:spcBef>
                <a:spcPts val="62"/>
              </a:spcBef>
              <a:buClr>
                <a:srgbClr val="000000"/>
              </a:buClr>
              <a:buFont typeface="Calibri"/>
              <a:buChar char="•"/>
              <a:tabLst>
                <a:tab algn="l" pos="130320"/>
                <a:tab algn="l" pos="13824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000" strike="noStrike" u="none">
                <a:solidFill>
                  <a:srgbClr val="7fbe20"/>
                </a:solidFill>
                <a:effectLst/>
                <a:uFillTx/>
                <a:latin typeface="Arial"/>
                <a:ea typeface="Arial"/>
              </a:rPr>
              <a:t>	</a:t>
            </a: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Documentation not done real-time can lack important details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185" name="object 17"/>
          <p:cNvSpPr/>
          <p:nvPr/>
        </p:nvSpPr>
        <p:spPr>
          <a:xfrm>
            <a:off x="1009800" y="4695840"/>
            <a:ext cx="4670280" cy="23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 anchor="t">
            <a:spAutoFit/>
          </a:bodyPr>
          <a:p>
            <a:pPr marL="120600" indent="-112680">
              <a:lnSpc>
                <a:spcPts val="887"/>
              </a:lnSpc>
              <a:spcBef>
                <a:spcPts val="99"/>
              </a:spcBef>
              <a:buClr>
                <a:srgbClr val="000000"/>
              </a:buClr>
              <a:buFont typeface="Calibri"/>
              <a:buChar char="•"/>
              <a:tabLst>
                <a:tab algn="l" pos="120600"/>
                <a:tab algn="l" pos="12384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7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	</a:t>
            </a:r>
            <a:r>
              <a:rPr b="0" lang="en-US" sz="7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Strengths and weaknesses assisted by the </a:t>
            </a:r>
            <a:r>
              <a:rPr b="0" lang="en-US" sz="700" strike="noStrike" u="sng">
                <a:solidFill>
                  <a:srgbClr val="0000ff"/>
                </a:solidFill>
                <a:effectLst/>
                <a:uFillTx/>
                <a:latin typeface="Arial"/>
                <a:ea typeface="Arial"/>
              </a:rPr>
              <a:t>Scrum Alliance</a:t>
            </a:r>
            <a:r>
              <a:rPr b="0" lang="en-US" sz="700" strike="noStrike" u="none">
                <a:solidFill>
                  <a:srgbClr val="0000ff"/>
                </a:solidFill>
                <a:effectLst/>
                <a:uFillTx/>
                <a:latin typeface="Arial"/>
                <a:ea typeface="Arial"/>
              </a:rPr>
              <a:t> </a:t>
            </a:r>
            <a:r>
              <a:rPr b="0" lang="en-US" sz="7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and </a:t>
            </a:r>
            <a:r>
              <a:rPr b="0" lang="en-US" sz="700" strike="noStrike" u="sng">
                <a:solidFill>
                  <a:srgbClr val="0000ff"/>
                </a:solidFill>
                <a:effectLst/>
                <a:uFillTx/>
                <a:latin typeface="Arial"/>
                <a:ea typeface="Arial"/>
              </a:rPr>
              <a:t>Version One – Agile made easy </a:t>
            </a:r>
            <a:r>
              <a:rPr b="0" lang="en-US" sz="7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/ as well as </a:t>
            </a:r>
            <a:r>
              <a:rPr b="0" lang="en-US" sz="700" strike="noStrike" u="sng">
                <a:solidFill>
                  <a:srgbClr val="0000ff"/>
                </a:solidFill>
                <a:effectLst/>
                <a:uFillTx/>
                <a:latin typeface="Arial"/>
                <a:ea typeface="Arial"/>
              </a:rPr>
              <a:t>Before you make the leap to Agile – Ten weaknesses of Agile</a:t>
            </a:r>
            <a:endParaRPr b="0" lang="en-US" sz="7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object 2"/>
          <p:cNvSpPr/>
          <p:nvPr/>
        </p:nvSpPr>
        <p:spPr>
          <a:xfrm>
            <a:off x="1077840" y="1190520"/>
            <a:ext cx="6407280" cy="320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960" bIns="0" anchor="t">
            <a:spAutoFit/>
          </a:bodyPr>
          <a:p>
            <a:pPr marL="7920">
              <a:lnSpc>
                <a:spcPts val="1562"/>
              </a:lnSpc>
              <a:spcBef>
                <a:spcPts val="312"/>
              </a:spcBef>
              <a:tabLst>
                <a:tab algn="l" pos="0"/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5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A successful Agile methodology depends on embracing several key concepts (by both the development team and by management):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7920">
              <a:lnSpc>
                <a:spcPct val="100000"/>
              </a:lnSpc>
              <a:spcBef>
                <a:spcPts val="176"/>
              </a:spcBef>
              <a:buClr>
                <a:srgbClr val="7fbe20"/>
              </a:buClr>
              <a:buFont typeface="Calibri"/>
              <a:buChar char="•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Having </a:t>
            </a:r>
            <a:r>
              <a:rPr b="0" i="1" lang="en-US" sz="1500" strike="noStrike" u="sng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continuous </a:t>
            </a:r>
            <a:r>
              <a:rPr b="0" i="1" lang="en-US" sz="15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 </a:t>
            </a: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user involvement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7920">
              <a:lnSpc>
                <a:spcPct val="100000"/>
              </a:lnSpc>
              <a:spcBef>
                <a:spcPts val="176"/>
              </a:spcBef>
              <a:buClr>
                <a:srgbClr val="7fbe20"/>
              </a:buClr>
              <a:buFont typeface="Calibri"/>
              <a:buChar char="•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Having </a:t>
            </a:r>
            <a:r>
              <a:rPr b="0" i="1" lang="en-US" sz="1500" strike="noStrike" u="sng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frequently</a:t>
            </a:r>
            <a:r>
              <a:rPr b="0" i="1" lang="en-US" sz="15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 </a:t>
            </a: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deliverable software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7920">
              <a:lnSpc>
                <a:spcPct val="100000"/>
              </a:lnSpc>
              <a:spcBef>
                <a:spcPts val="176"/>
              </a:spcBef>
              <a:buClr>
                <a:srgbClr val="7fbe20"/>
              </a:buClr>
              <a:buFont typeface="Calibri"/>
              <a:buChar char="•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Accept changes in requirements, </a:t>
            </a:r>
            <a:r>
              <a:rPr b="0" i="1" lang="en-US" sz="1500" strike="noStrike" u="sng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even late</a:t>
            </a:r>
            <a:r>
              <a:rPr b="0" i="1" lang="en-US" sz="15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 </a:t>
            </a: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in development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7920">
              <a:lnSpc>
                <a:spcPts val="1610"/>
              </a:lnSpc>
              <a:spcBef>
                <a:spcPts val="374"/>
              </a:spcBef>
              <a:buClr>
                <a:srgbClr val="000000"/>
              </a:buClr>
              <a:buFont typeface="Calibri"/>
              <a:buChar char="•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500" strike="noStrike" u="none">
                <a:solidFill>
                  <a:srgbClr val="7fbe20"/>
                </a:solidFill>
                <a:effectLst/>
                <a:uFillTx/>
                <a:latin typeface="Arial"/>
                <a:ea typeface="Arial"/>
              </a:rPr>
              <a:t>	</a:t>
            </a:r>
            <a:r>
              <a:rPr b="0" i="1" lang="en-US" sz="1500" strike="noStrike" u="sng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Daily </a:t>
            </a:r>
            <a:r>
              <a:rPr b="0" i="1" lang="en-US" sz="15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 </a:t>
            </a: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communication and focus on efficiency through daily face-to-face stand-ups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7920">
              <a:lnSpc>
                <a:spcPct val="100000"/>
              </a:lnSpc>
              <a:spcBef>
                <a:spcPts val="162"/>
              </a:spcBef>
              <a:buClr>
                <a:srgbClr val="7fbe20"/>
              </a:buClr>
              <a:buFont typeface="Calibri"/>
              <a:buChar char="•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Using retrospectives to </a:t>
            </a:r>
            <a:r>
              <a:rPr b="0" i="1" lang="en-US" sz="1500" strike="noStrike" u="sng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reflect and improve</a:t>
            </a:r>
            <a:r>
              <a:rPr b="0" i="1" lang="en-US" sz="15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 </a:t>
            </a: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every iteration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7920">
              <a:lnSpc>
                <a:spcPct val="100000"/>
              </a:lnSpc>
              <a:spcBef>
                <a:spcPts val="176"/>
              </a:spcBef>
              <a:buClr>
                <a:srgbClr val="7fbe20"/>
              </a:buClr>
              <a:buFont typeface="Arial"/>
              <a:buChar char="•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US" sz="1500" strike="noStrike" u="sng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Trust</a:t>
            </a:r>
            <a:r>
              <a:rPr b="0" i="1" lang="en-US" sz="15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 </a:t>
            </a: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that all team members and stakeholders will support the approach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7920">
              <a:lnSpc>
                <a:spcPct val="100000"/>
              </a:lnSpc>
              <a:spcBef>
                <a:spcPts val="986"/>
              </a:spcBef>
              <a:tabLst>
                <a:tab algn="l" pos="0"/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5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7920">
              <a:lnSpc>
                <a:spcPts val="1386"/>
              </a:lnSpc>
              <a:tabLst>
                <a:tab algn="l" pos="0"/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3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Even if you’re not </a:t>
            </a:r>
            <a:r>
              <a:rPr b="1" lang="en-US" sz="1300" strike="noStrike" u="sng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fully</a:t>
            </a:r>
            <a:r>
              <a:rPr b="1" lang="en-US" sz="13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 doing Agile, many of these concepts can still be used to construct strong project practices, like user involvement and demonstrations.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7920">
              <a:lnSpc>
                <a:spcPts val="1361"/>
              </a:lnSpc>
              <a:spcBef>
                <a:spcPts val="62"/>
              </a:spcBef>
              <a:tabLst>
                <a:tab algn="l" pos="0"/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3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And most importantly, tailor to the task. Agile only asks you to inspect and adapt, how you do that is up to you.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187" name="object 5"/>
          <p:cNvSpPr/>
          <p:nvPr/>
        </p:nvSpPr>
        <p:spPr>
          <a:xfrm>
            <a:off x="995400" y="3363840"/>
            <a:ext cx="2503440" cy="15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7920">
              <a:lnSpc>
                <a:spcPts val="1225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000" strike="noStrike" u="none">
                <a:solidFill>
                  <a:srgbClr val="0e4282"/>
                </a:solidFill>
                <a:effectLst/>
                <a:uFillTx/>
                <a:latin typeface="Arial"/>
              </a:rPr>
              <a:t>SOFTWARE PROCESS IMPROVEMENT 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188" name="object 6"/>
          <p:cNvSpPr/>
          <p:nvPr/>
        </p:nvSpPr>
        <p:spPr>
          <a:xfrm>
            <a:off x="3666960" y="3363840"/>
            <a:ext cx="804960" cy="15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7920">
              <a:lnSpc>
                <a:spcPts val="1225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000" strike="noStrike" u="none">
                <a:solidFill>
                  <a:srgbClr val="7fbe20"/>
                </a:solidFill>
                <a:effectLst/>
                <a:uFillTx/>
                <a:latin typeface="Arial"/>
              </a:rPr>
              <a:t>NASA GSFC 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189" name="object 7"/>
          <p:cNvSpPr/>
          <p:nvPr/>
        </p:nvSpPr>
        <p:spPr>
          <a:xfrm>
            <a:off x="5929200" y="3390840"/>
            <a:ext cx="138240" cy="11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25560">
              <a:lnSpc>
                <a:spcPts val="899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F600C3E0-8B51-4C3D-B485-9A68D717863F}" type="slidenum">
              <a:rPr b="0" lang="en-US" sz="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US" sz="7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828360" y="285480"/>
            <a:ext cx="3855960" cy="369000"/>
          </a:xfrm>
          <a:prstGeom prst="rect">
            <a:avLst/>
          </a:prstGeom>
          <a:noFill/>
          <a:ln w="0">
            <a:noFill/>
          </a:ln>
        </p:spPr>
        <p:txBody>
          <a:bodyPr lIns="0" rIns="0" tIns="48600" bIns="0" anchor="t">
            <a:spAutoFit/>
          </a:bodyPr>
          <a:p>
            <a:pPr marL="225360" indent="0">
              <a:lnSpc>
                <a:spcPct val="100000"/>
              </a:lnSpc>
              <a:spcBef>
                <a:spcPts val="62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100" strike="noStrike" u="none">
                <a:solidFill>
                  <a:srgbClr val="0e4282"/>
                </a:solidFill>
                <a:effectLst/>
                <a:uFillTx/>
                <a:latin typeface="Arial"/>
              </a:rPr>
              <a:t>Is Agile right for me?</a:t>
            </a:r>
            <a:endParaRPr b="0" lang="en-US" sz="2100" strike="noStrike" u="none">
              <a:solidFill>
                <a:srgbClr val="1f497d"/>
              </a:solidFill>
              <a:effectLst/>
              <a:uFillTx/>
              <a:latin typeface="Calibri"/>
            </a:endParaRPr>
          </a:p>
        </p:txBody>
      </p:sp>
      <p:sp>
        <p:nvSpPr>
          <p:cNvPr id="191" name="object 4"/>
          <p:cNvSpPr/>
          <p:nvPr/>
        </p:nvSpPr>
        <p:spPr>
          <a:xfrm>
            <a:off x="1077840" y="4716360"/>
            <a:ext cx="2405160" cy="11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 anchor="t">
            <a:spAutoFit/>
          </a:bodyPr>
          <a:p>
            <a:pPr marL="123840" indent="-114480">
              <a:lnSpc>
                <a:spcPct val="100000"/>
              </a:lnSpc>
              <a:spcBef>
                <a:spcPts val="62"/>
              </a:spcBef>
              <a:buClr>
                <a:srgbClr val="000000"/>
              </a:buClr>
              <a:buFont typeface="Calibri"/>
              <a:buChar char="•"/>
              <a:tabLst>
                <a:tab algn="l" pos="12384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7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See </a:t>
            </a:r>
            <a:r>
              <a:rPr b="0" lang="en-US" sz="700" strike="noStrike" u="sng">
                <a:solidFill>
                  <a:srgbClr val="0000ff"/>
                </a:solidFill>
                <a:effectLst/>
                <a:uFillTx/>
                <a:latin typeface="Arial"/>
                <a:ea typeface="Arial"/>
              </a:rPr>
              <a:t>Water-Scrum-Fall</a:t>
            </a:r>
            <a:r>
              <a:rPr b="0" lang="en-US" sz="700" strike="noStrike" u="none">
                <a:solidFill>
                  <a:srgbClr val="0000ff"/>
                </a:solidFill>
                <a:effectLst/>
                <a:uFillTx/>
                <a:latin typeface="Arial"/>
                <a:ea typeface="Arial"/>
              </a:rPr>
              <a:t> </a:t>
            </a:r>
            <a:r>
              <a:rPr b="0" lang="en-US" sz="7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article from the Scrum Alliance</a:t>
            </a:r>
            <a:endParaRPr b="0" lang="en-US" sz="7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3195360" y="1382400"/>
            <a:ext cx="1887480" cy="466200"/>
          </a:xfrm>
          <a:prstGeom prst="rect">
            <a:avLst/>
          </a:prstGeom>
          <a:noFill/>
          <a:ln w="0">
            <a:noFill/>
          </a:ln>
        </p:spPr>
        <p:txBody>
          <a:bodyPr lIns="0" rIns="0" tIns="8640" bIns="0" anchor="t">
            <a:spAutoFit/>
          </a:bodyPr>
          <a:p>
            <a:pPr marL="7920" indent="0">
              <a:lnSpc>
                <a:spcPct val="100000"/>
              </a:lnSpc>
              <a:spcBef>
                <a:spcPts val="62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Questions</a:t>
            </a:r>
            <a:endParaRPr b="0" lang="en-US" sz="3000" strike="noStrike" u="none">
              <a:solidFill>
                <a:srgbClr val="1f497d"/>
              </a:solidFill>
              <a:effectLst/>
              <a:uFillTx/>
              <a:latin typeface="Calibri"/>
            </a:endParaRPr>
          </a:p>
        </p:txBody>
      </p:sp>
      <p:sp>
        <p:nvSpPr>
          <p:cNvPr id="193" name="object 5"/>
          <p:cNvSpPr/>
          <p:nvPr/>
        </p:nvSpPr>
        <p:spPr>
          <a:xfrm>
            <a:off x="995400" y="3363840"/>
            <a:ext cx="2503440" cy="15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7920">
              <a:lnSpc>
                <a:spcPts val="1225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000" strike="noStrike" u="none">
                <a:solidFill>
                  <a:srgbClr val="0e4282"/>
                </a:solidFill>
                <a:effectLst/>
                <a:uFillTx/>
                <a:latin typeface="Arial"/>
              </a:rPr>
              <a:t>SOFTWARE PROCESS IMPROVEMENT 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194" name="object 6"/>
          <p:cNvSpPr/>
          <p:nvPr/>
        </p:nvSpPr>
        <p:spPr>
          <a:xfrm>
            <a:off x="3666960" y="3363840"/>
            <a:ext cx="804960" cy="15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7920">
              <a:lnSpc>
                <a:spcPts val="1225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000" strike="noStrike" u="none">
                <a:solidFill>
                  <a:srgbClr val="7fbe20"/>
                </a:solidFill>
                <a:effectLst/>
                <a:uFillTx/>
                <a:latin typeface="Arial"/>
              </a:rPr>
              <a:t>NASA GSFC 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195" name="object 7"/>
          <p:cNvSpPr/>
          <p:nvPr/>
        </p:nvSpPr>
        <p:spPr>
          <a:xfrm>
            <a:off x="5929200" y="3390840"/>
            <a:ext cx="138240" cy="11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25560">
              <a:lnSpc>
                <a:spcPts val="899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2673391B-20FD-49EA-A3BB-47E2016A8DAB}" type="slidenum">
              <a:rPr b="0" lang="en-US" sz="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US" sz="7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196" name="object 3"/>
          <p:cNvSpPr/>
          <p:nvPr/>
        </p:nvSpPr>
        <p:spPr>
          <a:xfrm>
            <a:off x="3110040" y="2387520"/>
            <a:ext cx="2060280" cy="149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 anchor="t">
            <a:spAutoFit/>
          </a:bodyPr>
          <a:p>
            <a:pPr algn="ctr">
              <a:lnSpc>
                <a:spcPct val="100000"/>
              </a:lnSpc>
              <a:spcBef>
                <a:spcPts val="62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Discussion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>
              <a:lnSpc>
                <a:spcPct val="100000"/>
              </a:lnSpc>
              <a:spcBef>
                <a:spcPts val="862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Closeout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197" name="object 4"/>
          <p:cNvSpPr/>
          <p:nvPr/>
        </p:nvSpPr>
        <p:spPr>
          <a:xfrm>
            <a:off x="1085760" y="4387680"/>
            <a:ext cx="4418280" cy="4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 anchor="t">
            <a:spAutoFit/>
          </a:bodyPr>
          <a:p>
            <a:pPr marL="125280" indent="-115920">
              <a:lnSpc>
                <a:spcPct val="100000"/>
              </a:lnSpc>
              <a:spcBef>
                <a:spcPts val="62"/>
              </a:spcBef>
              <a:buClr>
                <a:srgbClr val="000000"/>
              </a:buClr>
              <a:buFont typeface="Calibri"/>
              <a:buChar char="•"/>
              <a:tabLst>
                <a:tab algn="l" pos="12528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Contact Alex Durkin with questions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125280" indent="-11592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12528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9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125280" indent="-1159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  <a:tabLst>
                <a:tab algn="l" pos="12528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Final slides on Software website, Training section, </a:t>
            </a:r>
            <a:r>
              <a:rPr b="0" lang="en-US" sz="900" strike="noStrike" u="sng">
                <a:solidFill>
                  <a:srgbClr val="0000ff"/>
                </a:solidFill>
                <a:effectLst/>
                <a:uFillTx/>
                <a:latin typeface="Arial"/>
                <a:ea typeface="Arial"/>
                <a:hlinkClick r:id="rId1"/>
              </a:rPr>
              <a:t>http://software.gsfc.nasa.gov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/>
          </p:nvPr>
        </p:nvSpPr>
        <p:spPr>
          <a:xfrm>
            <a:off x="906120" y="796680"/>
            <a:ext cx="5205240" cy="3077280"/>
          </a:xfrm>
          <a:prstGeom prst="rect">
            <a:avLst/>
          </a:prstGeom>
          <a:noFill/>
          <a:ln w="0">
            <a:noFill/>
          </a:ln>
        </p:spPr>
        <p:txBody>
          <a:bodyPr lIns="0" rIns="0" tIns="39960" bIns="0" anchor="t">
            <a:normAutofit/>
          </a:bodyPr>
          <a:p>
            <a:pPr marL="227160" indent="-219240">
              <a:lnSpc>
                <a:spcPct val="100000"/>
              </a:lnSpc>
              <a:spcBef>
                <a:spcPts val="312"/>
              </a:spcBef>
              <a:buClr>
                <a:srgbClr val="7fbe20"/>
              </a:buClr>
              <a:buFont typeface="Arial"/>
              <a:buChar char="•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Agile Alliance – </a:t>
            </a:r>
            <a:r>
              <a:rPr b="0" lang="en-US" sz="1000" strike="noStrike" u="sng">
                <a:solidFill>
                  <a:srgbClr val="0000ff"/>
                </a:solidFill>
                <a:effectLst/>
                <a:uFillTx/>
                <a:latin typeface="Arial"/>
                <a:hlinkClick r:id="rId1"/>
              </a:rPr>
              <a:t>http://www.agilealliance.org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227160" indent="-219240">
              <a:lnSpc>
                <a:spcPct val="100000"/>
              </a:lnSpc>
              <a:spcBef>
                <a:spcPts val="238"/>
              </a:spcBef>
              <a:buClr>
                <a:srgbClr val="7fbe20"/>
              </a:buClr>
              <a:buFont typeface="Arial"/>
              <a:buChar char="•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Scrum Alliance – </a:t>
            </a:r>
            <a:r>
              <a:rPr b="0" lang="en-US" sz="1000" strike="noStrike" u="sng">
                <a:solidFill>
                  <a:srgbClr val="0000ff"/>
                </a:solidFill>
                <a:effectLst/>
                <a:uFillTx/>
                <a:latin typeface="Arial"/>
              </a:rPr>
              <a:t>https://</a:t>
            </a:r>
            <a:r>
              <a:rPr b="0" lang="en-US" sz="1000" strike="noStrike" u="sng">
                <a:solidFill>
                  <a:srgbClr val="0000ff"/>
                </a:solidFill>
                <a:effectLst/>
                <a:uFillTx/>
                <a:latin typeface="Arial"/>
                <a:hlinkClick r:id="rId2"/>
              </a:rPr>
              <a:t>www.scrumalliance.org/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227160" indent="-219240">
              <a:lnSpc>
                <a:spcPct val="100000"/>
              </a:lnSpc>
              <a:spcBef>
                <a:spcPts val="249"/>
              </a:spcBef>
              <a:buClr>
                <a:srgbClr val="7fbe20"/>
              </a:buClr>
              <a:buFont typeface="Arial"/>
              <a:buChar char="•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Mountain Goat software - </a:t>
            </a:r>
            <a:r>
              <a:rPr b="0" lang="en-US" sz="1000" strike="noStrike" u="sng">
                <a:solidFill>
                  <a:srgbClr val="0000ff"/>
                </a:solidFill>
                <a:effectLst/>
                <a:uFillTx/>
                <a:latin typeface="Arial"/>
              </a:rPr>
              <a:t>https://</a:t>
            </a:r>
            <a:r>
              <a:rPr b="0" lang="en-US" sz="1000" strike="noStrike" u="sng">
                <a:solidFill>
                  <a:srgbClr val="0000ff"/>
                </a:solidFill>
                <a:effectLst/>
                <a:uFillTx/>
                <a:latin typeface="Arial"/>
                <a:hlinkClick r:id="rId3"/>
              </a:rPr>
              <a:t>www.mountaingoatsoftware.com/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227160" indent="-219240">
              <a:lnSpc>
                <a:spcPct val="100000"/>
              </a:lnSpc>
              <a:spcBef>
                <a:spcPts val="249"/>
              </a:spcBef>
              <a:buClr>
                <a:srgbClr val="7fbe20"/>
              </a:buClr>
              <a:buFont typeface="Arial"/>
              <a:buChar char="•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Ken Schwaber’s Blog - </a:t>
            </a:r>
            <a:r>
              <a:rPr b="0" lang="en-US" sz="1000" strike="noStrike" u="sng">
                <a:solidFill>
                  <a:srgbClr val="0000ff"/>
                </a:solidFill>
                <a:effectLst/>
                <a:uFillTx/>
                <a:latin typeface="Arial"/>
              </a:rPr>
              <a:t>https://kenschwaber.wordpress.com/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227160" indent="-219240">
              <a:lnSpc>
                <a:spcPct val="100000"/>
              </a:lnSpc>
              <a:spcBef>
                <a:spcPts val="249"/>
              </a:spcBef>
              <a:buClr>
                <a:srgbClr val="7fbe20"/>
              </a:buClr>
              <a:buFont typeface="Arial"/>
              <a:buChar char="•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Some Agile Methods - </a:t>
            </a:r>
            <a:r>
              <a:rPr b="0" lang="en-US" sz="1000" strike="noStrike" u="sng">
                <a:solidFill>
                  <a:srgbClr val="0000ff"/>
                </a:solidFill>
                <a:effectLst/>
                <a:uFillTx/>
                <a:latin typeface="Arial"/>
                <a:hlinkClick r:id="rId4"/>
              </a:rPr>
              <a:t>http://www.devx.com/architect/Article/32761/0/page/3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227160" indent="-219240">
              <a:lnSpc>
                <a:spcPct val="100000"/>
              </a:lnSpc>
              <a:spcBef>
                <a:spcPts val="249"/>
              </a:spcBef>
              <a:buClr>
                <a:srgbClr val="7fbe20"/>
              </a:buClr>
              <a:buFont typeface="Arial"/>
              <a:buChar char="•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Top 10 Agile myths - </a:t>
            </a:r>
            <a:r>
              <a:rPr b="0" lang="en-US" sz="1000" strike="noStrike" u="sng">
                <a:solidFill>
                  <a:srgbClr val="0000ff"/>
                </a:solidFill>
                <a:effectLst/>
                <a:uFillTx/>
                <a:latin typeface="Arial"/>
                <a:hlinkClick r:id="rId5"/>
              </a:rPr>
              <a:t>http://www.agileconnection.com/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227160" indent="-219240">
              <a:lnSpc>
                <a:spcPct val="100000"/>
              </a:lnSpc>
              <a:spcBef>
                <a:spcPts val="249"/>
              </a:spcBef>
              <a:buClr>
                <a:srgbClr val="7fbe20"/>
              </a:buClr>
              <a:buFont typeface="Arial"/>
              <a:buChar char="•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Version one - </a:t>
            </a:r>
            <a:r>
              <a:rPr b="0" lang="en-US" sz="1000" strike="noStrike" u="sng">
                <a:solidFill>
                  <a:srgbClr val="0000ff"/>
                </a:solidFill>
                <a:effectLst/>
                <a:uFillTx/>
                <a:latin typeface="Arial"/>
                <a:hlinkClick r:id="rId6"/>
              </a:rPr>
              <a:t>http://www.versionone.com/pdf/state-of-agile-development-survey-ninth.pdf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227160" indent="-219240">
              <a:lnSpc>
                <a:spcPct val="100000"/>
              </a:lnSpc>
              <a:spcBef>
                <a:spcPts val="249"/>
              </a:spcBef>
              <a:buClr>
                <a:srgbClr val="7fbe20"/>
              </a:buClr>
              <a:buFont typeface="Arial"/>
              <a:buChar char="•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Kanban - </a:t>
            </a:r>
            <a:r>
              <a:rPr b="0" lang="en-US" sz="1000" strike="noStrike" u="sng">
                <a:solidFill>
                  <a:srgbClr val="0000ff"/>
                </a:solidFill>
                <a:effectLst/>
                <a:uFillTx/>
                <a:latin typeface="Arial"/>
              </a:rPr>
              <a:t>https://</a:t>
            </a:r>
            <a:r>
              <a:rPr b="0" lang="en-US" sz="1000" strike="noStrike" u="sng">
                <a:solidFill>
                  <a:srgbClr val="0000ff"/>
                </a:solidFill>
                <a:effectLst/>
                <a:uFillTx/>
                <a:latin typeface="Arial"/>
                <a:hlinkClick r:id="rId7"/>
              </a:rPr>
              <a:t>www.atlassian.com/agile/kanban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227160" indent="-219240">
              <a:lnSpc>
                <a:spcPct val="100000"/>
              </a:lnSpc>
              <a:spcBef>
                <a:spcPts val="249"/>
              </a:spcBef>
              <a:buClr>
                <a:srgbClr val="7fbe20"/>
              </a:buClr>
              <a:buFont typeface="Arial"/>
              <a:buChar char="•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About Agile - </a:t>
            </a:r>
            <a:r>
              <a:rPr b="0" lang="en-US" sz="1000" strike="noStrike" u="sng">
                <a:solidFill>
                  <a:srgbClr val="0000ff"/>
                </a:solidFill>
                <a:effectLst/>
                <a:uFillTx/>
                <a:latin typeface="Arial"/>
                <a:hlinkClick r:id="rId8"/>
              </a:rPr>
              <a:t>http://www.agilealliance.org/the-alliance/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227160" indent="-219240">
              <a:lnSpc>
                <a:spcPct val="100000"/>
              </a:lnSpc>
              <a:spcBef>
                <a:spcPts val="249"/>
              </a:spcBef>
              <a:buClr>
                <a:srgbClr val="7fbe20"/>
              </a:buClr>
              <a:buFont typeface="Arial"/>
              <a:buChar char="•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About Scrum - </a:t>
            </a:r>
            <a:r>
              <a:rPr b="0" lang="en-US" sz="1000" strike="noStrike" u="sng">
                <a:solidFill>
                  <a:srgbClr val="0000ff"/>
                </a:solidFill>
                <a:effectLst/>
                <a:uFillTx/>
                <a:latin typeface="Arial"/>
                <a:hlinkClick r:id="rId9"/>
              </a:rPr>
              <a:t>http://scrummethodology.com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227160" indent="-219240">
              <a:lnSpc>
                <a:spcPct val="100000"/>
              </a:lnSpc>
              <a:spcBef>
                <a:spcPts val="249"/>
              </a:spcBef>
              <a:buClr>
                <a:srgbClr val="7fbe20"/>
              </a:buClr>
              <a:buFont typeface="Arial"/>
              <a:buChar char="•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Scrum Roles - </a:t>
            </a:r>
            <a:r>
              <a:rPr b="0" lang="en-US" sz="1000" strike="noStrike" u="sng">
                <a:solidFill>
                  <a:srgbClr val="0000ff"/>
                </a:solidFill>
                <a:effectLst/>
                <a:uFillTx/>
                <a:latin typeface="Arial"/>
              </a:rPr>
              <a:t>https://</a:t>
            </a:r>
            <a:r>
              <a:rPr b="0" lang="en-US" sz="1000" strike="noStrike" u="sng">
                <a:solidFill>
                  <a:srgbClr val="0000ff"/>
                </a:solidFill>
                <a:effectLst/>
                <a:uFillTx/>
                <a:latin typeface="Arial"/>
                <a:hlinkClick r:id="rId10"/>
              </a:rPr>
              <a:t>www.scrumalliance.org/why-scrum/core-scrum-values-roles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227160" indent="-219240">
              <a:lnSpc>
                <a:spcPct val="100000"/>
              </a:lnSpc>
              <a:spcBef>
                <a:spcPts val="249"/>
              </a:spcBef>
              <a:buClr>
                <a:srgbClr val="7fbe20"/>
              </a:buClr>
              <a:buFont typeface="Arial"/>
              <a:buChar char="•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State of Scrum - </a:t>
            </a:r>
            <a:r>
              <a:rPr b="0" lang="en-US" sz="1000" strike="noStrike" u="sng">
                <a:solidFill>
                  <a:srgbClr val="0000ff"/>
                </a:solidFill>
                <a:effectLst/>
                <a:uFillTx/>
                <a:latin typeface="Arial"/>
              </a:rPr>
              <a:t>https://</a:t>
            </a:r>
            <a:r>
              <a:rPr b="0" lang="en-US" sz="1000" strike="noStrike" u="sng">
                <a:solidFill>
                  <a:srgbClr val="0000ff"/>
                </a:solidFill>
                <a:effectLst/>
                <a:uFillTx/>
                <a:latin typeface="Arial"/>
                <a:hlinkClick r:id="rId11"/>
              </a:rPr>
              <a:t>www.scrumalliance.org/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227160" indent="-219240">
              <a:lnSpc>
                <a:spcPct val="100000"/>
              </a:lnSpc>
              <a:spcBef>
                <a:spcPts val="249"/>
              </a:spcBef>
              <a:buClr>
                <a:srgbClr val="7fbe20"/>
              </a:buClr>
              <a:buFont typeface="Arial"/>
              <a:buChar char="•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Weaknesses: </a:t>
            </a:r>
            <a:r>
              <a:rPr b="0" lang="en-US" sz="1000" strike="noStrike" u="sng">
                <a:solidFill>
                  <a:srgbClr val="0000ff"/>
                </a:solidFill>
                <a:effectLst/>
                <a:uFillTx/>
                <a:latin typeface="Arial"/>
                <a:hlinkClick r:id="rId12"/>
              </a:rPr>
              <a:t>http://www.cedarpointconsulting.com/delivery/articles/before-making-the-leap-to-agile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227160" indent="-219240">
              <a:lnSpc>
                <a:spcPct val="100000"/>
              </a:lnSpc>
              <a:spcBef>
                <a:spcPts val="249"/>
              </a:spcBef>
              <a:buClr>
                <a:srgbClr val="7fbe20"/>
              </a:buClr>
              <a:buFont typeface="Arial"/>
              <a:buChar char="•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Principles and definitions - </a:t>
            </a:r>
            <a:r>
              <a:rPr b="0" lang="en-US" sz="1000" strike="noStrike" u="sng">
                <a:solidFill>
                  <a:srgbClr val="0000ff"/>
                </a:solidFill>
                <a:effectLst/>
                <a:uFillTx/>
                <a:latin typeface="Arial"/>
              </a:rPr>
              <a:t>https://technology.amis.nlhttps://technology.amis.nl/2008/07/01/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227160" indent="-219240">
              <a:lnSpc>
                <a:spcPct val="100000"/>
              </a:lnSpc>
              <a:spcBef>
                <a:spcPts val="249"/>
              </a:spcBef>
              <a:buClr>
                <a:srgbClr val="7fbe20"/>
              </a:buClr>
              <a:buFont typeface="Arial"/>
              <a:buChar char="•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000" strike="noStrike" u="none">
                <a:solidFill>
                  <a:srgbClr val="7fbe20"/>
                </a:solidFill>
                <a:effectLst/>
                <a:uFillTx/>
                <a:latin typeface="Arial"/>
              </a:rPr>
              <a:t>	</a:t>
            </a: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Bob Winter (2015). </a:t>
            </a:r>
            <a:r>
              <a:rPr b="0" i="1" lang="en-US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Agile Performance Improvement Synergy Technology</a:t>
            </a: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, retrieved from </a:t>
            </a:r>
            <a:r>
              <a:rPr b="0" lang="en-US" sz="1000" strike="noStrike" u="sng">
                <a:solidFill>
                  <a:srgbClr val="0000ff"/>
                </a:solidFill>
                <a:effectLst/>
                <a:uFillTx/>
                <a:latin typeface="Arial"/>
                <a:hlinkClick r:id="rId13"/>
              </a:rPr>
              <a:t>http://www.amazon.com/Agile-Performance-Improvement-Synergy-Technology/dp/1484208935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199" name="object 4"/>
          <p:cNvSpPr/>
          <p:nvPr/>
        </p:nvSpPr>
        <p:spPr>
          <a:xfrm>
            <a:off x="995400" y="3363840"/>
            <a:ext cx="2503440" cy="15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7920">
              <a:lnSpc>
                <a:spcPts val="1225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000" strike="noStrike" u="none">
                <a:solidFill>
                  <a:srgbClr val="0e4282"/>
                </a:solidFill>
                <a:effectLst/>
                <a:uFillTx/>
                <a:latin typeface="Arial"/>
              </a:rPr>
              <a:t>SOFTWARE PROCESS IMPROVEMENT 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200" name="object 5"/>
          <p:cNvSpPr/>
          <p:nvPr/>
        </p:nvSpPr>
        <p:spPr>
          <a:xfrm>
            <a:off x="3666960" y="3363840"/>
            <a:ext cx="804960" cy="15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7920">
              <a:lnSpc>
                <a:spcPts val="1225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000" strike="noStrike" u="none">
                <a:solidFill>
                  <a:srgbClr val="7fbe20"/>
                </a:solidFill>
                <a:effectLst/>
                <a:uFillTx/>
                <a:latin typeface="Arial"/>
              </a:rPr>
              <a:t>NASA GSFC 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201" name="object 6"/>
          <p:cNvSpPr/>
          <p:nvPr/>
        </p:nvSpPr>
        <p:spPr>
          <a:xfrm>
            <a:off x="5929200" y="3390840"/>
            <a:ext cx="138240" cy="11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25560">
              <a:lnSpc>
                <a:spcPts val="899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12F5E750-5883-470D-91CA-8A77B638E4C5}" type="slidenum">
              <a:rPr b="0" lang="en-US" sz="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US" sz="7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title"/>
          </p:nvPr>
        </p:nvSpPr>
        <p:spPr>
          <a:xfrm>
            <a:off x="828360" y="285480"/>
            <a:ext cx="3855960" cy="369000"/>
          </a:xfrm>
          <a:prstGeom prst="rect">
            <a:avLst/>
          </a:prstGeom>
          <a:noFill/>
          <a:ln w="0">
            <a:noFill/>
          </a:ln>
        </p:spPr>
        <p:txBody>
          <a:bodyPr lIns="0" rIns="0" tIns="48600" bIns="0" anchor="t">
            <a:spAutoFit/>
          </a:bodyPr>
          <a:p>
            <a:pPr marL="225360" indent="0">
              <a:lnSpc>
                <a:spcPct val="100000"/>
              </a:lnSpc>
              <a:spcBef>
                <a:spcPts val="62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100" strike="noStrike" u="none">
                <a:solidFill>
                  <a:srgbClr val="0e4282"/>
                </a:solidFill>
                <a:effectLst/>
                <a:uFillTx/>
                <a:latin typeface="Arial"/>
              </a:rPr>
              <a:t>References</a:t>
            </a:r>
            <a:endParaRPr b="0" lang="en-US" sz="2100" strike="noStrike" u="none">
              <a:solidFill>
                <a:srgbClr val="1f497d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/>
          <p:cNvSpPr/>
          <p:nvPr/>
        </p:nvSpPr>
        <p:spPr>
          <a:xfrm>
            <a:off x="1077840" y="1168560"/>
            <a:ext cx="4878360" cy="72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0760" bIns="0" anchor="t">
            <a:spAutoFit/>
          </a:bodyPr>
          <a:p>
            <a:pPr marL="227160" indent="-219240">
              <a:lnSpc>
                <a:spcPct val="100000"/>
              </a:lnSpc>
              <a:spcBef>
                <a:spcPts val="400"/>
              </a:spcBef>
              <a:buClr>
                <a:srgbClr val="7fbe20"/>
              </a:buClr>
              <a:buFont typeface="Arial"/>
              <a:buChar char="•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Introductions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227160" indent="-219240">
              <a:lnSpc>
                <a:spcPct val="100000"/>
              </a:lnSpc>
              <a:spcBef>
                <a:spcPts val="326"/>
              </a:spcBef>
              <a:tabLst>
                <a:tab algn="l" pos="0"/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400" strike="noStrike" u="none">
                <a:solidFill>
                  <a:srgbClr val="7fbe20"/>
                </a:solidFill>
                <a:effectLst/>
                <a:uFillTx/>
                <a:latin typeface="Arial"/>
                <a:ea typeface="Arial"/>
              </a:rPr>
              <a:t>–</a:t>
            </a:r>
            <a:r>
              <a:rPr b="0" lang="en-US" sz="1400" strike="noStrike" u="none">
                <a:solidFill>
                  <a:srgbClr val="7fbe20"/>
                </a:solidFill>
                <a:effectLst/>
                <a:uFillTx/>
                <a:latin typeface="Arial"/>
                <a:ea typeface="Arial"/>
              </a:rPr>
              <a:t>	</a:t>
            </a:r>
            <a:r>
              <a:rPr b="1" lang="en-US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Alex Durkin, Software Process Improvement Team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227160" indent="-219240">
              <a:lnSpc>
                <a:spcPct val="100000"/>
              </a:lnSpc>
              <a:spcBef>
                <a:spcPts val="264"/>
              </a:spcBef>
              <a:tabLst>
                <a:tab algn="l" pos="0"/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900" strike="noStrike" u="sng">
                <a:solidFill>
                  <a:srgbClr val="0000ff"/>
                </a:solidFill>
                <a:effectLst/>
                <a:uFillTx/>
                <a:latin typeface="Arial"/>
                <a:ea typeface="Arial"/>
                <a:hlinkClick r:id="rId1"/>
              </a:rPr>
              <a:t>http://software.gsfc.nasa.gov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23" name="object 4"/>
          <p:cNvSpPr/>
          <p:nvPr/>
        </p:nvSpPr>
        <p:spPr>
          <a:xfrm>
            <a:off x="995400" y="3363840"/>
            <a:ext cx="2503440" cy="15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7920">
              <a:lnSpc>
                <a:spcPts val="1225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000" strike="noStrike" u="none">
                <a:solidFill>
                  <a:srgbClr val="0e4282"/>
                </a:solidFill>
                <a:effectLst/>
                <a:uFillTx/>
                <a:latin typeface="Arial"/>
              </a:rPr>
              <a:t>SOFTWARE PROCESS IMPROVEMENT 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24" name="object 5"/>
          <p:cNvSpPr/>
          <p:nvPr/>
        </p:nvSpPr>
        <p:spPr>
          <a:xfrm>
            <a:off x="3666960" y="3363840"/>
            <a:ext cx="804960" cy="15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7920">
              <a:lnSpc>
                <a:spcPts val="1225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000" strike="noStrike" u="none">
                <a:solidFill>
                  <a:srgbClr val="7fbe20"/>
                </a:solidFill>
                <a:effectLst/>
                <a:uFillTx/>
                <a:latin typeface="Arial"/>
              </a:rPr>
              <a:t>NASA GSFC 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25" name="object 6"/>
          <p:cNvSpPr/>
          <p:nvPr/>
        </p:nvSpPr>
        <p:spPr>
          <a:xfrm>
            <a:off x="5929200" y="3390840"/>
            <a:ext cx="138240" cy="11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77760">
              <a:lnSpc>
                <a:spcPts val="899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B648CBB5-862A-49A3-8382-97421FC1C618}" type="slidenum">
              <a:rPr b="0" lang="en-US" sz="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US" sz="7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28360" y="285480"/>
            <a:ext cx="3855960" cy="369000"/>
          </a:xfrm>
          <a:prstGeom prst="rect">
            <a:avLst/>
          </a:prstGeom>
          <a:noFill/>
          <a:ln w="0">
            <a:noFill/>
          </a:ln>
        </p:spPr>
        <p:txBody>
          <a:bodyPr lIns="0" rIns="0" tIns="48600" bIns="0" anchor="t">
            <a:spAutoFit/>
          </a:bodyPr>
          <a:p>
            <a:pPr marL="225360" indent="0">
              <a:lnSpc>
                <a:spcPct val="100000"/>
              </a:lnSpc>
              <a:spcBef>
                <a:spcPts val="62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100" strike="noStrike" u="none">
                <a:solidFill>
                  <a:srgbClr val="0e4282"/>
                </a:solidFill>
                <a:effectLst/>
                <a:uFillTx/>
                <a:latin typeface="Arial"/>
              </a:rPr>
              <a:t>Agile Methodology</a:t>
            </a:r>
            <a:endParaRPr b="0" lang="en-US" sz="2100" strike="noStrike" u="none">
              <a:solidFill>
                <a:srgbClr val="1f497d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"/>
          <p:cNvSpPr/>
          <p:nvPr/>
        </p:nvSpPr>
        <p:spPr>
          <a:xfrm>
            <a:off x="1077840" y="1162080"/>
            <a:ext cx="5354640" cy="150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6160" bIns="0" anchor="t">
            <a:spAutoFit/>
          </a:bodyPr>
          <a:p>
            <a:pPr marL="227160" indent="-219240">
              <a:lnSpc>
                <a:spcPct val="100000"/>
              </a:lnSpc>
              <a:spcBef>
                <a:spcPts val="437"/>
              </a:spcBef>
              <a:buClr>
                <a:srgbClr val="7fbe20"/>
              </a:buClr>
              <a:buFont typeface="Arial"/>
              <a:buChar char="•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Common understanding of Agile fundamentals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1" marL="344520" indent="-214200">
              <a:lnSpc>
                <a:spcPct val="100000"/>
              </a:lnSpc>
              <a:spcBef>
                <a:spcPts val="363"/>
              </a:spcBef>
              <a:buClr>
                <a:srgbClr val="7fbe20"/>
              </a:buClr>
              <a:buFont typeface="Arial"/>
              <a:buChar char="–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Origins of Agile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1" marL="344520" indent="-214200">
              <a:lnSpc>
                <a:spcPct val="100000"/>
              </a:lnSpc>
              <a:spcBef>
                <a:spcPts val="414"/>
              </a:spcBef>
              <a:buClr>
                <a:srgbClr val="7fbe20"/>
              </a:buClr>
              <a:buFont typeface="Arial"/>
              <a:buChar char="–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Key Concepts / Activities / Roles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1" marL="344520" indent="-214200">
              <a:lnSpc>
                <a:spcPct val="100000"/>
              </a:lnSpc>
              <a:spcBef>
                <a:spcPts val="414"/>
              </a:spcBef>
              <a:buClr>
                <a:srgbClr val="7fbe20"/>
              </a:buClr>
              <a:buFont typeface="Arial"/>
              <a:buChar char="–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Common Misconceptions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1" marL="344520" indent="-214200">
              <a:lnSpc>
                <a:spcPct val="100000"/>
              </a:lnSpc>
              <a:spcBef>
                <a:spcPts val="414"/>
              </a:spcBef>
              <a:buClr>
                <a:srgbClr val="7fbe20"/>
              </a:buClr>
              <a:buFont typeface="Arial"/>
              <a:buChar char="–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Strengths and Weaknesses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28" name="object 4"/>
          <p:cNvSpPr/>
          <p:nvPr/>
        </p:nvSpPr>
        <p:spPr>
          <a:xfrm>
            <a:off x="995400" y="3363840"/>
            <a:ext cx="2503440" cy="15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7920">
              <a:lnSpc>
                <a:spcPts val="1225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000" strike="noStrike" u="none">
                <a:solidFill>
                  <a:srgbClr val="0e4282"/>
                </a:solidFill>
                <a:effectLst/>
                <a:uFillTx/>
                <a:latin typeface="Arial"/>
              </a:rPr>
              <a:t>SOFTWARE PROCESS IMPROVEMENT 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29" name="object 5"/>
          <p:cNvSpPr/>
          <p:nvPr/>
        </p:nvSpPr>
        <p:spPr>
          <a:xfrm>
            <a:off x="3666960" y="3363840"/>
            <a:ext cx="804960" cy="15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7920">
              <a:lnSpc>
                <a:spcPts val="1225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000" strike="noStrike" u="none">
                <a:solidFill>
                  <a:srgbClr val="7fbe20"/>
                </a:solidFill>
                <a:effectLst/>
                <a:uFillTx/>
                <a:latin typeface="Arial"/>
              </a:rPr>
              <a:t>NASA GSFC 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30" name="object 6"/>
          <p:cNvSpPr/>
          <p:nvPr/>
        </p:nvSpPr>
        <p:spPr>
          <a:xfrm>
            <a:off x="5929200" y="3390840"/>
            <a:ext cx="138240" cy="11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77760">
              <a:lnSpc>
                <a:spcPts val="899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90D88F35-9BD6-475B-97BD-E64D16E709D5}" type="slidenum">
              <a:rPr b="0" lang="en-US" sz="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US" sz="7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28360" y="285840"/>
            <a:ext cx="3855960" cy="422280"/>
          </a:xfrm>
          <a:prstGeom prst="rect">
            <a:avLst/>
          </a:prstGeom>
          <a:noFill/>
          <a:ln w="0">
            <a:noFill/>
          </a:ln>
        </p:spPr>
        <p:txBody>
          <a:bodyPr lIns="0" rIns="0" tIns="10080" bIns="0" anchor="t">
            <a:spAutoFit/>
          </a:bodyPr>
          <a:p>
            <a:pPr marL="225360" indent="0">
              <a:lnSpc>
                <a:spcPct val="100000"/>
              </a:lnSpc>
              <a:spcBef>
                <a:spcPts val="74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700" strike="noStrike" u="none">
                <a:solidFill>
                  <a:srgbClr val="0e4282"/>
                </a:solidFill>
                <a:effectLst/>
                <a:uFillTx/>
                <a:latin typeface="Arial"/>
              </a:rPr>
              <a:t>Goals</a:t>
            </a:r>
            <a:endParaRPr b="0" lang="en-US" sz="2700" strike="noStrike" u="none">
              <a:solidFill>
                <a:srgbClr val="1f497d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2"/>
          <p:cNvSpPr/>
          <p:nvPr/>
        </p:nvSpPr>
        <p:spPr>
          <a:xfrm>
            <a:off x="831960" y="1098720"/>
            <a:ext cx="6530760" cy="331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 anchor="t">
            <a:spAutoFit/>
          </a:bodyPr>
          <a:p>
            <a:pPr marL="225360" indent="-216000" algn="just">
              <a:lnSpc>
                <a:spcPct val="100000"/>
              </a:lnSpc>
              <a:spcBef>
                <a:spcPts val="62"/>
              </a:spcBef>
              <a:buClr>
                <a:srgbClr val="7fbe20"/>
              </a:buClr>
              <a:buFont typeface="Arial"/>
              <a:buChar char="•"/>
              <a:tabLst>
                <a:tab algn="l" pos="2253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3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Definition*: The Agile Alliance defines Agile Software Development in this way: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225360" indent="-216000" algn="just">
              <a:lnSpc>
                <a:spcPct val="98000"/>
              </a:lnSpc>
              <a:spcBef>
                <a:spcPts val="711"/>
              </a:spcBef>
              <a:tabLst>
                <a:tab algn="l" pos="0"/>
                <a:tab algn="l" pos="2253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In  the  late  1990’s  several  methodologies  began  to  get  increasing  public attention.  Each  had  a  different  combination  of  old  ideas,  new  ideas,  and transmuted old ideas. But they all emphasized: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1" marL="779400" indent="-214200">
              <a:lnSpc>
                <a:spcPct val="100000"/>
              </a:lnSpc>
              <a:spcBef>
                <a:spcPts val="726"/>
              </a:spcBef>
              <a:buClr>
                <a:srgbClr val="7fbe20"/>
              </a:buClr>
              <a:buFont typeface="Calibri"/>
              <a:buChar char="–"/>
              <a:tabLst>
                <a:tab algn="l" pos="2253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Close collaboration between the programmer team and business experts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1" marL="779400" indent="-214200">
              <a:lnSpc>
                <a:spcPct val="100000"/>
              </a:lnSpc>
              <a:spcBef>
                <a:spcPts val="700"/>
              </a:spcBef>
              <a:buClr>
                <a:srgbClr val="7fbe20"/>
              </a:buClr>
              <a:buFont typeface="Calibri"/>
              <a:buChar char="–"/>
              <a:tabLst>
                <a:tab algn="l" pos="2253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Face-to-face communication (as more efficient than written documentation)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1" marL="779400" indent="-214200">
              <a:lnSpc>
                <a:spcPct val="100000"/>
              </a:lnSpc>
              <a:spcBef>
                <a:spcPts val="638"/>
              </a:spcBef>
              <a:buClr>
                <a:srgbClr val="7fbe20"/>
              </a:buClr>
              <a:buFont typeface="Calibri"/>
              <a:buChar char="–"/>
              <a:tabLst>
                <a:tab algn="l" pos="2253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Frequent delivery of new deployable business value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1" marL="779400" indent="-214200">
              <a:lnSpc>
                <a:spcPct val="100000"/>
              </a:lnSpc>
              <a:spcBef>
                <a:spcPts val="700"/>
              </a:spcBef>
              <a:buClr>
                <a:srgbClr val="7fbe20"/>
              </a:buClr>
              <a:buFont typeface="Calibri"/>
              <a:buChar char="–"/>
              <a:tabLst>
                <a:tab algn="l" pos="2253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Tight; self-organizing teams working cooperatively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1" marL="779400" indent="-214200">
              <a:lnSpc>
                <a:spcPct val="100000"/>
              </a:lnSpc>
              <a:spcBef>
                <a:spcPts val="700"/>
              </a:spcBef>
              <a:buClr>
                <a:srgbClr val="7fbe20"/>
              </a:buClr>
              <a:buFont typeface="Calibri"/>
              <a:buChar char="–"/>
              <a:tabLst>
                <a:tab algn="l" pos="2253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Ways to craft the code and the team such that the inevitable requirements churn </a:t>
            </a: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	</a:t>
            </a: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was not a crisis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225360" indent="-216000">
              <a:lnSpc>
                <a:spcPct val="100000"/>
              </a:lnSpc>
              <a:spcBef>
                <a:spcPts val="751"/>
              </a:spcBef>
              <a:buClr>
                <a:srgbClr val="000000"/>
              </a:buClr>
              <a:buFont typeface="Calibri"/>
              <a:buChar char="•"/>
              <a:tabLst>
                <a:tab algn="l" pos="2253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300" strike="noStrike" u="none">
                <a:solidFill>
                  <a:srgbClr val="7fbe20"/>
                </a:solidFill>
                <a:effectLst/>
                <a:uFillTx/>
                <a:latin typeface="Arial"/>
                <a:ea typeface="Arial"/>
              </a:rPr>
              <a:t>	</a:t>
            </a:r>
            <a:r>
              <a:rPr b="1" lang="en-US" sz="13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The Agile Manifesto was written in February of 2001, at a summit of 17 independent-minded practitioners of several programming methodologies.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225360" indent="-216000">
              <a:lnSpc>
                <a:spcPct val="100000"/>
              </a:lnSpc>
              <a:spcBef>
                <a:spcPts val="187"/>
              </a:spcBef>
              <a:tabLst>
                <a:tab algn="l" pos="0"/>
                <a:tab algn="l" pos="2253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3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225360" indent="-216000">
              <a:lnSpc>
                <a:spcPts val="887"/>
              </a:lnSpc>
              <a:buClr>
                <a:srgbClr val="000000"/>
              </a:buClr>
              <a:buFont typeface="Calibri"/>
              <a:buChar char="•"/>
              <a:tabLst>
                <a:tab algn="l" pos="2253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7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	</a:t>
            </a:r>
            <a:r>
              <a:rPr b="0" lang="en-US" sz="7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*Definition of Agile from Agile Alliance, a non-profit organization founded by some authors of the original Agile Manifesto to advance Agile concepts; </a:t>
            </a:r>
            <a:r>
              <a:rPr b="0" lang="en-US" sz="700" strike="noStrike" u="sng">
                <a:solidFill>
                  <a:srgbClr val="0000ff"/>
                </a:solidFill>
                <a:effectLst/>
                <a:uFillTx/>
                <a:latin typeface="Arial"/>
                <a:ea typeface="Arial"/>
                <a:hlinkClick r:id="rId1"/>
              </a:rPr>
              <a:t>http://www.agilealliance.org/the-alliance</a:t>
            </a:r>
            <a:endParaRPr b="0" lang="en-US" sz="7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33" name="object 4"/>
          <p:cNvSpPr/>
          <p:nvPr/>
        </p:nvSpPr>
        <p:spPr>
          <a:xfrm>
            <a:off x="995400" y="3363840"/>
            <a:ext cx="2503440" cy="15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7920">
              <a:lnSpc>
                <a:spcPts val="1225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000" strike="noStrike" u="none">
                <a:solidFill>
                  <a:srgbClr val="0e4282"/>
                </a:solidFill>
                <a:effectLst/>
                <a:uFillTx/>
                <a:latin typeface="Arial"/>
              </a:rPr>
              <a:t>SOFTWARE PROCESS IMPROVEMENT 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34" name="object 5"/>
          <p:cNvSpPr/>
          <p:nvPr/>
        </p:nvSpPr>
        <p:spPr>
          <a:xfrm>
            <a:off x="3666960" y="3363840"/>
            <a:ext cx="804960" cy="15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7920">
              <a:lnSpc>
                <a:spcPts val="1225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000" strike="noStrike" u="none">
                <a:solidFill>
                  <a:srgbClr val="7fbe20"/>
                </a:solidFill>
                <a:effectLst/>
                <a:uFillTx/>
                <a:latin typeface="Arial"/>
              </a:rPr>
              <a:t>NASA GSFC 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35" name="object 6"/>
          <p:cNvSpPr/>
          <p:nvPr/>
        </p:nvSpPr>
        <p:spPr>
          <a:xfrm>
            <a:off x="5929200" y="3390840"/>
            <a:ext cx="138240" cy="11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77760">
              <a:lnSpc>
                <a:spcPts val="899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63972F0B-CCA6-4F7D-A20B-8DA4C29E404A}" type="slidenum">
              <a:rPr b="0" lang="en-US" sz="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US" sz="7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28360" y="285480"/>
            <a:ext cx="3855960" cy="369000"/>
          </a:xfrm>
          <a:prstGeom prst="rect">
            <a:avLst/>
          </a:prstGeom>
          <a:noFill/>
          <a:ln w="0">
            <a:noFill/>
          </a:ln>
        </p:spPr>
        <p:txBody>
          <a:bodyPr lIns="0" rIns="0" tIns="48600" bIns="0" anchor="t">
            <a:spAutoFit/>
          </a:bodyPr>
          <a:p>
            <a:pPr marL="225360" indent="0">
              <a:lnSpc>
                <a:spcPct val="100000"/>
              </a:lnSpc>
              <a:spcBef>
                <a:spcPts val="62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100" strike="noStrike" u="none">
                <a:solidFill>
                  <a:srgbClr val="0e4282"/>
                </a:solidFill>
                <a:effectLst/>
                <a:uFillTx/>
                <a:latin typeface="Arial"/>
              </a:rPr>
              <a:t>What is Agile?</a:t>
            </a:r>
            <a:endParaRPr b="0" lang="en-US" sz="2100" strike="noStrike" u="none">
              <a:solidFill>
                <a:srgbClr val="1f497d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2"/>
          <p:cNvSpPr/>
          <p:nvPr/>
        </p:nvSpPr>
        <p:spPr>
          <a:xfrm>
            <a:off x="831960" y="1000080"/>
            <a:ext cx="6526080" cy="96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8360" bIns="0" anchor="t">
            <a:spAutoFit/>
          </a:bodyPr>
          <a:p>
            <a:pPr marL="227160" indent="-219240">
              <a:lnSpc>
                <a:spcPct val="100000"/>
              </a:lnSpc>
              <a:spcBef>
                <a:spcPts val="850"/>
              </a:spcBef>
              <a:buClr>
                <a:srgbClr val="7fbe20"/>
              </a:buClr>
              <a:buFont typeface="Arial"/>
              <a:buChar char="•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3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Interestingly, Agile concepts are applied to fields outside of software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1" marL="344520" indent="-214200">
              <a:lnSpc>
                <a:spcPct val="100000"/>
              </a:lnSpc>
              <a:spcBef>
                <a:spcPts val="700"/>
              </a:spcBef>
              <a:buClr>
                <a:srgbClr val="7fbe20"/>
              </a:buClr>
              <a:buFont typeface="Arial"/>
              <a:buChar char="–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Toyota implemented Agile techniques long before software development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2" marL="561960" indent="-171360">
              <a:lnSpc>
                <a:spcPct val="103000"/>
              </a:lnSpc>
              <a:spcBef>
                <a:spcPts val="587"/>
              </a:spcBef>
              <a:buClr>
                <a:srgbClr val="7fbe20"/>
              </a:buClr>
              <a:buFont typeface="Arial"/>
              <a:buChar char="•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One of which was a task board in 1953, in Agile software development this became known </a:t>
            </a:r>
            <a:r>
              <a:rPr b="1" lang="en-US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	</a:t>
            </a:r>
            <a:r>
              <a:rPr b="1" lang="en-US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as a Kanban board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38" name="object 6"/>
          <p:cNvSpPr/>
          <p:nvPr/>
        </p:nvSpPr>
        <p:spPr>
          <a:xfrm>
            <a:off x="995400" y="3363840"/>
            <a:ext cx="2503440" cy="15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7920">
              <a:lnSpc>
                <a:spcPts val="1225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000" strike="noStrike" u="none">
                <a:solidFill>
                  <a:srgbClr val="0e4282"/>
                </a:solidFill>
                <a:effectLst/>
                <a:uFillTx/>
                <a:latin typeface="Arial"/>
              </a:rPr>
              <a:t>SOFTWARE PROCESS IMPROVEMENT 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39" name="object 7"/>
          <p:cNvSpPr/>
          <p:nvPr/>
        </p:nvSpPr>
        <p:spPr>
          <a:xfrm>
            <a:off x="3666960" y="3363840"/>
            <a:ext cx="804960" cy="15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7920">
              <a:lnSpc>
                <a:spcPts val="1225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000" strike="noStrike" u="none">
                <a:solidFill>
                  <a:srgbClr val="7fbe20"/>
                </a:solidFill>
                <a:effectLst/>
                <a:uFillTx/>
                <a:latin typeface="Arial"/>
              </a:rPr>
              <a:t>NASA GSFC 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40" name="object 8"/>
          <p:cNvSpPr/>
          <p:nvPr/>
        </p:nvSpPr>
        <p:spPr>
          <a:xfrm>
            <a:off x="5929200" y="3390840"/>
            <a:ext cx="138240" cy="11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77760">
              <a:lnSpc>
                <a:spcPts val="899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F07A69B4-9846-414E-803D-FD53ABFFE01A}" type="slidenum">
              <a:rPr b="0" lang="en-US" sz="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US" sz="7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41" name="object 3"/>
          <p:cNvSpPr/>
          <p:nvPr/>
        </p:nvSpPr>
        <p:spPr>
          <a:xfrm>
            <a:off x="831960" y="2084400"/>
            <a:ext cx="6530760" cy="86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440" bIns="0" anchor="t">
            <a:spAutoFit/>
          </a:bodyPr>
          <a:p>
            <a:pPr marL="345960" indent="-215640">
              <a:lnSpc>
                <a:spcPct val="100000"/>
              </a:lnSpc>
              <a:spcBef>
                <a:spcPts val="74"/>
              </a:spcBef>
              <a:tabLst>
                <a:tab algn="l" pos="0"/>
                <a:tab algn="l" pos="34452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200" strike="noStrike" u="none">
                <a:solidFill>
                  <a:srgbClr val="7fbe20"/>
                </a:solidFill>
                <a:effectLst/>
                <a:uFillTx/>
                <a:latin typeface="Arial"/>
                <a:ea typeface="Arial"/>
              </a:rPr>
              <a:t>–</a:t>
            </a:r>
            <a:r>
              <a:rPr b="0" lang="en-US" sz="1200" strike="noStrike" u="none">
                <a:solidFill>
                  <a:srgbClr val="7fbe20"/>
                </a:solidFill>
                <a:effectLst/>
                <a:uFillTx/>
                <a:latin typeface="Arial"/>
                <a:ea typeface="Arial"/>
              </a:rPr>
              <a:t>	</a:t>
            </a:r>
            <a:r>
              <a:rPr b="1" lang="en-US" sz="1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Team Wikispeed is using an Agile method called Scrum to build a fast, affordable, ultra-efficient, safe commuter car that should sell for less than $20,000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345960" indent="-215640">
              <a:lnSpc>
                <a:spcPct val="100000"/>
              </a:lnSpc>
              <a:spcBef>
                <a:spcPts val="751"/>
              </a:spcBef>
              <a:buClr>
                <a:srgbClr val="7fbe20"/>
              </a:buClr>
              <a:buFont typeface="Arial"/>
              <a:buChar char="•"/>
              <a:tabLst>
                <a:tab algn="l" pos="34452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3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There</a:t>
            </a:r>
            <a:r>
              <a:rPr b="1" lang="en-US" sz="13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	</a:t>
            </a:r>
            <a:r>
              <a:rPr b="1" lang="en-US" sz="13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are</a:t>
            </a:r>
            <a:r>
              <a:rPr b="1" lang="en-US" sz="13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	</a:t>
            </a:r>
            <a:r>
              <a:rPr b="1" lang="en-US" sz="13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many</a:t>
            </a:r>
            <a:r>
              <a:rPr b="1" lang="en-US" sz="13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	</a:t>
            </a:r>
            <a:r>
              <a:rPr b="1" lang="en-US" sz="13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methods</a:t>
            </a:r>
            <a:r>
              <a:rPr b="1" lang="en-US" sz="13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	</a:t>
            </a:r>
            <a:r>
              <a:rPr b="1" lang="en-US" sz="13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implementing</a:t>
            </a:r>
            <a:r>
              <a:rPr b="1" lang="en-US" sz="13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	</a:t>
            </a:r>
            <a:r>
              <a:rPr b="1" lang="en-US" sz="13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the Agile</a:t>
            </a:r>
            <a:r>
              <a:rPr b="1" lang="en-US" sz="13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	</a:t>
            </a:r>
            <a:r>
              <a:rPr b="1" lang="en-US" sz="13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Software</a:t>
            </a:r>
            <a:r>
              <a:rPr b="1" lang="en-US" sz="13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	</a:t>
            </a:r>
            <a:r>
              <a:rPr b="1" lang="en-US" sz="13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Development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42" name="object 4"/>
          <p:cNvSpPr/>
          <p:nvPr/>
        </p:nvSpPr>
        <p:spPr>
          <a:xfrm>
            <a:off x="952560" y="2668680"/>
            <a:ext cx="2408040" cy="13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8360" bIns="0" anchor="t">
            <a:spAutoFit/>
          </a:bodyPr>
          <a:p>
            <a:pPr marL="103320">
              <a:lnSpc>
                <a:spcPct val="100000"/>
              </a:lnSpc>
              <a:spcBef>
                <a:spcPts val="850"/>
              </a:spcBef>
              <a:tabLst>
                <a:tab algn="l" pos="0"/>
                <a:tab algn="l" pos="22212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3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Methodology. Most notable: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103320">
              <a:lnSpc>
                <a:spcPct val="100000"/>
              </a:lnSpc>
              <a:spcBef>
                <a:spcPts val="700"/>
              </a:spcBef>
              <a:buClr>
                <a:srgbClr val="7fbe20"/>
              </a:buClr>
              <a:buFont typeface="Arial"/>
              <a:buChar char="–"/>
              <a:tabLst>
                <a:tab algn="l" pos="22212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Lean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103320">
              <a:lnSpc>
                <a:spcPct val="100000"/>
              </a:lnSpc>
              <a:spcBef>
                <a:spcPts val="700"/>
              </a:spcBef>
              <a:buClr>
                <a:srgbClr val="7fbe20"/>
              </a:buClr>
              <a:buFont typeface="Arial"/>
              <a:buChar char="–"/>
              <a:tabLst>
                <a:tab algn="l" pos="22212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Kanban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103320">
              <a:lnSpc>
                <a:spcPct val="100000"/>
              </a:lnSpc>
              <a:spcBef>
                <a:spcPts val="700"/>
              </a:spcBef>
              <a:buClr>
                <a:srgbClr val="7fbe20"/>
              </a:buClr>
              <a:buFont typeface="Arial"/>
              <a:buChar char="–"/>
              <a:tabLst>
                <a:tab algn="l" pos="22212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Extreme Programming (XP)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103320">
              <a:lnSpc>
                <a:spcPct val="100000"/>
              </a:lnSpc>
              <a:spcBef>
                <a:spcPts val="700"/>
              </a:spcBef>
              <a:buClr>
                <a:srgbClr val="7fbe20"/>
              </a:buClr>
              <a:buFont typeface="Arial"/>
              <a:buChar char="–"/>
              <a:tabLst>
                <a:tab algn="l" pos="22212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Scrum -- most popular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28360" y="285480"/>
            <a:ext cx="3855960" cy="369000"/>
          </a:xfrm>
          <a:prstGeom prst="rect">
            <a:avLst/>
          </a:prstGeom>
          <a:noFill/>
          <a:ln w="0">
            <a:noFill/>
          </a:ln>
        </p:spPr>
        <p:txBody>
          <a:bodyPr lIns="0" rIns="0" tIns="48600" bIns="0" anchor="t">
            <a:spAutoFit/>
          </a:bodyPr>
          <a:p>
            <a:pPr marL="225360" indent="0">
              <a:lnSpc>
                <a:spcPct val="100000"/>
              </a:lnSpc>
              <a:spcBef>
                <a:spcPts val="62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100" strike="noStrike" u="none">
                <a:solidFill>
                  <a:srgbClr val="0e4282"/>
                </a:solidFill>
                <a:effectLst/>
                <a:uFillTx/>
                <a:latin typeface="Arial"/>
              </a:rPr>
              <a:t>What is Agile?</a:t>
            </a:r>
            <a:endParaRPr b="0" lang="en-US" sz="2100" strike="noStrike" u="none">
              <a:solidFill>
                <a:srgbClr val="1f497d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28360" y="285480"/>
            <a:ext cx="3855960" cy="369000"/>
          </a:xfrm>
          <a:prstGeom prst="rect">
            <a:avLst/>
          </a:prstGeom>
          <a:noFill/>
          <a:ln w="0">
            <a:noFill/>
          </a:ln>
        </p:spPr>
        <p:txBody>
          <a:bodyPr lIns="0" rIns="0" tIns="48600" bIns="0" anchor="t">
            <a:spAutoFit/>
          </a:bodyPr>
          <a:p>
            <a:pPr marL="225360" indent="0">
              <a:lnSpc>
                <a:spcPct val="100000"/>
              </a:lnSpc>
              <a:spcBef>
                <a:spcPts val="62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100" strike="noStrike" u="none">
                <a:solidFill>
                  <a:srgbClr val="0e4282"/>
                </a:solidFill>
                <a:effectLst/>
                <a:uFillTx/>
                <a:latin typeface="Arial"/>
              </a:rPr>
              <a:t>Agile Methods In Use</a:t>
            </a:r>
            <a:endParaRPr b="0" lang="en-US" sz="2100" strike="noStrike" u="none">
              <a:solidFill>
                <a:srgbClr val="1f497d"/>
              </a:solidFill>
              <a:effectLst/>
              <a:uFillTx/>
              <a:latin typeface="Calibri"/>
            </a:endParaRPr>
          </a:p>
        </p:txBody>
      </p:sp>
      <p:grpSp>
        <p:nvGrpSpPr>
          <p:cNvPr id="45" name="object 3"/>
          <p:cNvGrpSpPr/>
          <p:nvPr/>
        </p:nvGrpSpPr>
        <p:grpSpPr>
          <a:xfrm>
            <a:off x="1882800" y="1411200"/>
            <a:ext cx="4622760" cy="1784880"/>
            <a:chOff x="1882800" y="1411200"/>
            <a:chExt cx="4622760" cy="1784880"/>
          </a:xfrm>
        </p:grpSpPr>
        <p:sp>
          <p:nvSpPr>
            <p:cNvPr id="46" name="object 4"/>
            <p:cNvSpPr/>
            <p:nvPr/>
          </p:nvSpPr>
          <p:spPr>
            <a:xfrm>
              <a:off x="1882800" y="1601640"/>
              <a:ext cx="4622760" cy="1275120"/>
            </a:xfrm>
            <a:custGeom>
              <a:avLst/>
              <a:gdLst/>
              <a:ahLst/>
              <a:rect l="l" t="t" r="r" b="b"/>
              <a:pathLst>
                <a:path w="6753225" h="1862454">
                  <a:moveTo>
                    <a:pt x="0" y="1862050"/>
                  </a:moveTo>
                  <a:lnTo>
                    <a:pt x="6384174" y="1862050"/>
                  </a:lnTo>
                </a:path>
                <a:path w="6753225" h="1862454">
                  <a:moveTo>
                    <a:pt x="6558741" y="1862050"/>
                  </a:moveTo>
                  <a:lnTo>
                    <a:pt x="6752636" y="1862050"/>
                  </a:lnTo>
                </a:path>
                <a:path w="6753225" h="1862454">
                  <a:moveTo>
                    <a:pt x="0" y="1396537"/>
                  </a:moveTo>
                  <a:lnTo>
                    <a:pt x="6384174" y="1396537"/>
                  </a:lnTo>
                </a:path>
                <a:path w="6753225" h="1862454">
                  <a:moveTo>
                    <a:pt x="6558741" y="1396537"/>
                  </a:moveTo>
                  <a:lnTo>
                    <a:pt x="6752636" y="1396537"/>
                  </a:lnTo>
                </a:path>
                <a:path w="6753225" h="1862454">
                  <a:moveTo>
                    <a:pt x="0" y="931025"/>
                  </a:moveTo>
                  <a:lnTo>
                    <a:pt x="6384174" y="931025"/>
                  </a:lnTo>
                </a:path>
                <a:path w="6753225" h="1862454">
                  <a:moveTo>
                    <a:pt x="6558741" y="931025"/>
                  </a:moveTo>
                  <a:lnTo>
                    <a:pt x="6752636" y="931025"/>
                  </a:lnTo>
                </a:path>
                <a:path w="6753225" h="1862454">
                  <a:moveTo>
                    <a:pt x="0" y="465513"/>
                  </a:moveTo>
                  <a:lnTo>
                    <a:pt x="6384174" y="465513"/>
                  </a:lnTo>
                </a:path>
                <a:path w="6753225" h="1862454">
                  <a:moveTo>
                    <a:pt x="6558741" y="465513"/>
                  </a:moveTo>
                  <a:lnTo>
                    <a:pt x="6752636" y="465513"/>
                  </a:lnTo>
                </a:path>
                <a:path w="6753225" h="1862454">
                  <a:moveTo>
                    <a:pt x="0" y="0"/>
                  </a:moveTo>
                  <a:lnTo>
                    <a:pt x="6384174" y="0"/>
                  </a:lnTo>
                </a:path>
                <a:path w="6753225" h="1862454">
                  <a:moveTo>
                    <a:pt x="6558741" y="0"/>
                  </a:moveTo>
                  <a:lnTo>
                    <a:pt x="6752636" y="0"/>
                  </a:lnTo>
                </a:path>
              </a:pathLst>
            </a:custGeom>
            <a:noFill/>
            <a:ln w="9360">
              <a:solidFill>
                <a:srgbClr val="e0e0e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47" name="object 5"/>
            <p:cNvSpPr/>
            <p:nvPr/>
          </p:nvSpPr>
          <p:spPr>
            <a:xfrm>
              <a:off x="2016360" y="1411200"/>
              <a:ext cx="4356360" cy="1784160"/>
            </a:xfrm>
            <a:custGeom>
              <a:avLst/>
              <a:gdLst/>
              <a:ahLst/>
              <a:rect l="l" t="t" r="r" b="b"/>
              <a:pathLst>
                <a:path w="6363970" h="2606040">
                  <a:moveTo>
                    <a:pt x="174574" y="2560320"/>
                  </a:moveTo>
                  <a:lnTo>
                    <a:pt x="0" y="2560320"/>
                  </a:lnTo>
                  <a:lnTo>
                    <a:pt x="0" y="2606040"/>
                  </a:lnTo>
                  <a:lnTo>
                    <a:pt x="174574" y="2606040"/>
                  </a:lnTo>
                  <a:lnTo>
                    <a:pt x="174574" y="2560320"/>
                  </a:lnTo>
                  <a:close/>
                </a:path>
                <a:path w="6363970" h="2606040">
                  <a:moveTo>
                    <a:pt x="739838" y="2560320"/>
                  </a:moveTo>
                  <a:lnTo>
                    <a:pt x="561111" y="2560320"/>
                  </a:lnTo>
                  <a:lnTo>
                    <a:pt x="561111" y="2606040"/>
                  </a:lnTo>
                  <a:lnTo>
                    <a:pt x="739838" y="2606040"/>
                  </a:lnTo>
                  <a:lnTo>
                    <a:pt x="739838" y="2560320"/>
                  </a:lnTo>
                  <a:close/>
                </a:path>
                <a:path w="6363970" h="2606040">
                  <a:moveTo>
                    <a:pt x="1300949" y="2560320"/>
                  </a:moveTo>
                  <a:lnTo>
                    <a:pt x="1126375" y="2560320"/>
                  </a:lnTo>
                  <a:lnTo>
                    <a:pt x="1126375" y="2606040"/>
                  </a:lnTo>
                  <a:lnTo>
                    <a:pt x="1300949" y="2606040"/>
                  </a:lnTo>
                  <a:lnTo>
                    <a:pt x="1300949" y="2560320"/>
                  </a:lnTo>
                  <a:close/>
                </a:path>
                <a:path w="6363970" h="2606040">
                  <a:moveTo>
                    <a:pt x="1862048" y="2560320"/>
                  </a:moveTo>
                  <a:lnTo>
                    <a:pt x="1687487" y="2560320"/>
                  </a:lnTo>
                  <a:lnTo>
                    <a:pt x="1687487" y="2606040"/>
                  </a:lnTo>
                  <a:lnTo>
                    <a:pt x="1862048" y="2606040"/>
                  </a:lnTo>
                  <a:lnTo>
                    <a:pt x="1862048" y="2560320"/>
                  </a:lnTo>
                  <a:close/>
                </a:path>
                <a:path w="6363970" h="2606040">
                  <a:moveTo>
                    <a:pt x="2427325" y="2514600"/>
                  </a:moveTo>
                  <a:lnTo>
                    <a:pt x="2248598" y="2514600"/>
                  </a:lnTo>
                  <a:lnTo>
                    <a:pt x="2248598" y="2606040"/>
                  </a:lnTo>
                  <a:lnTo>
                    <a:pt x="2427325" y="2606040"/>
                  </a:lnTo>
                  <a:lnTo>
                    <a:pt x="2427325" y="2514600"/>
                  </a:lnTo>
                  <a:close/>
                </a:path>
                <a:path w="6363970" h="2606040">
                  <a:moveTo>
                    <a:pt x="2988424" y="2514600"/>
                  </a:moveTo>
                  <a:lnTo>
                    <a:pt x="2813862" y="2514600"/>
                  </a:lnTo>
                  <a:lnTo>
                    <a:pt x="2813862" y="2606040"/>
                  </a:lnTo>
                  <a:lnTo>
                    <a:pt x="2988424" y="2606040"/>
                  </a:lnTo>
                  <a:lnTo>
                    <a:pt x="2988424" y="2514600"/>
                  </a:lnTo>
                  <a:close/>
                </a:path>
                <a:path w="6363970" h="2606040">
                  <a:moveTo>
                    <a:pt x="3549535" y="2468880"/>
                  </a:moveTo>
                  <a:lnTo>
                    <a:pt x="3374974" y="2468880"/>
                  </a:lnTo>
                  <a:lnTo>
                    <a:pt x="3374974" y="2606040"/>
                  </a:lnTo>
                  <a:lnTo>
                    <a:pt x="3549535" y="2606040"/>
                  </a:lnTo>
                  <a:lnTo>
                    <a:pt x="3549535" y="2468880"/>
                  </a:lnTo>
                  <a:close/>
                </a:path>
                <a:path w="6363970" h="2606040">
                  <a:moveTo>
                    <a:pt x="4114800" y="2373287"/>
                  </a:moveTo>
                  <a:lnTo>
                    <a:pt x="3936085" y="2373287"/>
                  </a:lnTo>
                  <a:lnTo>
                    <a:pt x="3936085" y="2606040"/>
                  </a:lnTo>
                  <a:lnTo>
                    <a:pt x="4114800" y="2606040"/>
                  </a:lnTo>
                  <a:lnTo>
                    <a:pt x="4114800" y="2373287"/>
                  </a:lnTo>
                  <a:close/>
                </a:path>
                <a:path w="6363970" h="2606040">
                  <a:moveTo>
                    <a:pt x="4675911" y="2281847"/>
                  </a:moveTo>
                  <a:lnTo>
                    <a:pt x="4501350" y="2281847"/>
                  </a:lnTo>
                  <a:lnTo>
                    <a:pt x="4501350" y="2606040"/>
                  </a:lnTo>
                  <a:lnTo>
                    <a:pt x="4675911" y="2606040"/>
                  </a:lnTo>
                  <a:lnTo>
                    <a:pt x="4675911" y="2281847"/>
                  </a:lnTo>
                  <a:close/>
                </a:path>
                <a:path w="6363970" h="2606040">
                  <a:moveTo>
                    <a:pt x="5237023" y="2236127"/>
                  </a:moveTo>
                  <a:lnTo>
                    <a:pt x="5062448" y="2236127"/>
                  </a:lnTo>
                  <a:lnTo>
                    <a:pt x="5062448" y="2606040"/>
                  </a:lnTo>
                  <a:lnTo>
                    <a:pt x="5237023" y="2606040"/>
                  </a:lnTo>
                  <a:lnTo>
                    <a:pt x="5237023" y="2236127"/>
                  </a:lnTo>
                  <a:close/>
                </a:path>
                <a:path w="6363970" h="2606040">
                  <a:moveTo>
                    <a:pt x="5802287" y="2140521"/>
                  </a:moveTo>
                  <a:lnTo>
                    <a:pt x="5623560" y="2140521"/>
                  </a:lnTo>
                  <a:lnTo>
                    <a:pt x="5623560" y="2606040"/>
                  </a:lnTo>
                  <a:lnTo>
                    <a:pt x="5802287" y="2606040"/>
                  </a:lnTo>
                  <a:lnTo>
                    <a:pt x="5802287" y="2140521"/>
                  </a:lnTo>
                  <a:close/>
                </a:path>
                <a:path w="6363970" h="2606040">
                  <a:moveTo>
                    <a:pt x="6363398" y="0"/>
                  </a:moveTo>
                  <a:lnTo>
                    <a:pt x="6188824" y="0"/>
                  </a:lnTo>
                  <a:lnTo>
                    <a:pt x="6188824" y="2606040"/>
                  </a:lnTo>
                  <a:lnTo>
                    <a:pt x="6363398" y="2606040"/>
                  </a:lnTo>
                  <a:lnTo>
                    <a:pt x="6363398" y="0"/>
                  </a:lnTo>
                  <a:close/>
                </a:path>
              </a:pathLst>
            </a:custGeom>
            <a:solidFill>
              <a:srgbClr val="6095c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48" name="object 6"/>
            <p:cNvSpPr/>
            <p:nvPr/>
          </p:nvSpPr>
          <p:spPr>
            <a:xfrm>
              <a:off x="1883880" y="3195720"/>
              <a:ext cx="4621680" cy="360"/>
            </a:xfrm>
            <a:custGeom>
              <a:avLst/>
              <a:gdLst/>
              <a:ahLst/>
              <a:rect l="l" t="t" r="r" b="b"/>
              <a:pathLst>
                <a:path w="6751320" h="21600">
                  <a:moveTo>
                    <a:pt x="0" y="0"/>
                  </a:moveTo>
                  <a:lnTo>
                    <a:pt x="6751043" y="0"/>
                  </a:lnTo>
                </a:path>
              </a:pathLst>
            </a:custGeom>
            <a:noFill/>
            <a:ln w="9360">
              <a:solidFill>
                <a:srgbClr val="e0e0e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Calibri"/>
              </a:endParaRPr>
            </a:p>
          </p:txBody>
        </p:sp>
      </p:grpSp>
      <p:sp>
        <p:nvSpPr>
          <p:cNvPr id="49" name="object 7"/>
          <p:cNvSpPr/>
          <p:nvPr/>
        </p:nvSpPr>
        <p:spPr>
          <a:xfrm>
            <a:off x="1882800" y="1284120"/>
            <a:ext cx="4622760" cy="360"/>
          </a:xfrm>
          <a:custGeom>
            <a:avLst/>
            <a:gdLst/>
            <a:ahLst/>
            <a:rect l="l" t="t" r="r" b="b"/>
            <a:pathLst>
              <a:path w="6753225" h="21600">
                <a:moveTo>
                  <a:pt x="0" y="0"/>
                </a:moveTo>
                <a:lnTo>
                  <a:pt x="6752636" y="0"/>
                </a:lnTo>
              </a:path>
            </a:pathLst>
          </a:custGeom>
          <a:noFill/>
          <a:ln w="9360">
            <a:solidFill>
              <a:srgbClr val="e0e0e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50" name="object 8"/>
          <p:cNvSpPr/>
          <p:nvPr/>
        </p:nvSpPr>
        <p:spPr>
          <a:xfrm>
            <a:off x="1673280" y="1211400"/>
            <a:ext cx="123840" cy="198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 anchor="t">
            <a:spAutoFit/>
          </a:bodyPr>
          <a:p>
            <a:pPr marL="7920">
              <a:lnSpc>
                <a:spcPct val="100000"/>
              </a:lnSpc>
              <a:spcBef>
                <a:spcPts val="62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800" strike="noStrike" u="none">
                <a:solidFill>
                  <a:srgbClr val="595959"/>
                </a:solidFill>
                <a:effectLst/>
                <a:uFillTx/>
                <a:latin typeface="Calibri"/>
                <a:ea typeface="Calibri"/>
              </a:rPr>
              <a:t>60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7920">
              <a:lnSpc>
                <a:spcPct val="100000"/>
              </a:lnSpc>
              <a:spcBef>
                <a:spcPts val="513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8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7920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800" strike="noStrike" u="none">
                <a:solidFill>
                  <a:srgbClr val="595959"/>
                </a:solidFill>
                <a:effectLst/>
                <a:uFillTx/>
                <a:latin typeface="Calibri"/>
                <a:ea typeface="Calibri"/>
              </a:rPr>
              <a:t>50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7920">
              <a:lnSpc>
                <a:spcPct val="100000"/>
              </a:lnSpc>
              <a:spcBef>
                <a:spcPts val="513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8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7920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800" strike="noStrike" u="none">
                <a:solidFill>
                  <a:srgbClr val="595959"/>
                </a:solidFill>
                <a:effectLst/>
                <a:uFillTx/>
                <a:latin typeface="Calibri"/>
                <a:ea typeface="Calibri"/>
              </a:rPr>
              <a:t>40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7920">
              <a:lnSpc>
                <a:spcPct val="100000"/>
              </a:lnSpc>
              <a:spcBef>
                <a:spcPts val="513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8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7920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800" strike="noStrike" u="none">
                <a:solidFill>
                  <a:srgbClr val="595959"/>
                </a:solidFill>
                <a:effectLst/>
                <a:uFillTx/>
                <a:latin typeface="Calibri"/>
                <a:ea typeface="Calibri"/>
              </a:rPr>
              <a:t>30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7920">
              <a:lnSpc>
                <a:spcPct val="100000"/>
              </a:lnSpc>
              <a:spcBef>
                <a:spcPts val="513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8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7920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800" strike="noStrike" u="none">
                <a:solidFill>
                  <a:srgbClr val="595959"/>
                </a:solidFill>
                <a:effectLst/>
                <a:uFillTx/>
                <a:latin typeface="Calibri"/>
                <a:ea typeface="Calibri"/>
              </a:rPr>
              <a:t>20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7920">
              <a:lnSpc>
                <a:spcPct val="100000"/>
              </a:lnSpc>
              <a:spcBef>
                <a:spcPts val="513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8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7920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800" strike="noStrike" u="none">
                <a:solidFill>
                  <a:srgbClr val="595959"/>
                </a:solidFill>
                <a:effectLst/>
                <a:uFillTx/>
                <a:latin typeface="Calibri"/>
                <a:ea typeface="Calibri"/>
              </a:rPr>
              <a:t>10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7920">
              <a:lnSpc>
                <a:spcPct val="100000"/>
              </a:lnSpc>
              <a:spcBef>
                <a:spcPts val="513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8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7920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800" strike="noStrike" u="none">
                <a:solidFill>
                  <a:srgbClr val="595959"/>
                </a:solidFill>
                <a:effectLst/>
                <a:uFillTx/>
                <a:latin typeface="Calibri"/>
                <a:ea typeface="Calibri"/>
              </a:rPr>
              <a:t>0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pic>
        <p:nvPicPr>
          <p:cNvPr id="51" name="object 9" descr=""/>
          <p:cNvPicPr/>
          <p:nvPr/>
        </p:nvPicPr>
        <p:blipFill>
          <a:blip r:embed="rId1"/>
          <a:stretch/>
        </p:blipFill>
        <p:spPr>
          <a:xfrm>
            <a:off x="1805040" y="3330720"/>
            <a:ext cx="1069920" cy="9064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2" name="object 10"/>
          <p:cNvSpPr/>
          <p:nvPr/>
        </p:nvSpPr>
        <p:spPr>
          <a:xfrm>
            <a:off x="3048120" y="3340080"/>
            <a:ext cx="203040" cy="204840"/>
          </a:xfrm>
          <a:custGeom>
            <a:avLst/>
            <a:gdLst/>
            <a:ahLst/>
            <a:rect l="l" t="t" r="r" b="b"/>
            <a:pathLst>
              <a:path w="297179" h="298450">
                <a:moveTo>
                  <a:pt x="48301" y="160074"/>
                </a:moveTo>
                <a:lnTo>
                  <a:pt x="46384" y="160074"/>
                </a:lnTo>
                <a:lnTo>
                  <a:pt x="45882" y="160319"/>
                </a:lnTo>
                <a:lnTo>
                  <a:pt x="1126" y="205075"/>
                </a:lnTo>
                <a:lnTo>
                  <a:pt x="281" y="206832"/>
                </a:lnTo>
                <a:lnTo>
                  <a:pt x="195" y="208038"/>
                </a:lnTo>
                <a:lnTo>
                  <a:pt x="107" y="209266"/>
                </a:lnTo>
                <a:lnTo>
                  <a:pt x="0" y="210762"/>
                </a:lnTo>
                <a:lnTo>
                  <a:pt x="958" y="212775"/>
                </a:lnTo>
                <a:lnTo>
                  <a:pt x="85857" y="297675"/>
                </a:lnTo>
                <a:lnTo>
                  <a:pt x="86455" y="297967"/>
                </a:lnTo>
                <a:lnTo>
                  <a:pt x="88532" y="297967"/>
                </a:lnTo>
                <a:lnTo>
                  <a:pt x="104697" y="279723"/>
                </a:lnTo>
                <a:lnTo>
                  <a:pt x="104392" y="279139"/>
                </a:lnTo>
                <a:lnTo>
                  <a:pt x="70040" y="244787"/>
                </a:lnTo>
                <a:lnTo>
                  <a:pt x="84724" y="230103"/>
                </a:lnTo>
                <a:lnTo>
                  <a:pt x="55356" y="230103"/>
                </a:lnTo>
                <a:lnTo>
                  <a:pt x="30814" y="205560"/>
                </a:lnTo>
                <a:lnTo>
                  <a:pt x="60967" y="175407"/>
                </a:lnTo>
                <a:lnTo>
                  <a:pt x="61202" y="174892"/>
                </a:lnTo>
                <a:lnTo>
                  <a:pt x="49954" y="160714"/>
                </a:lnTo>
                <a:lnTo>
                  <a:pt x="48301" y="160074"/>
                </a:lnTo>
                <a:close/>
              </a:path>
              <a:path w="297179" h="298450">
                <a:moveTo>
                  <a:pt x="146100" y="90685"/>
                </a:moveTo>
                <a:lnTo>
                  <a:pt x="139558" y="90685"/>
                </a:lnTo>
                <a:lnTo>
                  <a:pt x="130436" y="90854"/>
                </a:lnTo>
                <a:lnTo>
                  <a:pt x="91911" y="114291"/>
                </a:lnTo>
                <a:lnTo>
                  <a:pt x="65976" y="144421"/>
                </a:lnTo>
                <a:lnTo>
                  <a:pt x="65948" y="144815"/>
                </a:lnTo>
                <a:lnTo>
                  <a:pt x="66907" y="146827"/>
                </a:lnTo>
                <a:lnTo>
                  <a:pt x="150183" y="230103"/>
                </a:lnTo>
                <a:lnTo>
                  <a:pt x="152195" y="231062"/>
                </a:lnTo>
                <a:lnTo>
                  <a:pt x="156126" y="230780"/>
                </a:lnTo>
                <a:lnTo>
                  <a:pt x="157536" y="230103"/>
                </a:lnTo>
                <a:lnTo>
                  <a:pt x="157714" y="230103"/>
                </a:lnTo>
                <a:lnTo>
                  <a:pt x="180986" y="206832"/>
                </a:lnTo>
                <a:lnTo>
                  <a:pt x="186674" y="200821"/>
                </a:lnTo>
                <a:lnTo>
                  <a:pt x="157685" y="200821"/>
                </a:lnTo>
                <a:lnTo>
                  <a:pt x="96045" y="139181"/>
                </a:lnTo>
                <a:lnTo>
                  <a:pt x="111027" y="124199"/>
                </a:lnTo>
                <a:lnTo>
                  <a:pt x="116354" y="120388"/>
                </a:lnTo>
                <a:lnTo>
                  <a:pt x="126354" y="116460"/>
                </a:lnTo>
                <a:lnTo>
                  <a:pt x="131319" y="115722"/>
                </a:lnTo>
                <a:lnTo>
                  <a:pt x="186407" y="115722"/>
                </a:lnTo>
                <a:lnTo>
                  <a:pt x="182646" y="111697"/>
                </a:lnTo>
                <a:lnTo>
                  <a:pt x="153125" y="92235"/>
                </a:lnTo>
                <a:lnTo>
                  <a:pt x="146100" y="90685"/>
                </a:lnTo>
                <a:close/>
              </a:path>
              <a:path w="297179" h="298450">
                <a:moveTo>
                  <a:pt x="86096" y="201402"/>
                </a:moveTo>
                <a:lnTo>
                  <a:pt x="84058" y="201402"/>
                </a:lnTo>
                <a:lnTo>
                  <a:pt x="83567" y="201662"/>
                </a:lnTo>
                <a:lnTo>
                  <a:pt x="55125" y="230103"/>
                </a:lnTo>
                <a:lnTo>
                  <a:pt x="84724" y="230103"/>
                </a:lnTo>
                <a:lnTo>
                  <a:pt x="98366" y="216461"/>
                </a:lnTo>
                <a:lnTo>
                  <a:pt x="98612" y="215957"/>
                </a:lnTo>
                <a:lnTo>
                  <a:pt x="98612" y="214061"/>
                </a:lnTo>
                <a:lnTo>
                  <a:pt x="86096" y="201402"/>
                </a:lnTo>
                <a:close/>
              </a:path>
              <a:path w="297179" h="298450">
                <a:moveTo>
                  <a:pt x="186407" y="115722"/>
                </a:moveTo>
                <a:lnTo>
                  <a:pt x="131319" y="115722"/>
                </a:lnTo>
                <a:lnTo>
                  <a:pt x="141175" y="116697"/>
                </a:lnTo>
                <a:lnTo>
                  <a:pt x="145987" y="118283"/>
                </a:lnTo>
                <a:lnTo>
                  <a:pt x="178955" y="151952"/>
                </a:lnTo>
                <a:lnTo>
                  <a:pt x="180792" y="161310"/>
                </a:lnTo>
                <a:lnTo>
                  <a:pt x="180906" y="163042"/>
                </a:lnTo>
                <a:lnTo>
                  <a:pt x="180980" y="164177"/>
                </a:lnTo>
                <a:lnTo>
                  <a:pt x="181072" y="165581"/>
                </a:lnTo>
                <a:lnTo>
                  <a:pt x="181134" y="166983"/>
                </a:lnTo>
                <a:lnTo>
                  <a:pt x="157685" y="200821"/>
                </a:lnTo>
                <a:lnTo>
                  <a:pt x="186685" y="200821"/>
                </a:lnTo>
                <a:lnTo>
                  <a:pt x="205592" y="166983"/>
                </a:lnTo>
                <a:lnTo>
                  <a:pt x="206202" y="152375"/>
                </a:lnTo>
                <a:lnTo>
                  <a:pt x="204578" y="144815"/>
                </a:lnTo>
                <a:lnTo>
                  <a:pt x="188462" y="117921"/>
                </a:lnTo>
                <a:lnTo>
                  <a:pt x="186407" y="115722"/>
                </a:lnTo>
                <a:close/>
              </a:path>
              <a:path w="297179" h="298450">
                <a:moveTo>
                  <a:pt x="236167" y="0"/>
                </a:moveTo>
                <a:lnTo>
                  <a:pt x="194414" y="13208"/>
                </a:lnTo>
                <a:lnTo>
                  <a:pt x="160107" y="46094"/>
                </a:lnTo>
                <a:lnTo>
                  <a:pt x="156550" y="53847"/>
                </a:lnTo>
                <a:lnTo>
                  <a:pt x="156522" y="54240"/>
                </a:lnTo>
                <a:lnTo>
                  <a:pt x="157481" y="56252"/>
                </a:lnTo>
                <a:lnTo>
                  <a:pt x="240757" y="139529"/>
                </a:lnTo>
                <a:lnTo>
                  <a:pt x="242769" y="140487"/>
                </a:lnTo>
                <a:lnTo>
                  <a:pt x="246700" y="140206"/>
                </a:lnTo>
                <a:lnTo>
                  <a:pt x="248453" y="139364"/>
                </a:lnTo>
                <a:lnTo>
                  <a:pt x="271679" y="116138"/>
                </a:lnTo>
                <a:lnTo>
                  <a:pt x="277247" y="110247"/>
                </a:lnTo>
                <a:lnTo>
                  <a:pt x="248259" y="110247"/>
                </a:lnTo>
                <a:lnTo>
                  <a:pt x="186618" y="48606"/>
                </a:lnTo>
                <a:lnTo>
                  <a:pt x="201601" y="33624"/>
                </a:lnTo>
                <a:lnTo>
                  <a:pt x="206928" y="29814"/>
                </a:lnTo>
                <a:lnTo>
                  <a:pt x="216928" y="25886"/>
                </a:lnTo>
                <a:lnTo>
                  <a:pt x="221893" y="25147"/>
                </a:lnTo>
                <a:lnTo>
                  <a:pt x="276980" y="25147"/>
                </a:lnTo>
                <a:lnTo>
                  <a:pt x="273220" y="21122"/>
                </a:lnTo>
                <a:lnTo>
                  <a:pt x="243700" y="1661"/>
                </a:lnTo>
                <a:lnTo>
                  <a:pt x="236167" y="0"/>
                </a:lnTo>
                <a:close/>
              </a:path>
              <a:path w="297179" h="298450">
                <a:moveTo>
                  <a:pt x="276980" y="25147"/>
                </a:moveTo>
                <a:lnTo>
                  <a:pt x="221893" y="25147"/>
                </a:lnTo>
                <a:lnTo>
                  <a:pt x="231749" y="26123"/>
                </a:lnTo>
                <a:lnTo>
                  <a:pt x="236561" y="27710"/>
                </a:lnTo>
                <a:lnTo>
                  <a:pt x="269530" y="61377"/>
                </a:lnTo>
                <a:lnTo>
                  <a:pt x="271730" y="76292"/>
                </a:lnTo>
                <a:lnTo>
                  <a:pt x="270817" y="81152"/>
                </a:lnTo>
                <a:lnTo>
                  <a:pt x="266514" y="90685"/>
                </a:lnTo>
                <a:lnTo>
                  <a:pt x="262809" y="95697"/>
                </a:lnTo>
                <a:lnTo>
                  <a:pt x="248259" y="110247"/>
                </a:lnTo>
                <a:lnTo>
                  <a:pt x="277258" y="110247"/>
                </a:lnTo>
                <a:lnTo>
                  <a:pt x="296776" y="61802"/>
                </a:lnTo>
                <a:lnTo>
                  <a:pt x="295152" y="54240"/>
                </a:lnTo>
                <a:lnTo>
                  <a:pt x="279035" y="27346"/>
                </a:lnTo>
                <a:lnTo>
                  <a:pt x="276980" y="25147"/>
                </a:lnTo>
                <a:close/>
              </a:path>
            </a:pathLst>
          </a:custGeom>
          <a:solidFill>
            <a:srgbClr val="6c6c6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53" name="object 11"/>
          <p:cNvSpPr/>
          <p:nvPr/>
        </p:nvSpPr>
        <p:spPr>
          <a:xfrm>
            <a:off x="3375000" y="3338640"/>
            <a:ext cx="263520" cy="264960"/>
          </a:xfrm>
          <a:custGeom>
            <a:avLst/>
            <a:gdLst/>
            <a:ahLst/>
            <a:rect l="l" t="t" r="r" b="b"/>
            <a:pathLst>
              <a:path w="384810" h="386080">
                <a:moveTo>
                  <a:pt x="70197" y="250190"/>
                </a:moveTo>
                <a:lnTo>
                  <a:pt x="55562" y="250190"/>
                </a:lnTo>
                <a:lnTo>
                  <a:pt x="48362" y="251460"/>
                </a:lnTo>
                <a:lnTo>
                  <a:pt x="41278" y="255269"/>
                </a:lnTo>
                <a:lnTo>
                  <a:pt x="35985" y="257810"/>
                </a:lnTo>
                <a:lnTo>
                  <a:pt x="25517" y="265430"/>
                </a:lnTo>
                <a:lnTo>
                  <a:pt x="20342" y="270510"/>
                </a:lnTo>
                <a:lnTo>
                  <a:pt x="15312" y="275590"/>
                </a:lnTo>
                <a:lnTo>
                  <a:pt x="11022" y="281940"/>
                </a:lnTo>
                <a:lnTo>
                  <a:pt x="7472" y="287019"/>
                </a:lnTo>
                <a:lnTo>
                  <a:pt x="4664" y="292100"/>
                </a:lnTo>
                <a:lnTo>
                  <a:pt x="1414" y="299719"/>
                </a:lnTo>
                <a:lnTo>
                  <a:pt x="0" y="308610"/>
                </a:lnTo>
                <a:lnTo>
                  <a:pt x="839" y="323850"/>
                </a:lnTo>
                <a:lnTo>
                  <a:pt x="3048" y="331469"/>
                </a:lnTo>
                <a:lnTo>
                  <a:pt x="10355" y="345440"/>
                </a:lnTo>
                <a:lnTo>
                  <a:pt x="14293" y="350519"/>
                </a:lnTo>
                <a:lnTo>
                  <a:pt x="18858" y="355600"/>
                </a:lnTo>
                <a:lnTo>
                  <a:pt x="24049" y="361950"/>
                </a:lnTo>
                <a:lnTo>
                  <a:pt x="30008" y="367030"/>
                </a:lnTo>
                <a:lnTo>
                  <a:pt x="35892" y="372110"/>
                </a:lnTo>
                <a:lnTo>
                  <a:pt x="47437" y="379730"/>
                </a:lnTo>
                <a:lnTo>
                  <a:pt x="55034" y="383540"/>
                </a:lnTo>
                <a:lnTo>
                  <a:pt x="62480" y="386080"/>
                </a:lnTo>
                <a:lnTo>
                  <a:pt x="77068" y="386080"/>
                </a:lnTo>
                <a:lnTo>
                  <a:pt x="112628" y="365760"/>
                </a:lnTo>
                <a:lnTo>
                  <a:pt x="117630" y="360680"/>
                </a:lnTo>
                <a:lnTo>
                  <a:pt x="75492" y="360680"/>
                </a:lnTo>
                <a:lnTo>
                  <a:pt x="66329" y="359410"/>
                </a:lnTo>
                <a:lnTo>
                  <a:pt x="61688" y="356869"/>
                </a:lnTo>
                <a:lnTo>
                  <a:pt x="52288" y="350519"/>
                </a:lnTo>
                <a:lnTo>
                  <a:pt x="47457" y="346710"/>
                </a:lnTo>
                <a:lnTo>
                  <a:pt x="38240" y="336550"/>
                </a:lnTo>
                <a:lnTo>
                  <a:pt x="34590" y="332740"/>
                </a:lnTo>
                <a:lnTo>
                  <a:pt x="28505" y="323850"/>
                </a:lnTo>
                <a:lnTo>
                  <a:pt x="26490" y="318769"/>
                </a:lnTo>
                <a:lnTo>
                  <a:pt x="24518" y="309880"/>
                </a:lnTo>
                <a:lnTo>
                  <a:pt x="24688" y="304800"/>
                </a:lnTo>
                <a:lnTo>
                  <a:pt x="52791" y="275590"/>
                </a:lnTo>
                <a:lnTo>
                  <a:pt x="109689" y="275590"/>
                </a:lnTo>
                <a:lnTo>
                  <a:pt x="108358" y="274319"/>
                </a:lnTo>
                <a:lnTo>
                  <a:pt x="96683" y="264160"/>
                </a:lnTo>
                <a:lnTo>
                  <a:pt x="85218" y="256540"/>
                </a:lnTo>
                <a:lnTo>
                  <a:pt x="77643" y="252730"/>
                </a:lnTo>
                <a:lnTo>
                  <a:pt x="70197" y="250190"/>
                </a:lnTo>
                <a:close/>
              </a:path>
              <a:path w="384810" h="386080">
                <a:moveTo>
                  <a:pt x="109689" y="275590"/>
                </a:moveTo>
                <a:lnTo>
                  <a:pt x="57335" y="275590"/>
                </a:lnTo>
                <a:lnTo>
                  <a:pt x="66498" y="276860"/>
                </a:lnTo>
                <a:lnTo>
                  <a:pt x="71116" y="279400"/>
                </a:lnTo>
                <a:lnTo>
                  <a:pt x="80422" y="285750"/>
                </a:lnTo>
                <a:lnTo>
                  <a:pt x="85134" y="289560"/>
                </a:lnTo>
                <a:lnTo>
                  <a:pt x="89907" y="294640"/>
                </a:lnTo>
                <a:lnTo>
                  <a:pt x="94256" y="298450"/>
                </a:lnTo>
                <a:lnTo>
                  <a:pt x="97977" y="303530"/>
                </a:lnTo>
                <a:lnTo>
                  <a:pt x="104157" y="312419"/>
                </a:lnTo>
                <a:lnTo>
                  <a:pt x="106218" y="317500"/>
                </a:lnTo>
                <a:lnTo>
                  <a:pt x="108285" y="326390"/>
                </a:lnTo>
                <a:lnTo>
                  <a:pt x="108205" y="328930"/>
                </a:lnTo>
                <a:lnTo>
                  <a:pt x="108126" y="331469"/>
                </a:lnTo>
                <a:lnTo>
                  <a:pt x="80013" y="360680"/>
                </a:lnTo>
                <a:lnTo>
                  <a:pt x="117630" y="360680"/>
                </a:lnTo>
                <a:lnTo>
                  <a:pt x="121904" y="355600"/>
                </a:lnTo>
                <a:lnTo>
                  <a:pt x="128270" y="344169"/>
                </a:lnTo>
                <a:lnTo>
                  <a:pt x="131544" y="336550"/>
                </a:lnTo>
                <a:lnTo>
                  <a:pt x="132958" y="328930"/>
                </a:lnTo>
                <a:lnTo>
                  <a:pt x="132072" y="312419"/>
                </a:lnTo>
                <a:lnTo>
                  <a:pt x="129816" y="304800"/>
                </a:lnTo>
                <a:lnTo>
                  <a:pt x="122375" y="290830"/>
                </a:lnTo>
                <a:lnTo>
                  <a:pt x="118351" y="285750"/>
                </a:lnTo>
                <a:lnTo>
                  <a:pt x="113679" y="279400"/>
                </a:lnTo>
                <a:lnTo>
                  <a:pt x="109689" y="275590"/>
                </a:lnTo>
                <a:close/>
              </a:path>
              <a:path w="384810" h="386080">
                <a:moveTo>
                  <a:pt x="154712" y="250190"/>
                </a:moveTo>
                <a:lnTo>
                  <a:pt x="119364" y="250190"/>
                </a:lnTo>
                <a:lnTo>
                  <a:pt x="155271" y="285750"/>
                </a:lnTo>
                <a:lnTo>
                  <a:pt x="158991" y="288290"/>
                </a:lnTo>
                <a:lnTo>
                  <a:pt x="166196" y="293369"/>
                </a:lnTo>
                <a:lnTo>
                  <a:pt x="169763" y="294640"/>
                </a:lnTo>
                <a:lnTo>
                  <a:pt x="176829" y="294640"/>
                </a:lnTo>
                <a:lnTo>
                  <a:pt x="187253" y="290830"/>
                </a:lnTo>
                <a:lnTo>
                  <a:pt x="190741" y="287019"/>
                </a:lnTo>
                <a:lnTo>
                  <a:pt x="195563" y="283210"/>
                </a:lnTo>
                <a:lnTo>
                  <a:pt x="196791" y="281940"/>
                </a:lnTo>
                <a:lnTo>
                  <a:pt x="199087" y="278130"/>
                </a:lnTo>
                <a:lnTo>
                  <a:pt x="200082" y="276860"/>
                </a:lnTo>
                <a:lnTo>
                  <a:pt x="201766" y="274319"/>
                </a:lnTo>
                <a:lnTo>
                  <a:pt x="202421" y="273050"/>
                </a:lnTo>
                <a:lnTo>
                  <a:pt x="203358" y="270510"/>
                </a:lnTo>
                <a:lnTo>
                  <a:pt x="203580" y="269240"/>
                </a:lnTo>
                <a:lnTo>
                  <a:pt x="203536" y="267969"/>
                </a:lnTo>
                <a:lnTo>
                  <a:pt x="178523" y="267969"/>
                </a:lnTo>
                <a:lnTo>
                  <a:pt x="172962" y="266700"/>
                </a:lnTo>
                <a:lnTo>
                  <a:pt x="169862" y="265430"/>
                </a:lnTo>
                <a:lnTo>
                  <a:pt x="154712" y="250190"/>
                </a:lnTo>
                <a:close/>
              </a:path>
              <a:path w="384810" h="386080">
                <a:moveTo>
                  <a:pt x="193554" y="256540"/>
                </a:moveTo>
                <a:lnTo>
                  <a:pt x="188894" y="256540"/>
                </a:lnTo>
                <a:lnTo>
                  <a:pt x="188428" y="257810"/>
                </a:lnTo>
                <a:lnTo>
                  <a:pt x="187379" y="260350"/>
                </a:lnTo>
                <a:lnTo>
                  <a:pt x="186900" y="261619"/>
                </a:lnTo>
                <a:lnTo>
                  <a:pt x="185734" y="262890"/>
                </a:lnTo>
                <a:lnTo>
                  <a:pt x="184978" y="264160"/>
                </a:lnTo>
                <a:lnTo>
                  <a:pt x="181291" y="267969"/>
                </a:lnTo>
                <a:lnTo>
                  <a:pt x="203536" y="267969"/>
                </a:lnTo>
                <a:lnTo>
                  <a:pt x="203104" y="266700"/>
                </a:lnTo>
                <a:lnTo>
                  <a:pt x="201420" y="264160"/>
                </a:lnTo>
                <a:lnTo>
                  <a:pt x="199971" y="262890"/>
                </a:lnTo>
                <a:lnTo>
                  <a:pt x="197915" y="260350"/>
                </a:lnTo>
                <a:lnTo>
                  <a:pt x="196604" y="259080"/>
                </a:lnTo>
                <a:lnTo>
                  <a:pt x="195472" y="257810"/>
                </a:lnTo>
                <a:lnTo>
                  <a:pt x="193554" y="256540"/>
                </a:lnTo>
                <a:close/>
              </a:path>
              <a:path w="384810" h="386080">
                <a:moveTo>
                  <a:pt x="108200" y="203200"/>
                </a:moveTo>
                <a:lnTo>
                  <a:pt x="105538" y="203200"/>
                </a:lnTo>
                <a:lnTo>
                  <a:pt x="103706" y="204469"/>
                </a:lnTo>
                <a:lnTo>
                  <a:pt x="102615" y="204469"/>
                </a:lnTo>
                <a:lnTo>
                  <a:pt x="100082" y="207010"/>
                </a:lnTo>
                <a:lnTo>
                  <a:pt x="98579" y="208280"/>
                </a:lnTo>
                <a:lnTo>
                  <a:pt x="95152" y="212090"/>
                </a:lnTo>
                <a:lnTo>
                  <a:pt x="93792" y="213360"/>
                </a:lnTo>
                <a:lnTo>
                  <a:pt x="91727" y="215900"/>
                </a:lnTo>
                <a:lnTo>
                  <a:pt x="90999" y="217169"/>
                </a:lnTo>
                <a:lnTo>
                  <a:pt x="90152" y="218440"/>
                </a:lnTo>
                <a:lnTo>
                  <a:pt x="89999" y="219710"/>
                </a:lnTo>
                <a:lnTo>
                  <a:pt x="90234" y="220980"/>
                </a:lnTo>
                <a:lnTo>
                  <a:pt x="90526" y="220980"/>
                </a:lnTo>
                <a:lnTo>
                  <a:pt x="104995" y="236219"/>
                </a:lnTo>
                <a:lnTo>
                  <a:pt x="97012" y="243840"/>
                </a:lnTo>
                <a:lnTo>
                  <a:pt x="96716" y="243840"/>
                </a:lnTo>
                <a:lnTo>
                  <a:pt x="96597" y="245110"/>
                </a:lnTo>
                <a:lnTo>
                  <a:pt x="96569" y="246380"/>
                </a:lnTo>
                <a:lnTo>
                  <a:pt x="97177" y="247650"/>
                </a:lnTo>
                <a:lnTo>
                  <a:pt x="97739" y="248919"/>
                </a:lnTo>
                <a:lnTo>
                  <a:pt x="99381" y="250190"/>
                </a:lnTo>
                <a:lnTo>
                  <a:pt x="100473" y="251460"/>
                </a:lnTo>
                <a:lnTo>
                  <a:pt x="104416" y="255269"/>
                </a:lnTo>
                <a:lnTo>
                  <a:pt x="106495" y="257810"/>
                </a:lnTo>
                <a:lnTo>
                  <a:pt x="109647" y="259080"/>
                </a:lnTo>
                <a:lnTo>
                  <a:pt x="110884" y="259080"/>
                </a:lnTo>
                <a:lnTo>
                  <a:pt x="119364" y="250190"/>
                </a:lnTo>
                <a:lnTo>
                  <a:pt x="154712" y="250190"/>
                </a:lnTo>
                <a:lnTo>
                  <a:pt x="137038" y="232410"/>
                </a:lnTo>
                <a:lnTo>
                  <a:pt x="151573" y="218440"/>
                </a:lnTo>
                <a:lnTo>
                  <a:pt x="122669" y="218440"/>
                </a:lnTo>
                <a:lnTo>
                  <a:pt x="108200" y="203200"/>
                </a:lnTo>
                <a:close/>
              </a:path>
              <a:path w="384810" h="386080">
                <a:moveTo>
                  <a:pt x="191496" y="255269"/>
                </a:moveTo>
                <a:lnTo>
                  <a:pt x="189779" y="255269"/>
                </a:lnTo>
                <a:lnTo>
                  <a:pt x="189174" y="256540"/>
                </a:lnTo>
                <a:lnTo>
                  <a:pt x="192759" y="256540"/>
                </a:lnTo>
                <a:lnTo>
                  <a:pt x="191496" y="255269"/>
                </a:lnTo>
                <a:close/>
              </a:path>
              <a:path w="384810" h="386080">
                <a:moveTo>
                  <a:pt x="141697" y="143510"/>
                </a:moveTo>
                <a:lnTo>
                  <a:pt x="137161" y="143510"/>
                </a:lnTo>
                <a:lnTo>
                  <a:pt x="136061" y="144780"/>
                </a:lnTo>
                <a:lnTo>
                  <a:pt x="133536" y="146050"/>
                </a:lnTo>
                <a:lnTo>
                  <a:pt x="132040" y="148590"/>
                </a:lnTo>
                <a:lnTo>
                  <a:pt x="128579" y="151130"/>
                </a:lnTo>
                <a:lnTo>
                  <a:pt x="127224" y="152400"/>
                </a:lnTo>
                <a:lnTo>
                  <a:pt x="125262" y="154940"/>
                </a:lnTo>
                <a:lnTo>
                  <a:pt x="124561" y="156210"/>
                </a:lnTo>
                <a:lnTo>
                  <a:pt x="123720" y="158750"/>
                </a:lnTo>
                <a:lnTo>
                  <a:pt x="123651" y="160019"/>
                </a:lnTo>
                <a:lnTo>
                  <a:pt x="124024" y="161290"/>
                </a:lnTo>
                <a:lnTo>
                  <a:pt x="217270" y="254000"/>
                </a:lnTo>
                <a:lnTo>
                  <a:pt x="217820" y="255269"/>
                </a:lnTo>
                <a:lnTo>
                  <a:pt x="219854" y="254000"/>
                </a:lnTo>
                <a:lnTo>
                  <a:pt x="221679" y="254000"/>
                </a:lnTo>
                <a:lnTo>
                  <a:pt x="222755" y="252730"/>
                </a:lnTo>
                <a:lnTo>
                  <a:pt x="225231" y="251460"/>
                </a:lnTo>
                <a:lnTo>
                  <a:pt x="226716" y="250190"/>
                </a:lnTo>
                <a:lnTo>
                  <a:pt x="230177" y="246380"/>
                </a:lnTo>
                <a:lnTo>
                  <a:pt x="231543" y="245110"/>
                </a:lnTo>
                <a:lnTo>
                  <a:pt x="233554" y="242569"/>
                </a:lnTo>
                <a:lnTo>
                  <a:pt x="234279" y="241300"/>
                </a:lnTo>
                <a:lnTo>
                  <a:pt x="235167" y="238760"/>
                </a:lnTo>
                <a:lnTo>
                  <a:pt x="235282" y="237490"/>
                </a:lnTo>
                <a:lnTo>
                  <a:pt x="234943" y="236219"/>
                </a:lnTo>
                <a:lnTo>
                  <a:pt x="192871" y="194310"/>
                </a:lnTo>
                <a:lnTo>
                  <a:pt x="192209" y="189230"/>
                </a:lnTo>
                <a:lnTo>
                  <a:pt x="192203" y="184150"/>
                </a:lnTo>
                <a:lnTo>
                  <a:pt x="193068" y="179069"/>
                </a:lnTo>
                <a:lnTo>
                  <a:pt x="176794" y="179069"/>
                </a:lnTo>
                <a:lnTo>
                  <a:pt x="141697" y="143510"/>
                </a:lnTo>
                <a:close/>
              </a:path>
              <a:path w="384810" h="386080">
                <a:moveTo>
                  <a:pt x="139090" y="203200"/>
                </a:moveTo>
                <a:lnTo>
                  <a:pt x="137242" y="203200"/>
                </a:lnTo>
                <a:lnTo>
                  <a:pt x="136716" y="204469"/>
                </a:lnTo>
                <a:lnTo>
                  <a:pt x="122669" y="218440"/>
                </a:lnTo>
                <a:lnTo>
                  <a:pt x="151573" y="218440"/>
                </a:lnTo>
                <a:lnTo>
                  <a:pt x="151697" y="217169"/>
                </a:lnTo>
                <a:lnTo>
                  <a:pt x="150425" y="213360"/>
                </a:lnTo>
                <a:lnTo>
                  <a:pt x="148814" y="210819"/>
                </a:lnTo>
                <a:lnTo>
                  <a:pt x="144871" y="207010"/>
                </a:lnTo>
                <a:lnTo>
                  <a:pt x="143662" y="207010"/>
                </a:lnTo>
                <a:lnTo>
                  <a:pt x="141550" y="204469"/>
                </a:lnTo>
                <a:lnTo>
                  <a:pt x="140635" y="204469"/>
                </a:lnTo>
                <a:lnTo>
                  <a:pt x="139090" y="203200"/>
                </a:lnTo>
                <a:close/>
              </a:path>
              <a:path w="384810" h="386080">
                <a:moveTo>
                  <a:pt x="248552" y="166369"/>
                </a:moveTo>
                <a:lnTo>
                  <a:pt x="206908" y="166369"/>
                </a:lnTo>
                <a:lnTo>
                  <a:pt x="211068" y="167640"/>
                </a:lnTo>
                <a:lnTo>
                  <a:pt x="213196" y="168910"/>
                </a:lnTo>
                <a:lnTo>
                  <a:pt x="217542" y="171450"/>
                </a:lnTo>
                <a:lnTo>
                  <a:pt x="220149" y="172719"/>
                </a:lnTo>
                <a:lnTo>
                  <a:pt x="259370" y="212090"/>
                </a:lnTo>
                <a:lnTo>
                  <a:pt x="263730" y="212090"/>
                </a:lnTo>
                <a:lnTo>
                  <a:pt x="264810" y="210819"/>
                </a:lnTo>
                <a:lnTo>
                  <a:pt x="267342" y="208280"/>
                </a:lnTo>
                <a:lnTo>
                  <a:pt x="268845" y="207010"/>
                </a:lnTo>
                <a:lnTo>
                  <a:pt x="272271" y="204469"/>
                </a:lnTo>
                <a:lnTo>
                  <a:pt x="273632" y="203200"/>
                </a:lnTo>
                <a:lnTo>
                  <a:pt x="275697" y="200660"/>
                </a:lnTo>
                <a:lnTo>
                  <a:pt x="276426" y="199390"/>
                </a:lnTo>
                <a:lnTo>
                  <a:pt x="277274" y="196850"/>
                </a:lnTo>
                <a:lnTo>
                  <a:pt x="277380" y="195580"/>
                </a:lnTo>
                <a:lnTo>
                  <a:pt x="277044" y="194310"/>
                </a:lnTo>
                <a:lnTo>
                  <a:pt x="248552" y="166369"/>
                </a:lnTo>
                <a:close/>
              </a:path>
              <a:path w="384810" h="386080">
                <a:moveTo>
                  <a:pt x="208521" y="139700"/>
                </a:moveTo>
                <a:lnTo>
                  <a:pt x="204241" y="139700"/>
                </a:lnTo>
                <a:lnTo>
                  <a:pt x="195587" y="143510"/>
                </a:lnTo>
                <a:lnTo>
                  <a:pt x="176794" y="179069"/>
                </a:lnTo>
                <a:lnTo>
                  <a:pt x="193068" y="179069"/>
                </a:lnTo>
                <a:lnTo>
                  <a:pt x="193501" y="176530"/>
                </a:lnTo>
                <a:lnTo>
                  <a:pt x="194946" y="173990"/>
                </a:lnTo>
                <a:lnTo>
                  <a:pt x="198958" y="168910"/>
                </a:lnTo>
                <a:lnTo>
                  <a:pt x="200847" y="167640"/>
                </a:lnTo>
                <a:lnTo>
                  <a:pt x="204863" y="166369"/>
                </a:lnTo>
                <a:lnTo>
                  <a:pt x="248552" y="166369"/>
                </a:lnTo>
                <a:lnTo>
                  <a:pt x="238192" y="156210"/>
                </a:lnTo>
                <a:lnTo>
                  <a:pt x="233561" y="151130"/>
                </a:lnTo>
                <a:lnTo>
                  <a:pt x="229222" y="147319"/>
                </a:lnTo>
                <a:lnTo>
                  <a:pt x="221128" y="142240"/>
                </a:lnTo>
                <a:lnTo>
                  <a:pt x="216988" y="140969"/>
                </a:lnTo>
                <a:lnTo>
                  <a:pt x="208521" y="139700"/>
                </a:lnTo>
                <a:close/>
              </a:path>
              <a:path w="384810" h="386080">
                <a:moveTo>
                  <a:pt x="281741" y="67310"/>
                </a:moveTo>
                <a:lnTo>
                  <a:pt x="246919" y="92710"/>
                </a:lnTo>
                <a:lnTo>
                  <a:pt x="241297" y="109219"/>
                </a:lnTo>
                <a:lnTo>
                  <a:pt x="241839" y="118110"/>
                </a:lnTo>
                <a:lnTo>
                  <a:pt x="241917" y="119380"/>
                </a:lnTo>
                <a:lnTo>
                  <a:pt x="241994" y="120650"/>
                </a:lnTo>
                <a:lnTo>
                  <a:pt x="265398" y="156210"/>
                </a:lnTo>
                <a:lnTo>
                  <a:pt x="288330" y="167640"/>
                </a:lnTo>
                <a:lnTo>
                  <a:pt x="299643" y="167640"/>
                </a:lnTo>
                <a:lnTo>
                  <a:pt x="305266" y="166369"/>
                </a:lnTo>
                <a:lnTo>
                  <a:pt x="316437" y="161290"/>
                </a:lnTo>
                <a:lnTo>
                  <a:pt x="322011" y="156210"/>
                </a:lnTo>
                <a:lnTo>
                  <a:pt x="330659" y="148590"/>
                </a:lnTo>
                <a:lnTo>
                  <a:pt x="333353" y="144780"/>
                </a:lnTo>
                <a:lnTo>
                  <a:pt x="295151" y="144780"/>
                </a:lnTo>
                <a:lnTo>
                  <a:pt x="286717" y="140969"/>
                </a:lnTo>
                <a:lnTo>
                  <a:pt x="283993" y="138430"/>
                </a:lnTo>
                <a:lnTo>
                  <a:pt x="281339" y="135890"/>
                </a:lnTo>
                <a:lnTo>
                  <a:pt x="292898" y="124460"/>
                </a:lnTo>
                <a:lnTo>
                  <a:pt x="269989" y="124460"/>
                </a:lnTo>
                <a:lnTo>
                  <a:pt x="261937" y="106680"/>
                </a:lnTo>
                <a:lnTo>
                  <a:pt x="262060" y="105410"/>
                </a:lnTo>
                <a:lnTo>
                  <a:pt x="262183" y="104140"/>
                </a:lnTo>
                <a:lnTo>
                  <a:pt x="263824" y="99060"/>
                </a:lnTo>
                <a:lnTo>
                  <a:pt x="265360" y="97790"/>
                </a:lnTo>
                <a:lnTo>
                  <a:pt x="272064" y="90169"/>
                </a:lnTo>
                <a:lnTo>
                  <a:pt x="276773" y="88900"/>
                </a:lnTo>
                <a:lnTo>
                  <a:pt x="321266" y="88900"/>
                </a:lnTo>
                <a:lnTo>
                  <a:pt x="320710" y="87630"/>
                </a:lnTo>
                <a:lnTo>
                  <a:pt x="291990" y="68580"/>
                </a:lnTo>
                <a:lnTo>
                  <a:pt x="281741" y="67310"/>
                </a:lnTo>
                <a:close/>
              </a:path>
              <a:path w="384810" h="386080">
                <a:moveTo>
                  <a:pt x="336891" y="110490"/>
                </a:moveTo>
                <a:lnTo>
                  <a:pt x="333112" y="110490"/>
                </a:lnTo>
                <a:lnTo>
                  <a:pt x="331989" y="111760"/>
                </a:lnTo>
                <a:lnTo>
                  <a:pt x="329954" y="115569"/>
                </a:lnTo>
                <a:lnTo>
                  <a:pt x="329035" y="118110"/>
                </a:lnTo>
                <a:lnTo>
                  <a:pt x="326706" y="121919"/>
                </a:lnTo>
                <a:lnTo>
                  <a:pt x="325179" y="124460"/>
                </a:lnTo>
                <a:lnTo>
                  <a:pt x="321402" y="129540"/>
                </a:lnTo>
                <a:lnTo>
                  <a:pt x="318916" y="133350"/>
                </a:lnTo>
                <a:lnTo>
                  <a:pt x="312792" y="139700"/>
                </a:lnTo>
                <a:lnTo>
                  <a:pt x="300934" y="144780"/>
                </a:lnTo>
                <a:lnTo>
                  <a:pt x="333353" y="144780"/>
                </a:lnTo>
                <a:lnTo>
                  <a:pt x="337962" y="138430"/>
                </a:lnTo>
                <a:lnTo>
                  <a:pt x="339890" y="135890"/>
                </a:lnTo>
                <a:lnTo>
                  <a:pt x="342996" y="130810"/>
                </a:lnTo>
                <a:lnTo>
                  <a:pt x="344163" y="128269"/>
                </a:lnTo>
                <a:lnTo>
                  <a:pt x="345725" y="124460"/>
                </a:lnTo>
                <a:lnTo>
                  <a:pt x="346105" y="123190"/>
                </a:lnTo>
                <a:lnTo>
                  <a:pt x="346082" y="121919"/>
                </a:lnTo>
                <a:lnTo>
                  <a:pt x="345968" y="120650"/>
                </a:lnTo>
                <a:lnTo>
                  <a:pt x="345643" y="120650"/>
                </a:lnTo>
                <a:lnTo>
                  <a:pt x="345352" y="119380"/>
                </a:lnTo>
                <a:lnTo>
                  <a:pt x="344514" y="118110"/>
                </a:lnTo>
                <a:lnTo>
                  <a:pt x="343966" y="118110"/>
                </a:lnTo>
                <a:lnTo>
                  <a:pt x="342612" y="115569"/>
                </a:lnTo>
                <a:lnTo>
                  <a:pt x="341762" y="115569"/>
                </a:lnTo>
                <a:lnTo>
                  <a:pt x="339571" y="113030"/>
                </a:lnTo>
                <a:lnTo>
                  <a:pt x="338569" y="111760"/>
                </a:lnTo>
                <a:lnTo>
                  <a:pt x="336891" y="110490"/>
                </a:lnTo>
                <a:close/>
              </a:path>
              <a:path w="384810" h="386080">
                <a:moveTo>
                  <a:pt x="321266" y="88900"/>
                </a:moveTo>
                <a:lnTo>
                  <a:pt x="276773" y="88900"/>
                </a:lnTo>
                <a:lnTo>
                  <a:pt x="286705" y="90169"/>
                </a:lnTo>
                <a:lnTo>
                  <a:pt x="291600" y="92710"/>
                </a:lnTo>
                <a:lnTo>
                  <a:pt x="296426" y="97790"/>
                </a:lnTo>
                <a:lnTo>
                  <a:pt x="269989" y="124460"/>
                </a:lnTo>
                <a:lnTo>
                  <a:pt x="292898" y="124460"/>
                </a:lnTo>
                <a:lnTo>
                  <a:pt x="321155" y="96519"/>
                </a:lnTo>
                <a:lnTo>
                  <a:pt x="321962" y="93980"/>
                </a:lnTo>
                <a:lnTo>
                  <a:pt x="321857" y="91440"/>
                </a:lnTo>
                <a:lnTo>
                  <a:pt x="321821" y="90169"/>
                </a:lnTo>
                <a:lnTo>
                  <a:pt x="321266" y="88900"/>
                </a:lnTo>
                <a:close/>
              </a:path>
              <a:path w="384810" h="386080">
                <a:moveTo>
                  <a:pt x="334956" y="109219"/>
                </a:moveTo>
                <a:lnTo>
                  <a:pt x="333987" y="109219"/>
                </a:lnTo>
                <a:lnTo>
                  <a:pt x="333543" y="110490"/>
                </a:lnTo>
                <a:lnTo>
                  <a:pt x="336168" y="110490"/>
                </a:lnTo>
                <a:lnTo>
                  <a:pt x="334956" y="109219"/>
                </a:lnTo>
                <a:close/>
              </a:path>
              <a:path w="384810" h="386080">
                <a:moveTo>
                  <a:pt x="317689" y="25400"/>
                </a:moveTo>
                <a:lnTo>
                  <a:pt x="315841" y="25400"/>
                </a:lnTo>
                <a:lnTo>
                  <a:pt x="314297" y="26669"/>
                </a:lnTo>
                <a:lnTo>
                  <a:pt x="313361" y="26669"/>
                </a:lnTo>
                <a:lnTo>
                  <a:pt x="311163" y="29210"/>
                </a:lnTo>
                <a:lnTo>
                  <a:pt x="309867" y="30480"/>
                </a:lnTo>
                <a:lnTo>
                  <a:pt x="306922" y="33019"/>
                </a:lnTo>
                <a:lnTo>
                  <a:pt x="305775" y="34290"/>
                </a:lnTo>
                <a:lnTo>
                  <a:pt x="304093" y="36830"/>
                </a:lnTo>
                <a:lnTo>
                  <a:pt x="303485" y="36830"/>
                </a:lnTo>
                <a:lnTo>
                  <a:pt x="302737" y="39369"/>
                </a:lnTo>
                <a:lnTo>
                  <a:pt x="302727" y="40640"/>
                </a:lnTo>
                <a:lnTo>
                  <a:pt x="303137" y="41910"/>
                </a:lnTo>
                <a:lnTo>
                  <a:pt x="366706" y="105410"/>
                </a:lnTo>
                <a:lnTo>
                  <a:pt x="369291" y="105410"/>
                </a:lnTo>
                <a:lnTo>
                  <a:pt x="371116" y="104140"/>
                </a:lnTo>
                <a:lnTo>
                  <a:pt x="372192" y="104140"/>
                </a:lnTo>
                <a:lnTo>
                  <a:pt x="374669" y="101600"/>
                </a:lnTo>
                <a:lnTo>
                  <a:pt x="376153" y="100330"/>
                </a:lnTo>
                <a:lnTo>
                  <a:pt x="379614" y="96519"/>
                </a:lnTo>
                <a:lnTo>
                  <a:pt x="380982" y="95250"/>
                </a:lnTo>
                <a:lnTo>
                  <a:pt x="382991" y="92710"/>
                </a:lnTo>
                <a:lnTo>
                  <a:pt x="383716" y="91440"/>
                </a:lnTo>
                <a:lnTo>
                  <a:pt x="384602" y="90169"/>
                </a:lnTo>
                <a:lnTo>
                  <a:pt x="384789" y="88900"/>
                </a:lnTo>
                <a:lnTo>
                  <a:pt x="384649" y="87630"/>
                </a:lnTo>
                <a:lnTo>
                  <a:pt x="384379" y="87630"/>
                </a:lnTo>
                <a:lnTo>
                  <a:pt x="344869" y="48260"/>
                </a:lnTo>
                <a:lnTo>
                  <a:pt x="343618" y="41910"/>
                </a:lnTo>
                <a:lnTo>
                  <a:pt x="343105" y="36830"/>
                </a:lnTo>
                <a:lnTo>
                  <a:pt x="343082" y="34290"/>
                </a:lnTo>
                <a:lnTo>
                  <a:pt x="326476" y="34290"/>
                </a:lnTo>
                <a:lnTo>
                  <a:pt x="318215" y="26669"/>
                </a:lnTo>
                <a:lnTo>
                  <a:pt x="317689" y="25400"/>
                </a:lnTo>
                <a:close/>
              </a:path>
              <a:path w="384810" h="386080">
                <a:moveTo>
                  <a:pt x="342620" y="1269"/>
                </a:moveTo>
                <a:lnTo>
                  <a:pt x="336890" y="1269"/>
                </a:lnTo>
                <a:lnTo>
                  <a:pt x="335066" y="2540"/>
                </a:lnTo>
                <a:lnTo>
                  <a:pt x="334223" y="3810"/>
                </a:lnTo>
                <a:lnTo>
                  <a:pt x="332677" y="5080"/>
                </a:lnTo>
                <a:lnTo>
                  <a:pt x="331986" y="5080"/>
                </a:lnTo>
                <a:lnTo>
                  <a:pt x="330066" y="7619"/>
                </a:lnTo>
                <a:lnTo>
                  <a:pt x="328928" y="8890"/>
                </a:lnTo>
                <a:lnTo>
                  <a:pt x="327004" y="12700"/>
                </a:lnTo>
                <a:lnTo>
                  <a:pt x="326311" y="13969"/>
                </a:lnTo>
                <a:lnTo>
                  <a:pt x="325460" y="19050"/>
                </a:lnTo>
                <a:lnTo>
                  <a:pt x="325405" y="26669"/>
                </a:lnTo>
                <a:lnTo>
                  <a:pt x="325657" y="29210"/>
                </a:lnTo>
                <a:lnTo>
                  <a:pt x="325782" y="30480"/>
                </a:lnTo>
                <a:lnTo>
                  <a:pt x="326476" y="34290"/>
                </a:lnTo>
                <a:lnTo>
                  <a:pt x="343082" y="34290"/>
                </a:lnTo>
                <a:lnTo>
                  <a:pt x="343507" y="30480"/>
                </a:lnTo>
                <a:lnTo>
                  <a:pt x="345078" y="25400"/>
                </a:lnTo>
                <a:lnTo>
                  <a:pt x="345862" y="24130"/>
                </a:lnTo>
                <a:lnTo>
                  <a:pt x="347687" y="22860"/>
                </a:lnTo>
                <a:lnTo>
                  <a:pt x="348542" y="21590"/>
                </a:lnTo>
                <a:lnTo>
                  <a:pt x="350276" y="21590"/>
                </a:lnTo>
                <a:lnTo>
                  <a:pt x="351096" y="20319"/>
                </a:lnTo>
                <a:lnTo>
                  <a:pt x="352642" y="20319"/>
                </a:lnTo>
                <a:lnTo>
                  <a:pt x="354609" y="19050"/>
                </a:lnTo>
                <a:lnTo>
                  <a:pt x="355112" y="19050"/>
                </a:lnTo>
                <a:lnTo>
                  <a:pt x="355955" y="17780"/>
                </a:lnTo>
                <a:lnTo>
                  <a:pt x="356224" y="17780"/>
                </a:lnTo>
                <a:lnTo>
                  <a:pt x="356190" y="15240"/>
                </a:lnTo>
                <a:lnTo>
                  <a:pt x="355351" y="13969"/>
                </a:lnTo>
                <a:lnTo>
                  <a:pt x="354651" y="12700"/>
                </a:lnTo>
                <a:lnTo>
                  <a:pt x="352691" y="10160"/>
                </a:lnTo>
                <a:lnTo>
                  <a:pt x="351362" y="8890"/>
                </a:lnTo>
                <a:lnTo>
                  <a:pt x="348000" y="6350"/>
                </a:lnTo>
                <a:lnTo>
                  <a:pt x="346646" y="5080"/>
                </a:lnTo>
                <a:lnTo>
                  <a:pt x="344592" y="2540"/>
                </a:lnTo>
                <a:lnTo>
                  <a:pt x="343787" y="2540"/>
                </a:lnTo>
                <a:lnTo>
                  <a:pt x="342620" y="1269"/>
                </a:lnTo>
                <a:close/>
              </a:path>
              <a:path w="384810" h="386080">
                <a:moveTo>
                  <a:pt x="341335" y="0"/>
                </a:moveTo>
                <a:lnTo>
                  <a:pt x="339909" y="0"/>
                </a:lnTo>
                <a:lnTo>
                  <a:pt x="339277" y="1269"/>
                </a:lnTo>
                <a:lnTo>
                  <a:pt x="342130" y="1269"/>
                </a:lnTo>
                <a:lnTo>
                  <a:pt x="341335" y="0"/>
                </a:lnTo>
                <a:close/>
              </a:path>
            </a:pathLst>
          </a:custGeom>
          <a:solidFill>
            <a:srgbClr val="6c6c6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pic>
        <p:nvPicPr>
          <p:cNvPr id="54" name="object 12" descr=""/>
          <p:cNvPicPr/>
          <p:nvPr/>
        </p:nvPicPr>
        <p:blipFill>
          <a:blip r:embed="rId2"/>
          <a:stretch/>
        </p:blipFill>
        <p:spPr>
          <a:xfrm>
            <a:off x="3794040" y="3341520"/>
            <a:ext cx="614520" cy="514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5" name="object 13" descr=""/>
          <p:cNvPicPr/>
          <p:nvPr/>
        </p:nvPicPr>
        <p:blipFill>
          <a:blip r:embed="rId3"/>
          <a:stretch/>
        </p:blipFill>
        <p:spPr>
          <a:xfrm>
            <a:off x="4448160" y="3324240"/>
            <a:ext cx="1511280" cy="750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6" name="object 14"/>
          <p:cNvSpPr/>
          <p:nvPr/>
        </p:nvSpPr>
        <p:spPr>
          <a:xfrm>
            <a:off x="6048360" y="3351240"/>
            <a:ext cx="298440" cy="279360"/>
          </a:xfrm>
          <a:custGeom>
            <a:avLst/>
            <a:gdLst/>
            <a:ahLst/>
            <a:rect l="l" t="t" r="r" b="b"/>
            <a:pathLst>
              <a:path w="434975" h="408939">
                <a:moveTo>
                  <a:pt x="118835" y="347979"/>
                </a:moveTo>
                <a:lnTo>
                  <a:pt x="86932" y="347979"/>
                </a:lnTo>
                <a:lnTo>
                  <a:pt x="89259" y="349250"/>
                </a:lnTo>
                <a:lnTo>
                  <a:pt x="93080" y="353059"/>
                </a:lnTo>
                <a:lnTo>
                  <a:pt x="94354" y="355600"/>
                </a:lnTo>
                <a:lnTo>
                  <a:pt x="95921" y="359409"/>
                </a:lnTo>
                <a:lnTo>
                  <a:pt x="96179" y="361950"/>
                </a:lnTo>
                <a:lnTo>
                  <a:pt x="95643" y="365759"/>
                </a:lnTo>
                <a:lnTo>
                  <a:pt x="71716" y="388619"/>
                </a:lnTo>
                <a:lnTo>
                  <a:pt x="66085" y="391159"/>
                </a:lnTo>
                <a:lnTo>
                  <a:pt x="63693" y="391159"/>
                </a:lnTo>
                <a:lnTo>
                  <a:pt x="59749" y="392429"/>
                </a:lnTo>
                <a:lnTo>
                  <a:pt x="58436" y="392429"/>
                </a:lnTo>
                <a:lnTo>
                  <a:pt x="57311" y="393700"/>
                </a:lnTo>
                <a:lnTo>
                  <a:pt x="57028" y="393700"/>
                </a:lnTo>
                <a:lnTo>
                  <a:pt x="56989" y="396239"/>
                </a:lnTo>
                <a:lnTo>
                  <a:pt x="57782" y="397509"/>
                </a:lnTo>
                <a:lnTo>
                  <a:pt x="58425" y="398779"/>
                </a:lnTo>
                <a:lnTo>
                  <a:pt x="60200" y="401319"/>
                </a:lnTo>
                <a:lnTo>
                  <a:pt x="61368" y="402589"/>
                </a:lnTo>
                <a:lnTo>
                  <a:pt x="64965" y="406400"/>
                </a:lnTo>
                <a:lnTo>
                  <a:pt x="66742" y="407669"/>
                </a:lnTo>
                <a:lnTo>
                  <a:pt x="69547" y="408939"/>
                </a:lnTo>
                <a:lnTo>
                  <a:pt x="75020" y="408939"/>
                </a:lnTo>
                <a:lnTo>
                  <a:pt x="79396" y="407669"/>
                </a:lnTo>
                <a:lnTo>
                  <a:pt x="81888" y="407669"/>
                </a:lnTo>
                <a:lnTo>
                  <a:pt x="87478" y="405129"/>
                </a:lnTo>
                <a:lnTo>
                  <a:pt x="90484" y="402589"/>
                </a:lnTo>
                <a:lnTo>
                  <a:pt x="96913" y="398779"/>
                </a:lnTo>
                <a:lnTo>
                  <a:pt x="119067" y="367029"/>
                </a:lnTo>
                <a:lnTo>
                  <a:pt x="120338" y="355600"/>
                </a:lnTo>
                <a:lnTo>
                  <a:pt x="119745" y="350519"/>
                </a:lnTo>
                <a:lnTo>
                  <a:pt x="118835" y="347979"/>
                </a:lnTo>
                <a:close/>
              </a:path>
              <a:path w="434975" h="408939">
                <a:moveTo>
                  <a:pt x="44573" y="278129"/>
                </a:moveTo>
                <a:lnTo>
                  <a:pt x="38893" y="278129"/>
                </a:lnTo>
                <a:lnTo>
                  <a:pt x="34589" y="279400"/>
                </a:lnTo>
                <a:lnTo>
                  <a:pt x="32298" y="280669"/>
                </a:lnTo>
                <a:lnTo>
                  <a:pt x="24983" y="284479"/>
                </a:lnTo>
                <a:lnTo>
                  <a:pt x="20026" y="288289"/>
                </a:lnTo>
                <a:lnTo>
                  <a:pt x="17712" y="290829"/>
                </a:lnTo>
                <a:lnTo>
                  <a:pt x="11402" y="297179"/>
                </a:lnTo>
                <a:lnTo>
                  <a:pt x="8000" y="300989"/>
                </a:lnTo>
                <a:lnTo>
                  <a:pt x="2720" y="311150"/>
                </a:lnTo>
                <a:lnTo>
                  <a:pt x="1121" y="314959"/>
                </a:lnTo>
                <a:lnTo>
                  <a:pt x="0" y="325119"/>
                </a:lnTo>
                <a:lnTo>
                  <a:pt x="560" y="330200"/>
                </a:lnTo>
                <a:lnTo>
                  <a:pt x="30372" y="359409"/>
                </a:lnTo>
                <a:lnTo>
                  <a:pt x="41710" y="359409"/>
                </a:lnTo>
                <a:lnTo>
                  <a:pt x="73065" y="349250"/>
                </a:lnTo>
                <a:lnTo>
                  <a:pt x="78966" y="347979"/>
                </a:lnTo>
                <a:lnTo>
                  <a:pt x="118835" y="347979"/>
                </a:lnTo>
                <a:lnTo>
                  <a:pt x="116105" y="340359"/>
                </a:lnTo>
                <a:lnTo>
                  <a:pt x="112810" y="335279"/>
                </a:lnTo>
                <a:lnTo>
                  <a:pt x="110425" y="332739"/>
                </a:lnTo>
                <a:lnTo>
                  <a:pt x="37386" y="332739"/>
                </a:lnTo>
                <a:lnTo>
                  <a:pt x="32237" y="331469"/>
                </a:lnTo>
                <a:lnTo>
                  <a:pt x="23795" y="320039"/>
                </a:lnTo>
                <a:lnTo>
                  <a:pt x="23982" y="317500"/>
                </a:lnTo>
                <a:lnTo>
                  <a:pt x="35438" y="302259"/>
                </a:lnTo>
                <a:lnTo>
                  <a:pt x="41005" y="298450"/>
                </a:lnTo>
                <a:lnTo>
                  <a:pt x="43602" y="297179"/>
                </a:lnTo>
                <a:lnTo>
                  <a:pt x="48423" y="295909"/>
                </a:lnTo>
                <a:lnTo>
                  <a:pt x="50519" y="294639"/>
                </a:lnTo>
                <a:lnTo>
                  <a:pt x="54076" y="294639"/>
                </a:lnTo>
                <a:lnTo>
                  <a:pt x="55223" y="293369"/>
                </a:lnTo>
                <a:lnTo>
                  <a:pt x="56253" y="293369"/>
                </a:lnTo>
                <a:lnTo>
                  <a:pt x="56522" y="292100"/>
                </a:lnTo>
                <a:lnTo>
                  <a:pt x="56568" y="290829"/>
                </a:lnTo>
                <a:lnTo>
                  <a:pt x="56358" y="290829"/>
                </a:lnTo>
                <a:lnTo>
                  <a:pt x="55472" y="288289"/>
                </a:lnTo>
                <a:lnTo>
                  <a:pt x="54819" y="288289"/>
                </a:lnTo>
                <a:lnTo>
                  <a:pt x="53091" y="285750"/>
                </a:lnTo>
                <a:lnTo>
                  <a:pt x="51981" y="284479"/>
                </a:lnTo>
                <a:lnTo>
                  <a:pt x="49410" y="281939"/>
                </a:lnTo>
                <a:lnTo>
                  <a:pt x="48370" y="280669"/>
                </a:lnTo>
                <a:lnTo>
                  <a:pt x="46643" y="279400"/>
                </a:lnTo>
                <a:lnTo>
                  <a:pt x="45883" y="279400"/>
                </a:lnTo>
                <a:lnTo>
                  <a:pt x="44573" y="278129"/>
                </a:lnTo>
                <a:close/>
              </a:path>
              <a:path w="434975" h="408939">
                <a:moveTo>
                  <a:pt x="135637" y="237489"/>
                </a:moveTo>
                <a:lnTo>
                  <a:pt x="121483" y="237489"/>
                </a:lnTo>
                <a:lnTo>
                  <a:pt x="110837" y="243839"/>
                </a:lnTo>
                <a:lnTo>
                  <a:pt x="108837" y="246379"/>
                </a:lnTo>
                <a:lnTo>
                  <a:pt x="102382" y="252729"/>
                </a:lnTo>
                <a:lnTo>
                  <a:pt x="98897" y="257809"/>
                </a:lnTo>
                <a:lnTo>
                  <a:pt x="94129" y="267969"/>
                </a:lnTo>
                <a:lnTo>
                  <a:pt x="93035" y="273050"/>
                </a:lnTo>
                <a:lnTo>
                  <a:pt x="93205" y="278129"/>
                </a:lnTo>
                <a:lnTo>
                  <a:pt x="93248" y="279400"/>
                </a:lnTo>
                <a:lnTo>
                  <a:pt x="93333" y="281939"/>
                </a:lnTo>
                <a:lnTo>
                  <a:pt x="117364" y="321309"/>
                </a:lnTo>
                <a:lnTo>
                  <a:pt x="150223" y="334009"/>
                </a:lnTo>
                <a:lnTo>
                  <a:pt x="155558" y="332739"/>
                </a:lnTo>
                <a:lnTo>
                  <a:pt x="165995" y="328929"/>
                </a:lnTo>
                <a:lnTo>
                  <a:pt x="171014" y="325119"/>
                </a:lnTo>
                <a:lnTo>
                  <a:pt x="177984" y="317500"/>
                </a:lnTo>
                <a:lnTo>
                  <a:pt x="179889" y="316229"/>
                </a:lnTo>
                <a:lnTo>
                  <a:pt x="183206" y="311150"/>
                </a:lnTo>
                <a:lnTo>
                  <a:pt x="184597" y="308609"/>
                </a:lnTo>
                <a:lnTo>
                  <a:pt x="150660" y="308609"/>
                </a:lnTo>
                <a:lnTo>
                  <a:pt x="144815" y="307339"/>
                </a:lnTo>
                <a:lnTo>
                  <a:pt x="115779" y="271779"/>
                </a:lnTo>
                <a:lnTo>
                  <a:pt x="117521" y="265429"/>
                </a:lnTo>
                <a:lnTo>
                  <a:pt x="124446" y="259079"/>
                </a:lnTo>
                <a:lnTo>
                  <a:pt x="131464" y="255269"/>
                </a:lnTo>
                <a:lnTo>
                  <a:pt x="133639" y="254000"/>
                </a:lnTo>
                <a:lnTo>
                  <a:pt x="139443" y="254000"/>
                </a:lnTo>
                <a:lnTo>
                  <a:pt x="142532" y="252729"/>
                </a:lnTo>
                <a:lnTo>
                  <a:pt x="143701" y="252729"/>
                </a:lnTo>
                <a:lnTo>
                  <a:pt x="145244" y="251459"/>
                </a:lnTo>
                <a:lnTo>
                  <a:pt x="145301" y="250189"/>
                </a:lnTo>
                <a:lnTo>
                  <a:pt x="144029" y="246379"/>
                </a:lnTo>
                <a:lnTo>
                  <a:pt x="142349" y="245109"/>
                </a:lnTo>
                <a:lnTo>
                  <a:pt x="138454" y="240029"/>
                </a:lnTo>
                <a:lnTo>
                  <a:pt x="137420" y="240029"/>
                </a:lnTo>
                <a:lnTo>
                  <a:pt x="135637" y="237489"/>
                </a:lnTo>
                <a:close/>
              </a:path>
              <a:path w="434975" h="408939">
                <a:moveTo>
                  <a:pt x="89225" y="320039"/>
                </a:moveTo>
                <a:lnTo>
                  <a:pt x="77804" y="320039"/>
                </a:lnTo>
                <a:lnTo>
                  <a:pt x="70267" y="321309"/>
                </a:lnTo>
                <a:lnTo>
                  <a:pt x="66602" y="322579"/>
                </a:lnTo>
                <a:lnTo>
                  <a:pt x="59486" y="325119"/>
                </a:lnTo>
                <a:lnTo>
                  <a:pt x="56033" y="326389"/>
                </a:lnTo>
                <a:lnTo>
                  <a:pt x="49336" y="330200"/>
                </a:lnTo>
                <a:lnTo>
                  <a:pt x="46164" y="330200"/>
                </a:lnTo>
                <a:lnTo>
                  <a:pt x="40172" y="331469"/>
                </a:lnTo>
                <a:lnTo>
                  <a:pt x="37386" y="332739"/>
                </a:lnTo>
                <a:lnTo>
                  <a:pt x="110425" y="332739"/>
                </a:lnTo>
                <a:lnTo>
                  <a:pt x="108041" y="330200"/>
                </a:lnTo>
                <a:lnTo>
                  <a:pt x="104396" y="326389"/>
                </a:lnTo>
                <a:lnTo>
                  <a:pt x="100666" y="323850"/>
                </a:lnTo>
                <a:lnTo>
                  <a:pt x="89225" y="320039"/>
                </a:lnTo>
                <a:close/>
              </a:path>
              <a:path w="434975" h="408939">
                <a:moveTo>
                  <a:pt x="175653" y="278129"/>
                </a:moveTo>
                <a:lnTo>
                  <a:pt x="173497" y="278129"/>
                </a:lnTo>
                <a:lnTo>
                  <a:pt x="172468" y="279400"/>
                </a:lnTo>
                <a:lnTo>
                  <a:pt x="172083" y="280669"/>
                </a:lnTo>
                <a:lnTo>
                  <a:pt x="171976" y="281939"/>
                </a:lnTo>
                <a:lnTo>
                  <a:pt x="171868" y="283209"/>
                </a:lnTo>
                <a:lnTo>
                  <a:pt x="171761" y="284479"/>
                </a:lnTo>
                <a:lnTo>
                  <a:pt x="171471" y="285750"/>
                </a:lnTo>
                <a:lnTo>
                  <a:pt x="170635" y="290829"/>
                </a:lnTo>
                <a:lnTo>
                  <a:pt x="153454" y="308609"/>
                </a:lnTo>
                <a:lnTo>
                  <a:pt x="184597" y="308609"/>
                </a:lnTo>
                <a:lnTo>
                  <a:pt x="186837" y="303529"/>
                </a:lnTo>
                <a:lnTo>
                  <a:pt x="187689" y="300989"/>
                </a:lnTo>
                <a:lnTo>
                  <a:pt x="188855" y="297179"/>
                </a:lnTo>
                <a:lnTo>
                  <a:pt x="189157" y="295909"/>
                </a:lnTo>
                <a:lnTo>
                  <a:pt x="189118" y="292100"/>
                </a:lnTo>
                <a:lnTo>
                  <a:pt x="188741" y="292100"/>
                </a:lnTo>
                <a:lnTo>
                  <a:pt x="188422" y="290829"/>
                </a:lnTo>
                <a:lnTo>
                  <a:pt x="187529" y="289559"/>
                </a:lnTo>
                <a:lnTo>
                  <a:pt x="186930" y="288289"/>
                </a:lnTo>
                <a:lnTo>
                  <a:pt x="185425" y="287019"/>
                </a:lnTo>
                <a:lnTo>
                  <a:pt x="184438" y="285750"/>
                </a:lnTo>
                <a:lnTo>
                  <a:pt x="183215" y="284479"/>
                </a:lnTo>
                <a:lnTo>
                  <a:pt x="181664" y="283209"/>
                </a:lnTo>
                <a:lnTo>
                  <a:pt x="180350" y="281939"/>
                </a:lnTo>
                <a:lnTo>
                  <a:pt x="178189" y="280669"/>
                </a:lnTo>
                <a:lnTo>
                  <a:pt x="177250" y="279400"/>
                </a:lnTo>
                <a:lnTo>
                  <a:pt x="175653" y="278129"/>
                </a:lnTo>
                <a:close/>
              </a:path>
              <a:path w="434975" h="408939">
                <a:moveTo>
                  <a:pt x="158033" y="203200"/>
                </a:moveTo>
                <a:lnTo>
                  <a:pt x="155660" y="203200"/>
                </a:lnTo>
                <a:lnTo>
                  <a:pt x="154115" y="204469"/>
                </a:lnTo>
                <a:lnTo>
                  <a:pt x="153179" y="204469"/>
                </a:lnTo>
                <a:lnTo>
                  <a:pt x="150982" y="205739"/>
                </a:lnTo>
                <a:lnTo>
                  <a:pt x="149686" y="207009"/>
                </a:lnTo>
                <a:lnTo>
                  <a:pt x="146739" y="210819"/>
                </a:lnTo>
                <a:lnTo>
                  <a:pt x="145595" y="212089"/>
                </a:lnTo>
                <a:lnTo>
                  <a:pt x="143912" y="213359"/>
                </a:lnTo>
                <a:lnTo>
                  <a:pt x="143304" y="214629"/>
                </a:lnTo>
                <a:lnTo>
                  <a:pt x="142556" y="215900"/>
                </a:lnTo>
                <a:lnTo>
                  <a:pt x="142427" y="217169"/>
                </a:lnTo>
                <a:lnTo>
                  <a:pt x="142662" y="218439"/>
                </a:lnTo>
                <a:lnTo>
                  <a:pt x="142956" y="218439"/>
                </a:lnTo>
                <a:lnTo>
                  <a:pt x="206526" y="281939"/>
                </a:lnTo>
                <a:lnTo>
                  <a:pt x="207074" y="283209"/>
                </a:lnTo>
                <a:lnTo>
                  <a:pt x="209110" y="283209"/>
                </a:lnTo>
                <a:lnTo>
                  <a:pt x="210935" y="281939"/>
                </a:lnTo>
                <a:lnTo>
                  <a:pt x="212009" y="280669"/>
                </a:lnTo>
                <a:lnTo>
                  <a:pt x="214487" y="279400"/>
                </a:lnTo>
                <a:lnTo>
                  <a:pt x="215972" y="278129"/>
                </a:lnTo>
                <a:lnTo>
                  <a:pt x="219433" y="274319"/>
                </a:lnTo>
                <a:lnTo>
                  <a:pt x="220799" y="273050"/>
                </a:lnTo>
                <a:lnTo>
                  <a:pt x="222810" y="270509"/>
                </a:lnTo>
                <a:lnTo>
                  <a:pt x="223535" y="269239"/>
                </a:lnTo>
                <a:lnTo>
                  <a:pt x="224421" y="266700"/>
                </a:lnTo>
                <a:lnTo>
                  <a:pt x="224538" y="265429"/>
                </a:lnTo>
                <a:lnTo>
                  <a:pt x="224199" y="264159"/>
                </a:lnTo>
                <a:lnTo>
                  <a:pt x="184688" y="224789"/>
                </a:lnTo>
                <a:lnTo>
                  <a:pt x="183940" y="222250"/>
                </a:lnTo>
                <a:lnTo>
                  <a:pt x="183437" y="218439"/>
                </a:lnTo>
                <a:lnTo>
                  <a:pt x="182924" y="213359"/>
                </a:lnTo>
                <a:lnTo>
                  <a:pt x="182901" y="212089"/>
                </a:lnTo>
                <a:lnTo>
                  <a:pt x="166295" y="212089"/>
                </a:lnTo>
                <a:lnTo>
                  <a:pt x="158033" y="203200"/>
                </a:lnTo>
                <a:close/>
              </a:path>
              <a:path w="434975" h="408939">
                <a:moveTo>
                  <a:pt x="133490" y="236219"/>
                </a:moveTo>
                <a:lnTo>
                  <a:pt x="127401" y="236219"/>
                </a:lnTo>
                <a:lnTo>
                  <a:pt x="123517" y="237489"/>
                </a:lnTo>
                <a:lnTo>
                  <a:pt x="134851" y="237489"/>
                </a:lnTo>
                <a:lnTo>
                  <a:pt x="133490" y="236219"/>
                </a:lnTo>
                <a:close/>
              </a:path>
              <a:path w="434975" h="408939">
                <a:moveTo>
                  <a:pt x="210723" y="149859"/>
                </a:moveTo>
                <a:lnTo>
                  <a:pt x="208683" y="149859"/>
                </a:lnTo>
                <a:lnTo>
                  <a:pt x="206853" y="151129"/>
                </a:lnTo>
                <a:lnTo>
                  <a:pt x="205774" y="152400"/>
                </a:lnTo>
                <a:lnTo>
                  <a:pt x="203288" y="153669"/>
                </a:lnTo>
                <a:lnTo>
                  <a:pt x="201797" y="154939"/>
                </a:lnTo>
                <a:lnTo>
                  <a:pt x="198371" y="158750"/>
                </a:lnTo>
                <a:lnTo>
                  <a:pt x="197010" y="160019"/>
                </a:lnTo>
                <a:lnTo>
                  <a:pt x="194943" y="162559"/>
                </a:lnTo>
                <a:lnTo>
                  <a:pt x="194204" y="163829"/>
                </a:lnTo>
                <a:lnTo>
                  <a:pt x="193310" y="165100"/>
                </a:lnTo>
                <a:lnTo>
                  <a:pt x="193226" y="167639"/>
                </a:lnTo>
                <a:lnTo>
                  <a:pt x="193598" y="167639"/>
                </a:lnTo>
                <a:lnTo>
                  <a:pt x="237152" y="212089"/>
                </a:lnTo>
                <a:lnTo>
                  <a:pt x="241526" y="215900"/>
                </a:lnTo>
                <a:lnTo>
                  <a:pt x="249481" y="219709"/>
                </a:lnTo>
                <a:lnTo>
                  <a:pt x="253588" y="222250"/>
                </a:lnTo>
                <a:lnTo>
                  <a:pt x="290263" y="203200"/>
                </a:lnTo>
                <a:lnTo>
                  <a:pt x="292841" y="195579"/>
                </a:lnTo>
                <a:lnTo>
                  <a:pt x="259520" y="195579"/>
                </a:lnTo>
                <a:lnTo>
                  <a:pt x="253089" y="191769"/>
                </a:lnTo>
                <a:lnTo>
                  <a:pt x="250376" y="189229"/>
                </a:lnTo>
                <a:lnTo>
                  <a:pt x="211272" y="151129"/>
                </a:lnTo>
                <a:lnTo>
                  <a:pt x="210723" y="149859"/>
                </a:lnTo>
                <a:close/>
              </a:path>
              <a:path w="434975" h="408939">
                <a:moveTo>
                  <a:pt x="183606" y="179069"/>
                </a:moveTo>
                <a:lnTo>
                  <a:pt x="176709" y="179069"/>
                </a:lnTo>
                <a:lnTo>
                  <a:pt x="174885" y="180339"/>
                </a:lnTo>
                <a:lnTo>
                  <a:pt x="174042" y="181609"/>
                </a:lnTo>
                <a:lnTo>
                  <a:pt x="172496" y="182879"/>
                </a:lnTo>
                <a:lnTo>
                  <a:pt x="171805" y="182879"/>
                </a:lnTo>
                <a:lnTo>
                  <a:pt x="169885" y="185419"/>
                </a:lnTo>
                <a:lnTo>
                  <a:pt x="168747" y="186689"/>
                </a:lnTo>
                <a:lnTo>
                  <a:pt x="166823" y="189229"/>
                </a:lnTo>
                <a:lnTo>
                  <a:pt x="166128" y="191769"/>
                </a:lnTo>
                <a:lnTo>
                  <a:pt x="165279" y="195579"/>
                </a:lnTo>
                <a:lnTo>
                  <a:pt x="165349" y="205739"/>
                </a:lnTo>
                <a:lnTo>
                  <a:pt x="165475" y="207009"/>
                </a:lnTo>
                <a:lnTo>
                  <a:pt x="165601" y="208279"/>
                </a:lnTo>
                <a:lnTo>
                  <a:pt x="166295" y="212089"/>
                </a:lnTo>
                <a:lnTo>
                  <a:pt x="182901" y="212089"/>
                </a:lnTo>
                <a:lnTo>
                  <a:pt x="183325" y="208279"/>
                </a:lnTo>
                <a:lnTo>
                  <a:pt x="183724" y="205739"/>
                </a:lnTo>
                <a:lnTo>
                  <a:pt x="184896" y="203200"/>
                </a:lnTo>
                <a:lnTo>
                  <a:pt x="185681" y="201929"/>
                </a:lnTo>
                <a:lnTo>
                  <a:pt x="187506" y="200659"/>
                </a:lnTo>
                <a:lnTo>
                  <a:pt x="188361" y="199389"/>
                </a:lnTo>
                <a:lnTo>
                  <a:pt x="190094" y="198119"/>
                </a:lnTo>
                <a:lnTo>
                  <a:pt x="190915" y="198119"/>
                </a:lnTo>
                <a:lnTo>
                  <a:pt x="192460" y="196850"/>
                </a:lnTo>
                <a:lnTo>
                  <a:pt x="194428" y="196850"/>
                </a:lnTo>
                <a:lnTo>
                  <a:pt x="194932" y="195579"/>
                </a:lnTo>
                <a:lnTo>
                  <a:pt x="195773" y="195579"/>
                </a:lnTo>
                <a:lnTo>
                  <a:pt x="196043" y="194309"/>
                </a:lnTo>
                <a:lnTo>
                  <a:pt x="196009" y="193039"/>
                </a:lnTo>
                <a:lnTo>
                  <a:pt x="195169" y="191769"/>
                </a:lnTo>
                <a:lnTo>
                  <a:pt x="194470" y="190500"/>
                </a:lnTo>
                <a:lnTo>
                  <a:pt x="192510" y="187959"/>
                </a:lnTo>
                <a:lnTo>
                  <a:pt x="191180" y="186689"/>
                </a:lnTo>
                <a:lnTo>
                  <a:pt x="189499" y="185419"/>
                </a:lnTo>
                <a:lnTo>
                  <a:pt x="187819" y="182879"/>
                </a:lnTo>
                <a:lnTo>
                  <a:pt x="186465" y="181609"/>
                </a:lnTo>
                <a:lnTo>
                  <a:pt x="184411" y="180339"/>
                </a:lnTo>
                <a:lnTo>
                  <a:pt x="183606" y="179069"/>
                </a:lnTo>
                <a:close/>
              </a:path>
              <a:path w="434975" h="408939">
                <a:moveTo>
                  <a:pt x="253372" y="107950"/>
                </a:moveTo>
                <a:lnTo>
                  <a:pt x="250799" y="107950"/>
                </a:lnTo>
                <a:lnTo>
                  <a:pt x="249022" y="109219"/>
                </a:lnTo>
                <a:lnTo>
                  <a:pt x="247959" y="109219"/>
                </a:lnTo>
                <a:lnTo>
                  <a:pt x="245482" y="111759"/>
                </a:lnTo>
                <a:lnTo>
                  <a:pt x="243997" y="113029"/>
                </a:lnTo>
                <a:lnTo>
                  <a:pt x="240537" y="116839"/>
                </a:lnTo>
                <a:lnTo>
                  <a:pt x="239168" y="118109"/>
                </a:lnTo>
                <a:lnTo>
                  <a:pt x="237159" y="120650"/>
                </a:lnTo>
                <a:lnTo>
                  <a:pt x="236435" y="121919"/>
                </a:lnTo>
                <a:lnTo>
                  <a:pt x="235550" y="123189"/>
                </a:lnTo>
                <a:lnTo>
                  <a:pt x="235375" y="124459"/>
                </a:lnTo>
                <a:lnTo>
                  <a:pt x="235562" y="125729"/>
                </a:lnTo>
                <a:lnTo>
                  <a:pt x="235842" y="125729"/>
                </a:lnTo>
                <a:lnTo>
                  <a:pt x="277948" y="167639"/>
                </a:lnTo>
                <a:lnTo>
                  <a:pt x="278277" y="171450"/>
                </a:lnTo>
                <a:lnTo>
                  <a:pt x="278387" y="172719"/>
                </a:lnTo>
                <a:lnTo>
                  <a:pt x="278452" y="179069"/>
                </a:lnTo>
                <a:lnTo>
                  <a:pt x="265790" y="195579"/>
                </a:lnTo>
                <a:lnTo>
                  <a:pt x="292841" y="195579"/>
                </a:lnTo>
                <a:lnTo>
                  <a:pt x="293701" y="193039"/>
                </a:lnTo>
                <a:lnTo>
                  <a:pt x="294429" y="186689"/>
                </a:lnTo>
                <a:lnTo>
                  <a:pt x="294341" y="184150"/>
                </a:lnTo>
                <a:lnTo>
                  <a:pt x="294253" y="181609"/>
                </a:lnTo>
                <a:lnTo>
                  <a:pt x="294166" y="179069"/>
                </a:lnTo>
                <a:lnTo>
                  <a:pt x="314375" y="179069"/>
                </a:lnTo>
                <a:lnTo>
                  <a:pt x="316057" y="176529"/>
                </a:lnTo>
                <a:lnTo>
                  <a:pt x="316654" y="176529"/>
                </a:lnTo>
                <a:lnTo>
                  <a:pt x="317353" y="173989"/>
                </a:lnTo>
                <a:lnTo>
                  <a:pt x="317235" y="172719"/>
                </a:lnTo>
                <a:lnTo>
                  <a:pt x="316942" y="171450"/>
                </a:lnTo>
                <a:lnTo>
                  <a:pt x="253841" y="109219"/>
                </a:lnTo>
                <a:lnTo>
                  <a:pt x="253372" y="107950"/>
                </a:lnTo>
                <a:close/>
              </a:path>
              <a:path w="434975" h="408939">
                <a:moveTo>
                  <a:pt x="314375" y="179069"/>
                </a:moveTo>
                <a:lnTo>
                  <a:pt x="294166" y="179069"/>
                </a:lnTo>
                <a:lnTo>
                  <a:pt x="301868" y="186689"/>
                </a:lnTo>
                <a:lnTo>
                  <a:pt x="302395" y="187959"/>
                </a:lnTo>
                <a:lnTo>
                  <a:pt x="304253" y="187959"/>
                </a:lnTo>
                <a:lnTo>
                  <a:pt x="305845" y="186689"/>
                </a:lnTo>
                <a:lnTo>
                  <a:pt x="306779" y="186689"/>
                </a:lnTo>
                <a:lnTo>
                  <a:pt x="308930" y="184150"/>
                </a:lnTo>
                <a:lnTo>
                  <a:pt x="310239" y="182879"/>
                </a:lnTo>
                <a:lnTo>
                  <a:pt x="313230" y="180339"/>
                </a:lnTo>
                <a:lnTo>
                  <a:pt x="314375" y="179069"/>
                </a:lnTo>
                <a:close/>
              </a:path>
              <a:path w="434975" h="408939">
                <a:moveTo>
                  <a:pt x="181947" y="177800"/>
                </a:moveTo>
                <a:lnTo>
                  <a:pt x="179096" y="177800"/>
                </a:lnTo>
                <a:lnTo>
                  <a:pt x="177551" y="179069"/>
                </a:lnTo>
                <a:lnTo>
                  <a:pt x="182439" y="179069"/>
                </a:lnTo>
                <a:lnTo>
                  <a:pt x="181947" y="177800"/>
                </a:lnTo>
                <a:close/>
              </a:path>
              <a:path w="434975" h="408939">
                <a:moveTo>
                  <a:pt x="286213" y="74929"/>
                </a:moveTo>
                <a:lnTo>
                  <a:pt x="283839" y="74929"/>
                </a:lnTo>
                <a:lnTo>
                  <a:pt x="282294" y="76200"/>
                </a:lnTo>
                <a:lnTo>
                  <a:pt x="281359" y="76200"/>
                </a:lnTo>
                <a:lnTo>
                  <a:pt x="279162" y="77469"/>
                </a:lnTo>
                <a:lnTo>
                  <a:pt x="277864" y="78739"/>
                </a:lnTo>
                <a:lnTo>
                  <a:pt x="274919" y="82550"/>
                </a:lnTo>
                <a:lnTo>
                  <a:pt x="273773" y="83819"/>
                </a:lnTo>
                <a:lnTo>
                  <a:pt x="272091" y="85089"/>
                </a:lnTo>
                <a:lnTo>
                  <a:pt x="271484" y="86359"/>
                </a:lnTo>
                <a:lnTo>
                  <a:pt x="270734" y="87629"/>
                </a:lnTo>
                <a:lnTo>
                  <a:pt x="270606" y="88900"/>
                </a:lnTo>
                <a:lnTo>
                  <a:pt x="270841" y="90169"/>
                </a:lnTo>
                <a:lnTo>
                  <a:pt x="271134" y="90169"/>
                </a:lnTo>
                <a:lnTo>
                  <a:pt x="334704" y="153669"/>
                </a:lnTo>
                <a:lnTo>
                  <a:pt x="335254" y="154939"/>
                </a:lnTo>
                <a:lnTo>
                  <a:pt x="337289" y="154939"/>
                </a:lnTo>
                <a:lnTo>
                  <a:pt x="339114" y="153669"/>
                </a:lnTo>
                <a:lnTo>
                  <a:pt x="340189" y="152400"/>
                </a:lnTo>
                <a:lnTo>
                  <a:pt x="342666" y="151129"/>
                </a:lnTo>
                <a:lnTo>
                  <a:pt x="344150" y="149859"/>
                </a:lnTo>
                <a:lnTo>
                  <a:pt x="347611" y="146050"/>
                </a:lnTo>
                <a:lnTo>
                  <a:pt x="348979" y="144779"/>
                </a:lnTo>
                <a:lnTo>
                  <a:pt x="350988" y="142239"/>
                </a:lnTo>
                <a:lnTo>
                  <a:pt x="351713" y="140969"/>
                </a:lnTo>
                <a:lnTo>
                  <a:pt x="352601" y="139700"/>
                </a:lnTo>
                <a:lnTo>
                  <a:pt x="352717" y="137159"/>
                </a:lnTo>
                <a:lnTo>
                  <a:pt x="352378" y="137159"/>
                </a:lnTo>
                <a:lnTo>
                  <a:pt x="310305" y="93979"/>
                </a:lnTo>
                <a:lnTo>
                  <a:pt x="309648" y="88900"/>
                </a:lnTo>
                <a:lnTo>
                  <a:pt x="309577" y="83819"/>
                </a:lnTo>
                <a:lnTo>
                  <a:pt x="293912" y="83819"/>
                </a:lnTo>
                <a:lnTo>
                  <a:pt x="286213" y="74929"/>
                </a:lnTo>
                <a:close/>
              </a:path>
              <a:path w="434975" h="408939">
                <a:moveTo>
                  <a:pt x="365280" y="67309"/>
                </a:moveTo>
                <a:lnTo>
                  <a:pt x="323444" y="67309"/>
                </a:lnTo>
                <a:lnTo>
                  <a:pt x="327513" y="68579"/>
                </a:lnTo>
                <a:lnTo>
                  <a:pt x="329594" y="68579"/>
                </a:lnTo>
                <a:lnTo>
                  <a:pt x="333849" y="72389"/>
                </a:lnTo>
                <a:lnTo>
                  <a:pt x="335968" y="73659"/>
                </a:lnTo>
                <a:lnTo>
                  <a:pt x="375655" y="113029"/>
                </a:lnTo>
                <a:lnTo>
                  <a:pt x="380074" y="113029"/>
                </a:lnTo>
                <a:lnTo>
                  <a:pt x="381153" y="111759"/>
                </a:lnTo>
                <a:lnTo>
                  <a:pt x="383639" y="109219"/>
                </a:lnTo>
                <a:lnTo>
                  <a:pt x="385130" y="107950"/>
                </a:lnTo>
                <a:lnTo>
                  <a:pt x="388556" y="105409"/>
                </a:lnTo>
                <a:lnTo>
                  <a:pt x="389906" y="104139"/>
                </a:lnTo>
                <a:lnTo>
                  <a:pt x="391925" y="101600"/>
                </a:lnTo>
                <a:lnTo>
                  <a:pt x="392653" y="100329"/>
                </a:lnTo>
                <a:lnTo>
                  <a:pt x="393547" y="97789"/>
                </a:lnTo>
                <a:lnTo>
                  <a:pt x="393665" y="96519"/>
                </a:lnTo>
                <a:lnTo>
                  <a:pt x="393329" y="95250"/>
                </a:lnTo>
                <a:lnTo>
                  <a:pt x="365280" y="67309"/>
                </a:lnTo>
                <a:close/>
              </a:path>
              <a:path w="434975" h="408939">
                <a:moveTo>
                  <a:pt x="329783" y="40639"/>
                </a:moveTo>
                <a:lnTo>
                  <a:pt x="322052" y="40639"/>
                </a:lnTo>
                <a:lnTo>
                  <a:pt x="316819" y="41909"/>
                </a:lnTo>
                <a:lnTo>
                  <a:pt x="293779" y="74929"/>
                </a:lnTo>
                <a:lnTo>
                  <a:pt x="293736" y="78739"/>
                </a:lnTo>
                <a:lnTo>
                  <a:pt x="293868" y="82550"/>
                </a:lnTo>
                <a:lnTo>
                  <a:pt x="293912" y="83819"/>
                </a:lnTo>
                <a:lnTo>
                  <a:pt x="309577" y="83819"/>
                </a:lnTo>
                <a:lnTo>
                  <a:pt x="310602" y="76200"/>
                </a:lnTo>
                <a:lnTo>
                  <a:pt x="311933" y="73659"/>
                </a:lnTo>
                <a:lnTo>
                  <a:pt x="315766" y="69850"/>
                </a:lnTo>
                <a:lnTo>
                  <a:pt x="317578" y="68579"/>
                </a:lnTo>
                <a:lnTo>
                  <a:pt x="321457" y="67309"/>
                </a:lnTo>
                <a:lnTo>
                  <a:pt x="365280" y="67309"/>
                </a:lnTo>
                <a:lnTo>
                  <a:pt x="351256" y="53339"/>
                </a:lnTo>
                <a:lnTo>
                  <a:pt x="350638" y="48259"/>
                </a:lnTo>
                <a:lnTo>
                  <a:pt x="350582" y="43179"/>
                </a:lnTo>
                <a:lnTo>
                  <a:pt x="334850" y="43179"/>
                </a:lnTo>
                <a:lnTo>
                  <a:pt x="329783" y="40639"/>
                </a:lnTo>
                <a:close/>
              </a:path>
              <a:path w="434975" h="408939">
                <a:moveTo>
                  <a:pt x="406410" y="26669"/>
                </a:moveTo>
                <a:lnTo>
                  <a:pt x="364346" y="26669"/>
                </a:lnTo>
                <a:lnTo>
                  <a:pt x="368458" y="27939"/>
                </a:lnTo>
                <a:lnTo>
                  <a:pt x="370549" y="27939"/>
                </a:lnTo>
                <a:lnTo>
                  <a:pt x="374801" y="30479"/>
                </a:lnTo>
                <a:lnTo>
                  <a:pt x="376916" y="33019"/>
                </a:lnTo>
                <a:lnTo>
                  <a:pt x="416605" y="72389"/>
                </a:lnTo>
                <a:lnTo>
                  <a:pt x="419122" y="72389"/>
                </a:lnTo>
                <a:lnTo>
                  <a:pt x="420955" y="71119"/>
                </a:lnTo>
                <a:lnTo>
                  <a:pt x="422033" y="71119"/>
                </a:lnTo>
                <a:lnTo>
                  <a:pt x="424519" y="68579"/>
                </a:lnTo>
                <a:lnTo>
                  <a:pt x="426032" y="67309"/>
                </a:lnTo>
                <a:lnTo>
                  <a:pt x="429553" y="63500"/>
                </a:lnTo>
                <a:lnTo>
                  <a:pt x="430926" y="62229"/>
                </a:lnTo>
                <a:lnTo>
                  <a:pt x="432945" y="59689"/>
                </a:lnTo>
                <a:lnTo>
                  <a:pt x="433661" y="58419"/>
                </a:lnTo>
                <a:lnTo>
                  <a:pt x="434508" y="57150"/>
                </a:lnTo>
                <a:lnTo>
                  <a:pt x="434686" y="55879"/>
                </a:lnTo>
                <a:lnTo>
                  <a:pt x="434547" y="54609"/>
                </a:lnTo>
                <a:lnTo>
                  <a:pt x="434279" y="54609"/>
                </a:lnTo>
                <a:lnTo>
                  <a:pt x="406410" y="26669"/>
                </a:lnTo>
                <a:close/>
              </a:path>
              <a:path w="434975" h="408939">
                <a:moveTo>
                  <a:pt x="366003" y="0"/>
                </a:moveTo>
                <a:lnTo>
                  <a:pt x="361796" y="0"/>
                </a:lnTo>
                <a:lnTo>
                  <a:pt x="353284" y="2539"/>
                </a:lnTo>
                <a:lnTo>
                  <a:pt x="349076" y="6350"/>
                </a:lnTo>
                <a:lnTo>
                  <a:pt x="343090" y="11429"/>
                </a:lnTo>
                <a:lnTo>
                  <a:pt x="341524" y="13969"/>
                </a:lnTo>
                <a:lnTo>
                  <a:pt x="338902" y="17779"/>
                </a:lnTo>
                <a:lnTo>
                  <a:pt x="337823" y="20319"/>
                </a:lnTo>
                <a:lnTo>
                  <a:pt x="336135" y="25400"/>
                </a:lnTo>
                <a:lnTo>
                  <a:pt x="335536" y="29209"/>
                </a:lnTo>
                <a:lnTo>
                  <a:pt x="334826" y="35559"/>
                </a:lnTo>
                <a:lnTo>
                  <a:pt x="334850" y="43179"/>
                </a:lnTo>
                <a:lnTo>
                  <a:pt x="350582" y="43179"/>
                </a:lnTo>
                <a:lnTo>
                  <a:pt x="351594" y="35559"/>
                </a:lnTo>
                <a:lnTo>
                  <a:pt x="352897" y="33019"/>
                </a:lnTo>
                <a:lnTo>
                  <a:pt x="356718" y="29209"/>
                </a:lnTo>
                <a:lnTo>
                  <a:pt x="358537" y="27939"/>
                </a:lnTo>
                <a:lnTo>
                  <a:pt x="362362" y="26669"/>
                </a:lnTo>
                <a:lnTo>
                  <a:pt x="406410" y="26669"/>
                </a:lnTo>
                <a:lnTo>
                  <a:pt x="393743" y="13969"/>
                </a:lnTo>
                <a:lnTo>
                  <a:pt x="390141" y="10159"/>
                </a:lnTo>
                <a:lnTo>
                  <a:pt x="386353" y="7619"/>
                </a:lnTo>
                <a:lnTo>
                  <a:pt x="378400" y="2539"/>
                </a:lnTo>
                <a:lnTo>
                  <a:pt x="374329" y="1269"/>
                </a:lnTo>
                <a:lnTo>
                  <a:pt x="366003" y="0"/>
                </a:lnTo>
                <a:close/>
              </a:path>
            </a:pathLst>
          </a:custGeom>
          <a:solidFill>
            <a:srgbClr val="6c6c6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57" name="object 15"/>
          <p:cNvSpPr/>
          <p:nvPr/>
        </p:nvSpPr>
        <p:spPr>
          <a:xfrm>
            <a:off x="3867120" y="4394160"/>
            <a:ext cx="57240" cy="57240"/>
          </a:xfrm>
          <a:custGeom>
            <a:avLst/>
            <a:gdLst/>
            <a:ahLst/>
            <a:rect l="l" t="t" r="r" b="b"/>
            <a:pathLst>
              <a:path w="83820" h="83820">
                <a:moveTo>
                  <a:pt x="83468" y="0"/>
                </a:moveTo>
                <a:lnTo>
                  <a:pt x="0" y="0"/>
                </a:lnTo>
                <a:lnTo>
                  <a:pt x="0" y="83468"/>
                </a:lnTo>
                <a:lnTo>
                  <a:pt x="83468" y="83468"/>
                </a:lnTo>
                <a:lnTo>
                  <a:pt x="83468" y="0"/>
                </a:lnTo>
                <a:close/>
              </a:path>
            </a:pathLst>
          </a:custGeom>
          <a:solidFill>
            <a:srgbClr val="6095c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58" name="object 16"/>
          <p:cNvSpPr/>
          <p:nvPr/>
        </p:nvSpPr>
        <p:spPr>
          <a:xfrm>
            <a:off x="3940200" y="4351320"/>
            <a:ext cx="480960" cy="13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 anchor="t">
            <a:spAutoFit/>
          </a:bodyPr>
          <a:p>
            <a:pPr marL="7920">
              <a:lnSpc>
                <a:spcPct val="100000"/>
              </a:lnSpc>
              <a:spcBef>
                <a:spcPts val="62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800" strike="noStrike" u="none">
                <a:solidFill>
                  <a:srgbClr val="595959"/>
                </a:solidFill>
                <a:effectLst/>
                <a:uFillTx/>
                <a:latin typeface="Calibri"/>
                <a:ea typeface="Calibri"/>
              </a:rPr>
              <a:t>% Adopted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59" name="object 17"/>
          <p:cNvSpPr/>
          <p:nvPr/>
        </p:nvSpPr>
        <p:spPr>
          <a:xfrm>
            <a:off x="1060560" y="4702320"/>
            <a:ext cx="2174760" cy="11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 anchor="t">
            <a:spAutoFit/>
          </a:bodyPr>
          <a:p>
            <a:pPr marL="141120" indent="-114120">
              <a:lnSpc>
                <a:spcPct val="100000"/>
              </a:lnSpc>
              <a:spcBef>
                <a:spcPts val="62"/>
              </a:spcBef>
              <a:buClr>
                <a:srgbClr val="000000"/>
              </a:buClr>
              <a:buFont typeface="Calibri"/>
              <a:buChar char="•"/>
              <a:tabLst>
                <a:tab algn="l" pos="14112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7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Version One </a:t>
            </a:r>
            <a:r>
              <a:rPr b="0" lang="en-US" sz="700" strike="noStrike" u="none">
                <a:solidFill>
                  <a:srgbClr val="0000ff"/>
                </a:solidFill>
                <a:effectLst/>
                <a:uFillTx/>
                <a:latin typeface="Arial"/>
                <a:ea typeface="Arial"/>
              </a:rPr>
              <a:t>9</a:t>
            </a:r>
            <a:r>
              <a:rPr b="0" lang="en-US" sz="700" strike="noStrike" u="none" baseline="27000">
                <a:solidFill>
                  <a:srgbClr val="0433ff"/>
                </a:solidFill>
                <a:effectLst/>
                <a:uFillTx/>
                <a:latin typeface="Arial"/>
                <a:ea typeface="Arial"/>
              </a:rPr>
              <a:t>th </a:t>
            </a:r>
            <a:r>
              <a:rPr b="0" lang="en-US" sz="700" strike="noStrike" u="none">
                <a:solidFill>
                  <a:srgbClr val="0000ff"/>
                </a:solidFill>
                <a:effectLst/>
                <a:uFillTx/>
                <a:latin typeface="Arial"/>
                <a:ea typeface="Arial"/>
              </a:rPr>
              <a:t>Annual State of Agile™ Survey</a:t>
            </a:r>
            <a:endParaRPr b="0" lang="en-US" sz="7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60" name="object 18"/>
          <p:cNvSpPr/>
          <p:nvPr/>
        </p:nvSpPr>
        <p:spPr>
          <a:xfrm>
            <a:off x="1763640" y="4816440"/>
            <a:ext cx="1452600" cy="7920"/>
          </a:xfrm>
          <a:custGeom>
            <a:avLst/>
            <a:gdLst/>
            <a:ahLst/>
            <a:rect l="l" t="t" r="r" b="b"/>
            <a:pathLst>
              <a:path w="2120900" h="12700">
                <a:moveTo>
                  <a:pt x="2120900" y="0"/>
                </a:moveTo>
                <a:lnTo>
                  <a:pt x="0" y="0"/>
                </a:lnTo>
                <a:lnTo>
                  <a:pt x="0" y="12700"/>
                </a:lnTo>
                <a:lnTo>
                  <a:pt x="2120900" y="12700"/>
                </a:lnTo>
                <a:lnTo>
                  <a:pt x="2120900" y="0"/>
                </a:lnTo>
                <a:close/>
              </a:path>
            </a:pathLst>
          </a:custGeom>
          <a:solidFill>
            <a:srgbClr val="0433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61" name="object 19"/>
          <p:cNvSpPr/>
          <p:nvPr/>
        </p:nvSpPr>
        <p:spPr>
          <a:xfrm>
            <a:off x="995400" y="3363840"/>
            <a:ext cx="2503440" cy="15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7920">
              <a:lnSpc>
                <a:spcPts val="1225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000" strike="noStrike" u="none">
                <a:solidFill>
                  <a:srgbClr val="0e4282"/>
                </a:solidFill>
                <a:effectLst/>
                <a:uFillTx/>
                <a:latin typeface="Arial"/>
              </a:rPr>
              <a:t>SOFTWARE PROCESS IMPROVEMENT 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62" name="object 20"/>
          <p:cNvSpPr/>
          <p:nvPr/>
        </p:nvSpPr>
        <p:spPr>
          <a:xfrm>
            <a:off x="3666960" y="3363840"/>
            <a:ext cx="804960" cy="15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7920">
              <a:lnSpc>
                <a:spcPts val="1225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000" strike="noStrike" u="none">
                <a:solidFill>
                  <a:srgbClr val="7fbe20"/>
                </a:solidFill>
                <a:effectLst/>
                <a:uFillTx/>
                <a:latin typeface="Arial"/>
              </a:rPr>
              <a:t>NASA GSFC 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63" name="object 21"/>
          <p:cNvSpPr/>
          <p:nvPr/>
        </p:nvSpPr>
        <p:spPr>
          <a:xfrm>
            <a:off x="5929200" y="3390840"/>
            <a:ext cx="138240" cy="11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77760">
              <a:lnSpc>
                <a:spcPts val="899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865B644F-7F43-4D8F-B37A-1C88C5FA7EA5}" type="slidenum">
              <a:rPr b="0" lang="en-US" sz="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US" sz="7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28360" y="285480"/>
            <a:ext cx="3855960" cy="369000"/>
          </a:xfrm>
          <a:prstGeom prst="rect">
            <a:avLst/>
          </a:prstGeom>
          <a:noFill/>
          <a:ln w="0">
            <a:noFill/>
          </a:ln>
        </p:spPr>
        <p:txBody>
          <a:bodyPr lIns="0" rIns="0" tIns="48600" bIns="0" anchor="t">
            <a:spAutoFit/>
          </a:bodyPr>
          <a:p>
            <a:pPr marL="225360" indent="0">
              <a:lnSpc>
                <a:spcPct val="100000"/>
              </a:lnSpc>
              <a:spcBef>
                <a:spcPts val="62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100" strike="noStrike" u="none">
                <a:solidFill>
                  <a:srgbClr val="0e4282"/>
                </a:solidFill>
                <a:effectLst/>
                <a:uFillTx/>
                <a:latin typeface="Arial"/>
              </a:rPr>
              <a:t>Scrum Framework</a:t>
            </a:r>
            <a:endParaRPr b="0" lang="en-US" sz="2100" strike="noStrike" u="none">
              <a:solidFill>
                <a:srgbClr val="1f497d"/>
              </a:solidFill>
              <a:effectLst/>
              <a:uFillTx/>
              <a:latin typeface="Calibri"/>
            </a:endParaRPr>
          </a:p>
        </p:txBody>
      </p:sp>
      <p:grpSp>
        <p:nvGrpSpPr>
          <p:cNvPr id="65" name="object 3"/>
          <p:cNvGrpSpPr/>
          <p:nvPr/>
        </p:nvGrpSpPr>
        <p:grpSpPr>
          <a:xfrm>
            <a:off x="700200" y="1081080"/>
            <a:ext cx="6838920" cy="3587760"/>
            <a:chOff x="700200" y="1081080"/>
            <a:chExt cx="6838920" cy="3587760"/>
          </a:xfrm>
        </p:grpSpPr>
        <p:pic>
          <p:nvPicPr>
            <p:cNvPr id="66" name="object 4" descr=""/>
            <p:cNvPicPr/>
            <p:nvPr/>
          </p:nvPicPr>
          <p:blipFill>
            <a:blip r:embed="rId1"/>
            <a:stretch/>
          </p:blipFill>
          <p:spPr>
            <a:xfrm>
              <a:off x="700200" y="1081080"/>
              <a:ext cx="6346440" cy="358776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67" name="object 5" descr=""/>
            <p:cNvPicPr/>
            <p:nvPr/>
          </p:nvPicPr>
          <p:blipFill>
            <a:blip r:embed="rId2"/>
            <a:stretch/>
          </p:blipFill>
          <p:spPr>
            <a:xfrm>
              <a:off x="6396120" y="2542320"/>
              <a:ext cx="1143000" cy="88560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68" name="object 6"/>
          <p:cNvSpPr/>
          <p:nvPr/>
        </p:nvSpPr>
        <p:spPr>
          <a:xfrm>
            <a:off x="1063800" y="4754520"/>
            <a:ext cx="3051000" cy="30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58760">
              <a:lnSpc>
                <a:spcPts val="899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7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Original diagram from the </a:t>
            </a:r>
            <a:r>
              <a:rPr b="0" lang="en-US" sz="700" strike="noStrike" u="sng">
                <a:solidFill>
                  <a:srgbClr val="0000ff"/>
                </a:solidFill>
                <a:effectLst/>
                <a:uFillTx/>
                <a:latin typeface="Arial"/>
                <a:ea typeface="Arial"/>
              </a:rPr>
              <a:t>Scrum Alliance</a:t>
            </a:r>
            <a:endParaRPr b="0" lang="en-US" sz="7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158760"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000" strike="noStrike" u="none">
                <a:solidFill>
                  <a:srgbClr val="0e4282"/>
                </a:solidFill>
                <a:effectLst/>
                <a:uFillTx/>
                <a:latin typeface="Arial"/>
                <a:ea typeface="Arial"/>
              </a:rPr>
              <a:t>SOFTWARE PROCESS IMPROVEMENT 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69" name="object 7"/>
          <p:cNvSpPr/>
          <p:nvPr/>
        </p:nvSpPr>
        <p:spPr>
          <a:xfrm>
            <a:off x="3666960" y="3363840"/>
            <a:ext cx="804960" cy="15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7920">
              <a:lnSpc>
                <a:spcPts val="1225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000" strike="noStrike" u="none">
                <a:solidFill>
                  <a:srgbClr val="7fbe20"/>
                </a:solidFill>
                <a:effectLst/>
                <a:uFillTx/>
                <a:latin typeface="Arial"/>
              </a:rPr>
              <a:t>NASA GSFC 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70" name="object 8"/>
          <p:cNvSpPr/>
          <p:nvPr/>
        </p:nvSpPr>
        <p:spPr>
          <a:xfrm>
            <a:off x="5929200" y="3390840"/>
            <a:ext cx="138240" cy="11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77760">
              <a:lnSpc>
                <a:spcPts val="899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CDC5DCC2-A12F-4744-8DE8-9753CB34EBC5}" type="slidenum">
              <a:rPr b="0" lang="en-US" sz="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US" sz="7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object 2"/>
          <p:cNvSpPr/>
          <p:nvPr/>
        </p:nvSpPr>
        <p:spPr>
          <a:xfrm>
            <a:off x="731880" y="1162080"/>
            <a:ext cx="6630840" cy="288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 anchor="t">
            <a:spAutoFit/>
          </a:bodyPr>
          <a:p>
            <a:pPr marL="227160" indent="-219240">
              <a:lnSpc>
                <a:spcPct val="100000"/>
              </a:lnSpc>
              <a:spcBef>
                <a:spcPts val="62"/>
              </a:spcBef>
              <a:buClr>
                <a:srgbClr val="7fbe20"/>
              </a:buClr>
              <a:buFont typeface="Arial"/>
              <a:buChar char="•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3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Product Backlog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227160" indent="-219240">
              <a:lnSpc>
                <a:spcPct val="100000"/>
              </a:lnSpc>
              <a:tabLst>
                <a:tab algn="l" pos="0"/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The </a:t>
            </a:r>
            <a:r>
              <a:rPr b="0" lang="en-US" sz="1300" strike="noStrike" u="sng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product backlog</a:t>
            </a: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 is a list of requirements (as user stories) and technical tasks which the team maintains and that, at a given moment, are known to be necessary and sufficient to complete a product or a release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1" marL="465120" indent="-214200">
              <a:lnSpc>
                <a:spcPts val="1412"/>
              </a:lnSpc>
              <a:spcBef>
                <a:spcPts val="799"/>
              </a:spcBef>
              <a:buClr>
                <a:srgbClr val="7fbe20"/>
              </a:buClr>
              <a:buFont typeface="Calibri"/>
              <a:buChar char="–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The product backlog is the primary point of entry for knowledge about requirements, and </a:t>
            </a: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	</a:t>
            </a: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the single authoritative source defining the work to be done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1" marL="465120" indent="-214200">
              <a:lnSpc>
                <a:spcPct val="100000"/>
              </a:lnSpc>
              <a:spcBef>
                <a:spcPts val="689"/>
              </a:spcBef>
              <a:buClr>
                <a:srgbClr val="7fbe20"/>
              </a:buClr>
              <a:buFont typeface="Calibri"/>
              <a:buChar char="–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Includes features, defects, and other technical work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1" marL="465120" indent="-214200">
              <a:lnSpc>
                <a:spcPct val="100000"/>
              </a:lnSpc>
              <a:spcBef>
                <a:spcPts val="700"/>
              </a:spcBef>
              <a:buClr>
                <a:srgbClr val="7fbe20"/>
              </a:buClr>
              <a:buFont typeface="Calibri"/>
              <a:buChar char="–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Any format: Excel document, a text file, a database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227160" indent="-219240">
              <a:lnSpc>
                <a:spcPct val="100000"/>
              </a:lnSpc>
              <a:tabLst>
                <a:tab algn="l" pos="0"/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Agile teams commonly use a collection of index cards or Post-It notes on a task board (Kanban)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227160" indent="-219240">
              <a:lnSpc>
                <a:spcPct val="100000"/>
              </a:lnSpc>
              <a:tabLst>
                <a:tab algn="l" pos="0"/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227160" indent="-219240">
              <a:lnSpc>
                <a:spcPct val="100000"/>
              </a:lnSpc>
              <a:spcBef>
                <a:spcPts val="187"/>
              </a:spcBef>
              <a:tabLst>
                <a:tab algn="l" pos="0"/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227160" indent="-219240">
              <a:lnSpc>
                <a:spcPct val="100000"/>
              </a:lnSpc>
              <a:buClr>
                <a:srgbClr val="7fbe20"/>
              </a:buClr>
              <a:buFont typeface="Arial"/>
              <a:buChar char="•"/>
              <a:tabLst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3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Sprint Backlog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227160" indent="-219240">
              <a:lnSpc>
                <a:spcPct val="100000"/>
              </a:lnSpc>
              <a:spcBef>
                <a:spcPts val="11"/>
              </a:spcBef>
              <a:tabLst>
                <a:tab algn="l" pos="0"/>
                <a:tab algn="l" pos="22716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The </a:t>
            </a:r>
            <a:r>
              <a:rPr b="0" lang="en-US" sz="1300" strike="noStrike" u="sng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sprint backlog</a:t>
            </a: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 is a working subset of the product backlog, small enough to be completed in a single sprint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72" name="object 5"/>
          <p:cNvSpPr/>
          <p:nvPr/>
        </p:nvSpPr>
        <p:spPr>
          <a:xfrm>
            <a:off x="995400" y="3363840"/>
            <a:ext cx="2503440" cy="15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7920">
              <a:lnSpc>
                <a:spcPts val="1225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000" strike="noStrike" u="none">
                <a:solidFill>
                  <a:srgbClr val="0e4282"/>
                </a:solidFill>
                <a:effectLst/>
                <a:uFillTx/>
                <a:latin typeface="Arial"/>
              </a:rPr>
              <a:t>SOFTWARE PROCESS IMPROVEMENT 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73" name="object 6"/>
          <p:cNvSpPr/>
          <p:nvPr/>
        </p:nvSpPr>
        <p:spPr>
          <a:xfrm>
            <a:off x="3666960" y="3363840"/>
            <a:ext cx="804960" cy="15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7920">
              <a:lnSpc>
                <a:spcPts val="1225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000" strike="noStrike" u="none">
                <a:solidFill>
                  <a:srgbClr val="7fbe20"/>
                </a:solidFill>
                <a:effectLst/>
                <a:uFillTx/>
                <a:latin typeface="Arial"/>
              </a:rPr>
              <a:t>NASA GSFC 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74" name="object 7"/>
          <p:cNvSpPr/>
          <p:nvPr/>
        </p:nvSpPr>
        <p:spPr>
          <a:xfrm>
            <a:off x="7145280" y="4951440"/>
            <a:ext cx="71640" cy="11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7920">
              <a:lnSpc>
                <a:spcPts val="899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7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8</a:t>
            </a:r>
            <a:endParaRPr b="0" lang="en-US" sz="7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28360" y="285480"/>
            <a:ext cx="3855960" cy="369000"/>
          </a:xfrm>
          <a:prstGeom prst="rect">
            <a:avLst/>
          </a:prstGeom>
          <a:noFill/>
          <a:ln w="0">
            <a:noFill/>
          </a:ln>
        </p:spPr>
        <p:txBody>
          <a:bodyPr lIns="0" rIns="0" tIns="48600" bIns="0" anchor="t">
            <a:spAutoFit/>
          </a:bodyPr>
          <a:p>
            <a:pPr marL="225360" indent="0">
              <a:lnSpc>
                <a:spcPct val="100000"/>
              </a:lnSpc>
              <a:spcBef>
                <a:spcPts val="62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100" strike="noStrike" u="none">
                <a:solidFill>
                  <a:srgbClr val="0e4282"/>
                </a:solidFill>
                <a:effectLst/>
                <a:uFillTx/>
                <a:latin typeface="Arial"/>
              </a:rPr>
              <a:t>Scrum – Key Concepts</a:t>
            </a:r>
            <a:endParaRPr b="0" lang="en-US" sz="2100" strike="noStrike" u="none">
              <a:solidFill>
                <a:srgbClr val="1f497d"/>
              </a:solidFill>
              <a:effectLst/>
              <a:uFillTx/>
              <a:latin typeface="Calibri"/>
            </a:endParaRPr>
          </a:p>
        </p:txBody>
      </p:sp>
      <p:sp>
        <p:nvSpPr>
          <p:cNvPr id="76" name="object 4"/>
          <p:cNvSpPr/>
          <p:nvPr/>
        </p:nvSpPr>
        <p:spPr>
          <a:xfrm>
            <a:off x="731880" y="4646520"/>
            <a:ext cx="6680160" cy="23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 anchor="t">
            <a:spAutoFit/>
          </a:bodyPr>
          <a:p>
            <a:pPr marL="120600" indent="-112680">
              <a:lnSpc>
                <a:spcPts val="887"/>
              </a:lnSpc>
              <a:spcBef>
                <a:spcPts val="99"/>
              </a:spcBef>
              <a:buClr>
                <a:srgbClr val="000000"/>
              </a:buClr>
              <a:buFont typeface="Calibri"/>
              <a:buChar char="•"/>
              <a:tabLst>
                <a:tab algn="l" pos="120600"/>
                <a:tab algn="l" pos="12384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7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	</a:t>
            </a:r>
            <a:r>
              <a:rPr b="0" lang="en-US" sz="7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All Term definitions from the </a:t>
            </a:r>
            <a:r>
              <a:rPr b="0" lang="en-US" sz="700" strike="noStrike" u="sng">
                <a:solidFill>
                  <a:srgbClr val="0000ff"/>
                </a:solidFill>
                <a:effectLst/>
                <a:uFillTx/>
                <a:latin typeface="Arial"/>
                <a:ea typeface="Arial"/>
              </a:rPr>
              <a:t>Agile Alliance</a:t>
            </a:r>
            <a:r>
              <a:rPr b="0" lang="en-US" sz="7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, the </a:t>
            </a:r>
            <a:r>
              <a:rPr b="0" lang="en-US" sz="700" strike="noStrike" u="sng">
                <a:solidFill>
                  <a:srgbClr val="0000ff"/>
                </a:solidFill>
                <a:effectLst/>
                <a:uFillTx/>
                <a:latin typeface="Arial"/>
                <a:ea typeface="Arial"/>
              </a:rPr>
              <a:t>Scrum Alliance</a:t>
            </a:r>
            <a:r>
              <a:rPr b="0" lang="en-US" sz="7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, the </a:t>
            </a:r>
            <a:r>
              <a:rPr b="0" lang="en-US" sz="700" strike="noStrike" u="sng">
                <a:solidFill>
                  <a:srgbClr val="0000ff"/>
                </a:solidFill>
                <a:effectLst/>
                <a:uFillTx/>
                <a:latin typeface="Arial"/>
                <a:ea typeface="Arial"/>
              </a:rPr>
              <a:t>Mountain Goat Software</a:t>
            </a:r>
            <a:r>
              <a:rPr b="0" lang="en-US" sz="700" strike="noStrike" u="none">
                <a:solidFill>
                  <a:srgbClr val="0000ff"/>
                </a:solidFill>
                <a:effectLst/>
                <a:uFillTx/>
                <a:latin typeface="Arial"/>
                <a:ea typeface="Arial"/>
              </a:rPr>
              <a:t> </a:t>
            </a:r>
            <a:r>
              <a:rPr b="0" lang="en-US" sz="7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website by Mike Cohn, a founder of the Agile Alliance; and the </a:t>
            </a:r>
            <a:r>
              <a:rPr b="0" lang="en-US" sz="700" strike="noStrike" u="sng">
                <a:solidFill>
                  <a:srgbClr val="0000ff"/>
                </a:solidFill>
                <a:effectLst/>
                <a:uFillTx/>
                <a:latin typeface="Arial"/>
                <a:ea typeface="Arial"/>
              </a:rPr>
              <a:t>Agile Modeling</a:t>
            </a:r>
            <a:r>
              <a:rPr b="0" lang="en-US" sz="700" strike="noStrike" u="none">
                <a:solidFill>
                  <a:srgbClr val="0000ff"/>
                </a:solidFill>
                <a:effectLst/>
                <a:uFillTx/>
                <a:latin typeface="Arial"/>
                <a:ea typeface="Arial"/>
              </a:rPr>
              <a:t> </a:t>
            </a:r>
            <a:r>
              <a:rPr b="0" lang="en-US" sz="7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website by Scott Ambler, author of “Disciplined Agile Delivery”.</a:t>
            </a:r>
            <a:endParaRPr b="0" lang="en-US" sz="7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LibreOffice/25.2.4.3$Windows_X86_64 LibreOffice_project/33e196637044ead23f5c3226cde09b47731f7e27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ContainerAdministrator</dc:creator>
  <dc:description/>
  <dc:language>en-US</dc:language>
  <cp:lastModifiedBy>ContainerAdministrator</cp:lastModifiedBy>
  <dcterms:modified xsi:type="dcterms:W3CDTF">2025-06-24T05:43:30Z</dcterms:modified>
  <cp:revision>1</cp:revision>
  <dc:subject/>
  <dc:title>Presentation PowerPoint</dc:title>
</cp:coreProperties>
</file>