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48" r:id="rId5"/>
    <p:sldId id="2462" r:id="rId6"/>
    <p:sldId id="259" r:id="rId7"/>
    <p:sldId id="2451" r:id="rId8"/>
    <p:sldId id="2450" r:id="rId9"/>
    <p:sldId id="2481" r:id="rId10"/>
    <p:sldId id="2489" r:id="rId11"/>
    <p:sldId id="2457" r:id="rId12"/>
    <p:sldId id="2464" r:id="rId13"/>
    <p:sldId id="2465" r:id="rId14"/>
    <p:sldId id="2484" r:id="rId15"/>
    <p:sldId id="2468" r:id="rId16"/>
    <p:sldId id="2469" r:id="rId17"/>
    <p:sldId id="2488" r:id="rId18"/>
    <p:sldId id="2472" r:id="rId19"/>
    <p:sldId id="2473" r:id="rId20"/>
    <p:sldId id="2485" r:id="rId21"/>
    <p:sldId id="2487" r:id="rId22"/>
    <p:sldId id="24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A4C"/>
    <a:srgbClr val="A53F52"/>
    <a:srgbClr val="31255D"/>
    <a:srgbClr val="4C34B0"/>
    <a:srgbClr val="4100E4"/>
    <a:srgbClr val="01023B"/>
    <a:srgbClr val="898989"/>
    <a:srgbClr val="2F334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062" autoAdjust="0"/>
  </p:normalViewPr>
  <p:slideViewPr>
    <p:cSldViewPr snapToGrid="0">
      <p:cViewPr varScale="1">
        <p:scale>
          <a:sx n="68" d="100"/>
          <a:sy n="68" d="100"/>
        </p:scale>
        <p:origin x="132" y="210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648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pPr/>
              <a:t>4/10/2021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6A7FA3-8C13-4E5A-88C4-4357C8ACD7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xmlns="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xmlns="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xmlns="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xmlns="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xmlns="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xmlns="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AA8588E-221D-4931-A290-C5C418443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xmlns="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xmlns="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xmlns="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xmlns="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xmlns="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xmlns="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93AF7-D4DC-42B5-8A4F-B5F3ABBB03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xmlns="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xmlns="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xmlns="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xmlns="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xmlns="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xmlns="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xmlns="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xmlns="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xmlns="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xmlns="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xmlns="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xmlns="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WATERFALL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23.4.21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B2725-C160-4796-89A7-A3F5D983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67" y="182254"/>
            <a:ext cx="11002962" cy="823913"/>
          </a:xfrm>
        </p:spPr>
        <p:txBody>
          <a:bodyPr/>
          <a:lstStyle/>
          <a:p>
            <a:pPr algn="l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Continuation…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56EDDA9-696A-4254-9A1B-AD59846A3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C5C33FF1-D24D-4262-BAF9-98418727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36278"/>
              </p:ext>
            </p:extLst>
          </p:nvPr>
        </p:nvGraphicFramePr>
        <p:xfrm>
          <a:off x="3421269" y="1"/>
          <a:ext cx="8128000" cy="5542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1341171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747267459"/>
                    </a:ext>
                  </a:extLst>
                </a:gridCol>
              </a:tblGrid>
              <a:tr h="59986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PHASE</a:t>
                      </a:r>
                    </a:p>
                    <a:p>
                      <a:pPr algn="l"/>
                      <a:endParaRPr lang="en-US" dirty="0"/>
                    </a:p>
                  </a:txBody>
                  <a:tcPr>
                    <a:solidFill>
                      <a:srgbClr val="A53F5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29785582"/>
                  </a:ext>
                </a:extLst>
              </a:tr>
              <a:tr h="2340119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DEPLOYMENT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(deliver the</a:t>
                      </a:r>
                      <a:r>
                        <a:rPr lang="en-US" baseline="0" dirty="0" smtClean="0"/>
                        <a:t> solution and take feedback</a:t>
                      </a:r>
                      <a:r>
                        <a:rPr lang="en-US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2562471">
                <a:tc>
                  <a:txBody>
                    <a:bodyPr/>
                    <a:lstStyle/>
                    <a:p>
                      <a:r>
                        <a:rPr lang="en-US" dirty="0" smtClean="0"/>
                        <a:t>SYSTEM MAINTENECE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 Make sure that the application is up and running in the respective environment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5531691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17" y="1006167"/>
            <a:ext cx="2143125" cy="180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04" y="3694675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418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Advantages</a:t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and </a:t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disadvantages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225949"/>
            <a:ext cx="3739810" cy="500598"/>
          </a:xfrm>
        </p:spPr>
        <p:txBody>
          <a:bodyPr/>
          <a:lstStyle/>
          <a:p>
            <a:r>
              <a:rPr lang="en-US" dirty="0"/>
              <a:t>Of the waterfall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50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149EA39-17EB-4D12-9CC1-C5DA1329C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9153" y="374248"/>
            <a:ext cx="3458470" cy="464871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433C0-A1AB-4EBE-BCF7-841E2D6B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6F4FB8-32F5-4F50-A6A5-81440E7D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16" y="973254"/>
            <a:ext cx="11728522" cy="528536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Simple and easy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- Simple and easy to understand and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Beneficial for smaller projects-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For smaller projects, the waterfall model works well and yield the appropriate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Sequential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- Since the phases are rigid and precise, one phase is done one at a time, it is easy to maintain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4752"/>
                </a:solidFill>
                <a:effectLst/>
                <a:latin typeface="Bahnschrift Light SemiCondensed" panose="020B0502040204020203" pitchFamily="34" charset="0"/>
              </a:rPr>
              <a:t>Shows progress- </a:t>
            </a:r>
            <a:r>
              <a:rPr lang="en-US" sz="2000" b="0" i="0" dirty="0">
                <a:solidFill>
                  <a:srgbClr val="3D4752"/>
                </a:solidFill>
                <a:effectLst/>
                <a:latin typeface="Bahnschrift Light SemiCondensed" panose="020B0502040204020203" pitchFamily="34" charset="0"/>
              </a:rPr>
              <a:t>Waterfall project management also shows progress simply. The clear milestones described in the first phase make it easy to determine if a project is moving forward on schedule.</a:t>
            </a:r>
            <a:endParaRPr lang="en-US" sz="2000" b="0" i="0" dirty="0">
              <a:solidFill>
                <a:srgbClr val="3A3A3A"/>
              </a:solidFill>
              <a:effectLst/>
              <a:latin typeface="Bahnschrift Light Semi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A3A3A"/>
                </a:solidFill>
                <a:latin typeface="Bahnschrift Light SemiCondensed" panose="020B0502040204020203" pitchFamily="34" charset="0"/>
              </a:rPr>
              <a:t>Single order-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The entry and exit criteria are well defined, so it easy and systematic to proceed with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Documented without iterations- </a:t>
            </a:r>
            <a:r>
              <a:rPr lang="en-US" sz="2000" b="0" i="0" dirty="0">
                <a:solidFill>
                  <a:srgbClr val="3A3A3A"/>
                </a:solidFill>
                <a:effectLst/>
                <a:latin typeface="Bahnschrift Light SemiCondensed" panose="020B0502040204020203" pitchFamily="34" charset="0"/>
              </a:rPr>
              <a:t>Results are well documented.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D4752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000" b="1" dirty="0">
                <a:solidFill>
                  <a:srgbClr val="3D4752"/>
                </a:solidFill>
                <a:latin typeface="Bahnschrift Light SemiCondensed" panose="020B0502040204020203" pitchFamily="34" charset="0"/>
              </a:rPr>
              <a:t>Easy managing- </a:t>
            </a:r>
            <a:r>
              <a:rPr lang="en-US" sz="2000" dirty="0">
                <a:solidFill>
                  <a:srgbClr val="3D4752"/>
                </a:solidFill>
                <a:latin typeface="Bahnschrift Light SemiCondensed" panose="020B0502040204020203" pitchFamily="34" charset="0"/>
              </a:rPr>
              <a:t>T</a:t>
            </a:r>
            <a:r>
              <a:rPr lang="en-US" sz="2000" b="0" i="0" dirty="0">
                <a:solidFill>
                  <a:srgbClr val="3D4752"/>
                </a:solidFill>
                <a:effectLst/>
                <a:latin typeface="Bahnschrift Light SemiCondensed" panose="020B0502040204020203" pitchFamily="34" charset="0"/>
              </a:rPr>
              <a:t>he linear nature of the system, make waterfall projects easy to manage.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D4752"/>
                </a:solidFill>
                <a:latin typeface="Bahnschrift Light SemiCondensed" panose="020B0502040204020203" pitchFamily="34" charset="0"/>
              </a:rPr>
              <a:t>Early design- </a:t>
            </a:r>
            <a:r>
              <a:rPr lang="en-US" sz="2000" dirty="0">
                <a:solidFill>
                  <a:srgbClr val="3D4752"/>
                </a:solidFill>
                <a:latin typeface="Bahnschrift Light SemiCondensed" panose="020B0502040204020203" pitchFamily="34" charset="0"/>
              </a:rPr>
              <a:t>Allows early design changes</a:t>
            </a:r>
            <a:endParaRPr lang="en-US" sz="2000" b="0" i="0" dirty="0">
              <a:solidFill>
                <a:srgbClr val="3D4752"/>
              </a:solidFill>
              <a:effectLst/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69773B-CB3A-492E-8E52-30F2597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64565"/>
            <a:ext cx="11864880" cy="884238"/>
          </a:xfrm>
        </p:spPr>
        <p:txBody>
          <a:bodyPr/>
          <a:lstStyle/>
          <a:p>
            <a:r>
              <a:rPr lang="en-US" sz="3600" b="1" dirty="0">
                <a:latin typeface="+mn-lt"/>
                <a:cs typeface="Aharoni" panose="02010803020104030203" pitchFamily="2" charset="-79"/>
              </a:rPr>
              <a:t>Advantages of </a:t>
            </a:r>
          </a:p>
        </p:txBody>
      </p:sp>
    </p:spTree>
    <p:extLst>
      <p:ext uri="{BB962C8B-B14F-4D97-AF65-F5344CB8AC3E}">
        <p14:creationId xmlns:p14="http://schemas.microsoft.com/office/powerpoint/2010/main" val="28816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149EA39-17EB-4D12-9CC1-C5DA1329C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62907" y="475156"/>
            <a:ext cx="3938790" cy="464871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433C0-A1AB-4EBE-BCF7-841E2D6B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6F4FB8-32F5-4F50-A6A5-81440E7D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258312"/>
            <a:ext cx="11728522" cy="5101390"/>
          </a:xfrm>
        </p:spPr>
        <p:txBody>
          <a:bodyPr/>
          <a:lstStyle/>
          <a:p>
            <a:r>
              <a:rPr lang="en-US" sz="2000" dirty="0">
                <a:latin typeface="Bahnschrift Light SemiCondensed" panose="020B0502040204020203" pitchFamily="34" charset="0"/>
              </a:rPr>
              <a:t>Cannot adopt the changes in requirements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It becomes very difficult to move back to the phase. </a:t>
            </a:r>
          </a:p>
          <a:p>
            <a:pPr marL="0" indent="0">
              <a:buNone/>
            </a:pPr>
            <a:r>
              <a:rPr lang="en-US" sz="2000" b="1" dirty="0">
                <a:latin typeface="Bahnschrift Light SemiCondensed" panose="020B0502040204020203" pitchFamily="34" charset="0"/>
              </a:rPr>
              <a:t>	For example, </a:t>
            </a:r>
            <a:r>
              <a:rPr lang="en-US" sz="2000" dirty="0">
                <a:latin typeface="Bahnschrift Light SemiCondensed" panose="020B0502040204020203" pitchFamily="34" charset="0"/>
              </a:rPr>
              <a:t>if the application has now moved to the testing stage and there is a change in requirement, it 	becomes difficult to go back and change it, It is impossible.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Delivery of the final product is late as there is no prototype which is demonstrated.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For bigger and complex projects, this model is not good as a risk factor is higher.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Not suitable for the projects where requirements are changed frequently.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Does not work for long and ongoing projects.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Since the testing is done at a later stage, it does not allow identifying the challenges and risks in the earlier phase so the risk assessment is difficult.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69773B-CB3A-492E-8E52-30F2597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265473"/>
            <a:ext cx="11864880" cy="884238"/>
          </a:xfrm>
        </p:spPr>
        <p:txBody>
          <a:bodyPr/>
          <a:lstStyle/>
          <a:p>
            <a:r>
              <a:rPr lang="en-US" sz="3600" b="1" dirty="0">
                <a:latin typeface="+mn-lt"/>
                <a:cs typeface="Aharoni" panose="02010803020104030203" pitchFamily="2" charset="-79"/>
              </a:rPr>
              <a:t>Disadvantages OF</a:t>
            </a:r>
          </a:p>
        </p:txBody>
      </p:sp>
    </p:spTree>
    <p:extLst>
      <p:ext uri="{BB962C8B-B14F-4D97-AF65-F5344CB8AC3E}">
        <p14:creationId xmlns:p14="http://schemas.microsoft.com/office/powerpoint/2010/main" val="7161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EFFECTIVE AND INEFFECTIVE PROJECT CHOICES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225949"/>
            <a:ext cx="3739810" cy="500598"/>
          </a:xfrm>
        </p:spPr>
        <p:txBody>
          <a:bodyPr/>
          <a:lstStyle/>
          <a:p>
            <a:r>
              <a:rPr lang="en-US" dirty="0"/>
              <a:t>Of the waterfall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24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300">
        <p15:prstTrans prst="peelOff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149EA39-17EB-4D12-9CC1-C5DA1329C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1372" y="446693"/>
            <a:ext cx="4280610" cy="464871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433C0-A1AB-4EBE-BCF7-841E2D6B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6F4FB8-32F5-4F50-A6A5-81440E7D0DB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1819160" y="6422583"/>
            <a:ext cx="45719" cy="45719"/>
          </a:xfrm>
        </p:spPr>
        <p:txBody>
          <a:bodyPr/>
          <a:lstStyle/>
          <a:p>
            <a:r>
              <a:rPr lang="en-US" sz="100" dirty="0" smtClean="0">
                <a:latin typeface="Bahnschrift Light SemiCondensed" panose="020B0502040204020203" pitchFamily="34" charset="0"/>
              </a:rPr>
              <a:t>.</a:t>
            </a:r>
            <a:endParaRPr lang="en-US" sz="100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69773B-CB3A-492E-8E52-30F2597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97" y="237010"/>
            <a:ext cx="5150742" cy="884238"/>
          </a:xfrm>
        </p:spPr>
        <p:txBody>
          <a:bodyPr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Effective project choices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2" y="1249360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493" y="3392485"/>
            <a:ext cx="181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Defense Department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326" y="1263180"/>
            <a:ext cx="2143125" cy="2143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38" y="4247340"/>
            <a:ext cx="2133600" cy="2133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8" y="4442794"/>
            <a:ext cx="2466975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8" y="1302413"/>
            <a:ext cx="2057400" cy="22193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38985" y="3589361"/>
            <a:ext cx="183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Military and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Aircraft Forces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6409" y="6353456"/>
            <a:ext cx="140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Construction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6204" y="6399623"/>
            <a:ext cx="234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Nuclear materials</a:t>
            </a:r>
            <a:endParaRPr lang="en-US" sz="1600" dirty="0">
              <a:latin typeface="Bahnschrift Light SemiCondensed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134845" y="3584980"/>
            <a:ext cx="170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Space Shuttles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01136" y="5314140"/>
            <a:ext cx="4149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WELL-UNDERSTOOD PROBLEMS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00" y="4047833"/>
            <a:ext cx="2057400" cy="221932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40789" y="5914305"/>
            <a:ext cx="165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250946" y="6371593"/>
            <a:ext cx="22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Embedded Systems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134706" y="1307867"/>
            <a:ext cx="485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Frozen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Mission Critical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Embedded Systems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External Projects Involved(hardware Related)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34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149EA39-17EB-4D12-9CC1-C5DA1329C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35773" y="397092"/>
            <a:ext cx="3875137" cy="464871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433C0-A1AB-4EBE-BCF7-841E2D6B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66F4FB8-32F5-4F50-A6A5-81440E7D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154" y="6246055"/>
            <a:ext cx="950111" cy="411142"/>
          </a:xfrm>
        </p:spPr>
        <p:txBody>
          <a:bodyPr/>
          <a:lstStyle/>
          <a:p>
            <a:endParaRPr lang="en-US" sz="1800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69773B-CB3A-492E-8E52-30F2597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87410"/>
            <a:ext cx="4471078" cy="884238"/>
          </a:xfrm>
        </p:spPr>
        <p:txBody>
          <a:bodyPr/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In-Effective project choices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5" y="861964"/>
            <a:ext cx="2143125" cy="2143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820" y="1109681"/>
            <a:ext cx="2457450" cy="1857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2031" y="3291840"/>
            <a:ext cx="171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Games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21639" y="5052541"/>
            <a:ext cx="41715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You can afford to handle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	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Changing 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	Customer involvement </a:t>
            </a:r>
          </a:p>
          <a:p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01532" y="3291840"/>
            <a:ext cx="167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based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935" y="1071645"/>
            <a:ext cx="2143125" cy="21431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006745" y="3424452"/>
            <a:ext cx="166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Bahnschrift Light SemiCondensed" panose="020B0502040204020203" pitchFamily="34" charset="0"/>
              </a:rPr>
              <a:t>Stock Trading</a:t>
            </a:r>
            <a:endParaRPr lang="en-US" dirty="0">
              <a:solidFill>
                <a:schemeClr val="tx2">
                  <a:lumMod val="75000"/>
                </a:schemeClr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4680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149EA39-17EB-4D12-9CC1-C5DA1329C2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30806" y="454782"/>
            <a:ext cx="3698543" cy="464871"/>
          </a:xfrm>
        </p:spPr>
        <p:txBody>
          <a:bodyPr/>
          <a:lstStyle/>
          <a:p>
            <a:r>
              <a:rPr lang="en-US" dirty="0"/>
              <a:t>WATERFALL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433C0-A1AB-4EBE-BCF7-841E2D6BD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73829"/>
              </p:ext>
            </p:extLst>
          </p:nvPr>
        </p:nvGraphicFramePr>
        <p:xfrm>
          <a:off x="195153" y="1533597"/>
          <a:ext cx="11728452" cy="493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21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21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32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32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INCREMENTAL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AGILE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SPIRAL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7573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Plan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less planning 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less plan keep it simple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detail plan</a:t>
                      </a:r>
                    </a:p>
                    <a:p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3241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Traditional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Traditional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modern approach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evolutionary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57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Less Client involvement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high client involvement 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 high client involvement 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  <a:p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involvement minimal</a:t>
                      </a:r>
                    </a:p>
                    <a:p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36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Very costly  while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Changing in requirement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accept changes so does not change frequently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easy adaptation</a:t>
                      </a:r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</a:rPr>
                        <a:t>Expensive to change</a:t>
                      </a:r>
                    </a:p>
                    <a:p>
                      <a:endParaRPr lang="en-US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xmlns="" id="{2269773B-CB3A-492E-8E52-30F2597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149563"/>
            <a:ext cx="4361776" cy="1571171"/>
          </a:xfrm>
        </p:spPr>
        <p:txBody>
          <a:bodyPr/>
          <a:lstStyle/>
          <a:p>
            <a:r>
              <a:rPr lang="en-US" dirty="0">
                <a:latin typeface="Aharoni" panose="02010803020104030203"/>
                <a:cs typeface="Aharoni" panose="02010803020104030203"/>
              </a:rPr>
              <a:t>WATERFALL VS OTHERS </a:t>
            </a:r>
          </a:p>
        </p:txBody>
      </p:sp>
    </p:spTree>
    <p:extLst>
      <p:ext uri="{BB962C8B-B14F-4D97-AF65-F5344CB8AC3E}">
        <p14:creationId xmlns:p14="http://schemas.microsoft.com/office/powerpoint/2010/main" val="5896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-16708"/>
            <a:ext cx="12192000" cy="6858000"/>
          </a:xfrm>
          <a:gradFill>
            <a:gsLst>
              <a:gs pos="0">
                <a:schemeClr val="accent4">
                  <a:lumMod val="75000"/>
                </a:schemeClr>
              </a:gs>
              <a:gs pos="55000">
                <a:srgbClr val="31255D"/>
              </a:gs>
              <a:gs pos="8700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</p:spPr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 flipH="1">
            <a:off x="7817476" y="1168520"/>
            <a:ext cx="67350" cy="830649"/>
          </a:xfrm>
        </p:spPr>
        <p:txBody>
          <a:bodyPr/>
          <a:lstStyle/>
          <a:p>
            <a:pPr algn="l"/>
            <a:r>
              <a:rPr lang="en-US" sz="8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5572" y="1042871"/>
            <a:ext cx="5049760" cy="567565"/>
          </a:xfrm>
        </p:spPr>
        <p:txBody>
          <a:bodyPr/>
          <a:lstStyle/>
          <a:p>
            <a:r>
              <a:rPr lang="en-US" dirty="0">
                <a:latin typeface="Bahnschrift Light SemiCondensed" panose="020B0502040204020203" pitchFamily="34" charset="0"/>
              </a:rPr>
              <a:t>COURSE : Software Development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2933895" y="3796094"/>
            <a:ext cx="3064668" cy="1298461"/>
          </a:xfrm>
        </p:spPr>
        <p:txBody>
          <a:bodyPr/>
          <a:lstStyle/>
          <a:p>
            <a:r>
              <a:rPr lang="en-US" dirty="0"/>
              <a:t>B19103047</a:t>
            </a:r>
          </a:p>
          <a:p>
            <a:r>
              <a:rPr lang="en-US" dirty="0"/>
              <a:t>NEHA HAROON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5836990" y="3776245"/>
            <a:ext cx="3064668" cy="1533109"/>
          </a:xfrm>
        </p:spPr>
        <p:txBody>
          <a:bodyPr/>
          <a:lstStyle/>
          <a:p>
            <a:r>
              <a:rPr lang="en-US" dirty="0"/>
              <a:t>B19103024</a:t>
            </a:r>
          </a:p>
          <a:p>
            <a:r>
              <a:rPr lang="en-US" dirty="0"/>
              <a:t>MAHEEN ABDUL WAHID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8536887" y="3836488"/>
            <a:ext cx="3064668" cy="1163549"/>
          </a:xfrm>
        </p:spPr>
        <p:txBody>
          <a:bodyPr/>
          <a:lstStyle/>
          <a:p>
            <a:r>
              <a:rPr lang="en-US" dirty="0"/>
              <a:t>B19103051</a:t>
            </a:r>
          </a:p>
          <a:p>
            <a:r>
              <a:rPr lang="en-US" dirty="0"/>
              <a:t>RUTABA IMRAN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82612" y="509665"/>
            <a:ext cx="4572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32856" y="1106679"/>
            <a:ext cx="4236590" cy="369332"/>
          </a:xfrm>
          <a:prstGeom prst="rect">
            <a:avLst/>
          </a:prstGeom>
          <a:gradFill>
            <a:gsLst>
              <a:gs pos="42000">
                <a:srgbClr val="532147"/>
              </a:gs>
              <a:gs pos="100000">
                <a:schemeClr val="accent5"/>
              </a:gs>
              <a:gs pos="0">
                <a:schemeClr val="accent2">
                  <a:lumMod val="97000"/>
                  <a:lumOff val="3000"/>
                </a:schemeClr>
              </a:gs>
              <a:gs pos="51000">
                <a:schemeClr val="accent1"/>
              </a:gs>
            </a:gsLst>
            <a:lin ang="0" scaled="0"/>
          </a:gradFill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SUPERVISOR : </a:t>
            </a:r>
            <a:r>
              <a:rPr lang="en-US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Prof. </a:t>
            </a:r>
            <a:r>
              <a:rPr lang="en-US" dirty="0" err="1">
                <a:solidFill>
                  <a:prstClr val="white"/>
                </a:solidFill>
                <a:latin typeface="Bahnschrift Light SemiCondensed" panose="020B0502040204020203" pitchFamily="34" charset="0"/>
              </a:rPr>
              <a:t>Farzeen</a:t>
            </a:r>
            <a:r>
              <a:rPr lang="en-US" dirty="0">
                <a:solidFill>
                  <a:prstClr val="white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Bahnschrift Light SemiCondensed" panose="020B0502040204020203" pitchFamily="34" charset="0"/>
              </a:rPr>
              <a:t>Ashfaq</a:t>
            </a:r>
            <a:endParaRPr lang="en-US" dirty="0">
              <a:solidFill>
                <a:prstClr val="white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47934" y="2668249"/>
            <a:ext cx="62059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</a:rPr>
              <a:t>TEAM MEMBERS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71" y="3879698"/>
            <a:ext cx="2903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B19103067</a:t>
            </a:r>
          </a:p>
          <a:p>
            <a:pPr algn="ctr"/>
            <a:endParaRPr lang="en-US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</a:rPr>
              <a:t>WAIZA WAQAR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 flipH="1">
            <a:off x="8679656" y="6417348"/>
            <a:ext cx="45719" cy="70718"/>
          </a:xfrm>
        </p:spPr>
        <p:txBody>
          <a:bodyPr/>
          <a:lstStyle/>
          <a:p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19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xmlns="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xmlns="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6" y="3278146"/>
            <a:ext cx="11490325" cy="823913"/>
          </a:xfrm>
        </p:spPr>
        <p:txBody>
          <a:bodyPr/>
          <a:lstStyle/>
          <a:p>
            <a:r>
              <a:rPr lang="en-US" sz="4800" dirty="0"/>
              <a:t>Thank You!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36336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72" y="205045"/>
            <a:ext cx="5192367" cy="1435947"/>
          </a:xfrm>
        </p:spPr>
        <p:txBody>
          <a:bodyPr/>
          <a:lstStyle/>
          <a:p>
            <a:r>
              <a:rPr lang="en-US" sz="6600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xmlns="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2772" y="1424448"/>
            <a:ext cx="4388658" cy="4009104"/>
          </a:xfrm>
        </p:spPr>
        <p:txBody>
          <a:bodyPr/>
          <a:lstStyle/>
          <a:p>
            <a:r>
              <a:rPr lang="en-US" dirty="0"/>
              <a:t>TRADITIONAL PROCESS MODELS</a:t>
            </a:r>
          </a:p>
          <a:p>
            <a:r>
              <a:rPr lang="en-US" dirty="0"/>
              <a:t>HISTORY</a:t>
            </a:r>
          </a:p>
          <a:p>
            <a:r>
              <a:rPr lang="en-US" dirty="0"/>
              <a:t>WHAT IS WATERFALL?</a:t>
            </a:r>
          </a:p>
          <a:p>
            <a:r>
              <a:rPr lang="en-US" dirty="0"/>
              <a:t>SDLC OF WATERFALL MODEL</a:t>
            </a:r>
          </a:p>
          <a:p>
            <a:r>
              <a:rPr lang="en-US" dirty="0"/>
              <a:t>WHEN IS WATERFALL USED?</a:t>
            </a:r>
          </a:p>
          <a:p>
            <a:r>
              <a:rPr lang="en-US" dirty="0"/>
              <a:t>ADVANTAGES AND DISADVANTAGES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WATERFALL VS AGILE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550" y="147164"/>
            <a:ext cx="5897218" cy="8842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589" y="905514"/>
            <a:ext cx="3017520" cy="464871"/>
          </a:xfrm>
        </p:spPr>
        <p:txBody>
          <a:bodyPr/>
          <a:lstStyle/>
          <a:p>
            <a:r>
              <a:rPr lang="en-US" dirty="0"/>
              <a:t>TRADITIONAL PROCESS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550" y="1648497"/>
            <a:ext cx="6775450" cy="4649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Waterfall model</a:t>
            </a:r>
            <a:r>
              <a:rPr lang="en-US" sz="2000" dirty="0"/>
              <a:t>-The process is </a:t>
            </a:r>
            <a:r>
              <a:rPr lang="en-US" sz="2400" b="1" dirty="0">
                <a:solidFill>
                  <a:srgbClr val="0070C0"/>
                </a:solidFill>
              </a:rPr>
              <a:t>strictly sequential</a:t>
            </a:r>
            <a:r>
              <a:rPr lang="en-US" sz="2400" b="1" dirty="0"/>
              <a:t>. 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Prototyping model- </a:t>
            </a:r>
            <a:r>
              <a:rPr lang="en-US" sz="2000" dirty="0"/>
              <a:t>reduce risk by</a:t>
            </a:r>
            <a:r>
              <a:rPr lang="en-US" sz="2400" b="1" dirty="0">
                <a:solidFill>
                  <a:srgbClr val="0070C0"/>
                </a:solidFill>
              </a:rPr>
              <a:t> building a quick replica or mockup</a:t>
            </a:r>
            <a:r>
              <a:rPr lang="en-US" sz="2000" dirty="0"/>
              <a:t> of the intended 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Spiral model- </a:t>
            </a:r>
            <a:r>
              <a:rPr lang="en-US" sz="2000" dirty="0"/>
              <a:t>Follows an </a:t>
            </a:r>
            <a:r>
              <a:rPr lang="en-US" sz="2400" b="1" dirty="0">
                <a:solidFill>
                  <a:srgbClr val="0070C0"/>
                </a:solidFill>
              </a:rPr>
              <a:t>evolutionary approach</a:t>
            </a: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B0F85B5D-0E8C-4655-9886-115A51B6A93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911" r="9911"/>
          <a:stretch>
            <a:fillRect/>
          </a:stretch>
        </p:blipFill>
        <p:spPr>
          <a:xfrm>
            <a:off x="0" y="11068"/>
            <a:ext cx="5416550" cy="684693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8"/>
            <a:ext cx="5416550" cy="682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0899"/>
            <a:ext cx="5251450" cy="166129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THE WATERFALL</a:t>
            </a:r>
            <a:b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3903977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xmlns="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12879" y="0"/>
            <a:ext cx="12192000" cy="6858000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517" y="953037"/>
            <a:ext cx="11449319" cy="4997002"/>
          </a:xfrm>
        </p:spPr>
        <p:txBody>
          <a:bodyPr/>
          <a:lstStyle/>
          <a:p>
            <a:r>
              <a:rPr lang="en-US" sz="5400" dirty="0">
                <a:cs typeface="Aharoni" panose="02010803020104030203" pitchFamily="2" charset="-79"/>
              </a:rPr>
              <a:t>What is Waterfall</a:t>
            </a:r>
            <a:r>
              <a:rPr lang="en-US" sz="4400" dirty="0">
                <a:cs typeface="Aharoni" panose="02010803020104030203" pitchFamily="2" charset="-79"/>
              </a:rPr>
              <a:t>?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The Waterfall Model </a:t>
            </a:r>
            <a:r>
              <a:rPr lang="en-US" sz="2000" dirty="0" smtClean="0">
                <a:latin typeface="Bahnschrift Light SemiCondensed" panose="020B0502040204020203" pitchFamily="34" charset="0"/>
              </a:rPr>
              <a:t>was the </a:t>
            </a:r>
            <a:r>
              <a:rPr lang="en-US" sz="2800" dirty="0">
                <a:solidFill>
                  <a:srgbClr val="0070C0"/>
                </a:solidFill>
                <a:latin typeface="Bahnschrift Light SemiCondensed" panose="020B0502040204020203" pitchFamily="34" charset="0"/>
              </a:rPr>
              <a:t>first Process Model </a:t>
            </a:r>
            <a:r>
              <a:rPr lang="en-US" sz="2000" dirty="0">
                <a:latin typeface="Bahnschrift Light SemiCondensed" panose="020B0502040204020203" pitchFamily="34" charset="0"/>
              </a:rPr>
              <a:t>to be introduced. 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It is also referred to as </a:t>
            </a:r>
            <a:r>
              <a:rPr lang="en-US" sz="2400" dirty="0">
                <a:latin typeface="Bahnschrift Light SemiCondensed" panose="020B0502040204020203" pitchFamily="34" charset="0"/>
              </a:rPr>
              <a:t>a </a:t>
            </a:r>
            <a:r>
              <a:rPr lang="en-US" sz="2800" dirty="0" smtClean="0">
                <a:solidFill>
                  <a:srgbClr val="0070C0"/>
                </a:solidFill>
                <a:latin typeface="Bahnschrift Light SemiCondensed" panose="020B0502040204020203" pitchFamily="34" charset="0"/>
              </a:rPr>
              <a:t>linear-sequential life cycle model</a:t>
            </a:r>
            <a:r>
              <a:rPr lang="en-US" sz="2400" dirty="0" smtClean="0">
                <a:latin typeface="Bahnschrift Light SemiCondensed" panose="020B0502040204020203" pitchFamily="34" charset="0"/>
              </a:rPr>
              <a:t>.</a:t>
            </a:r>
            <a:r>
              <a:rPr lang="en-US" sz="2000" dirty="0" smtClean="0">
                <a:latin typeface="Bahnschrift Light SemiCondensed" panose="020B0502040204020203" pitchFamily="34" charset="0"/>
              </a:rPr>
              <a:t> </a:t>
            </a:r>
            <a:endParaRPr lang="en-US" sz="2000" dirty="0"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 It is very </a:t>
            </a:r>
            <a:r>
              <a:rPr lang="en-US" sz="2800" dirty="0">
                <a:solidFill>
                  <a:srgbClr val="0070C0"/>
                </a:solidFill>
                <a:latin typeface="Bahnschrift Light SemiCondensed" panose="020B0502040204020203" pitchFamily="34" charset="0"/>
              </a:rPr>
              <a:t>simple to understand </a:t>
            </a:r>
            <a:r>
              <a:rPr lang="en-US" sz="2000" dirty="0">
                <a:latin typeface="Bahnschrift Light SemiCondensed" panose="020B0502040204020203" pitchFamily="34" charset="0"/>
              </a:rPr>
              <a:t>and use.  </a:t>
            </a:r>
          </a:p>
          <a:p>
            <a:endParaRPr lang="en-US" sz="2000" dirty="0">
              <a:solidFill>
                <a:schemeClr val="tx2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14D131-EDA2-4AD6-BCAE-0D6B31399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1D07E17-7562-4692-AFFA-4D02EBA63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1" y="2237874"/>
            <a:ext cx="6169267" cy="29196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Bahnschrift Light SemiCondensed" panose="020B0502040204020203" pitchFamily="34" charset="0"/>
              </a:rPr>
              <a:t>This model was 1</a:t>
            </a:r>
            <a:r>
              <a:rPr lang="en-US" sz="1800" baseline="30000" dirty="0">
                <a:latin typeface="Bahnschrift Light SemiCondensed" panose="020B0502040204020203" pitchFamily="34" charset="0"/>
              </a:rPr>
              <a:t>st</a:t>
            </a:r>
            <a:r>
              <a:rPr lang="en-US" sz="1800" dirty="0">
                <a:latin typeface="Bahnschrift Light SemiCondensed" panose="020B0502040204020203" pitchFamily="34" charset="0"/>
              </a:rPr>
              <a:t> introduced by </a:t>
            </a:r>
            <a:r>
              <a:rPr lang="en-US" sz="2800" b="1" dirty="0">
                <a:solidFill>
                  <a:srgbClr val="0070C0"/>
                </a:solidFill>
                <a:latin typeface="Bahnschrift Light SemiCondensed" panose="020B0502040204020203" pitchFamily="34" charset="0"/>
              </a:rPr>
              <a:t>Dr. Winston W. Royce</a:t>
            </a:r>
            <a:r>
              <a:rPr lang="en-US" sz="2800" dirty="0">
                <a:latin typeface="Bahnschrift Light SemiCondensed" panose="020B0502040204020203" pitchFamily="34" charset="0"/>
              </a:rPr>
              <a:t> </a:t>
            </a:r>
            <a:r>
              <a:rPr lang="en-US" sz="1800" dirty="0">
                <a:latin typeface="Bahnschrift Light SemiCondensed" panose="020B0502040204020203" pitchFamily="34" charset="0"/>
              </a:rPr>
              <a:t>in a paper published in 1970. It is a software development process. The waterfall method emphasizes on logical steps to be taken during using waterfall implementation.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B9D73C2E-D0F7-4C10-9C30-713231F5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5516" y="323279"/>
            <a:ext cx="5897218" cy="884238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History of waterfall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D5CF011-94FE-42FF-844A-D0A62AB6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84" y="2174103"/>
            <a:ext cx="2403454" cy="18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2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102C4C9-6185-4FE4-8AD6-270B2D363A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99490" y="215035"/>
            <a:ext cx="4023360" cy="464871"/>
          </a:xfrm>
        </p:spPr>
        <p:txBody>
          <a:bodyPr/>
          <a:lstStyle/>
          <a:p>
            <a:r>
              <a:rPr lang="en-US" dirty="0"/>
              <a:t>Facts about SDLC WATERFALL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3703A8-F659-49F6-BC1B-859131BE1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6109957-A040-44C7-95BB-BC71973E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994507"/>
            <a:ext cx="11810337" cy="325665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Bahnschrift Light SemiCondensed" panose="020B0502040204020203" pitchFamily="34" charset="0"/>
              </a:rPr>
              <a:t>Used for embedded systems (by Sommerville)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Light SemiCondensed" panose="020B0502040204020203" pitchFamily="34" charset="0"/>
              </a:rPr>
              <a:t>Stable Requirements, not changed frequently and should be well understood(hardware used systems )</a:t>
            </a: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Less Customer involvement</a:t>
            </a:r>
            <a:endParaRPr lang="en-US" sz="2000" b="0" i="0" dirty="0">
              <a:effectLst/>
              <a:latin typeface="Bahnschrift Light SemiCondensed" panose="020B0502040204020203" pitchFamily="34" charset="0"/>
            </a:endParaRPr>
          </a:p>
          <a:p>
            <a:r>
              <a:rPr lang="en-US" sz="2000" dirty="0">
                <a:latin typeface="Bahnschrift Light SemiCondensed" panose="020B0502040204020203" pitchFamily="34" charset="0"/>
              </a:rPr>
              <a:t>It is plan driven model used when risk is high like a risk of life </a:t>
            </a:r>
            <a:r>
              <a:rPr lang="en-US" sz="2000" dirty="0" err="1">
                <a:latin typeface="Bahnschrift Light SemiCondensed" panose="020B0502040204020203" pitchFamily="34" charset="0"/>
              </a:rPr>
              <a:t>e.g</a:t>
            </a:r>
            <a:r>
              <a:rPr lang="en-US" sz="2000" dirty="0">
                <a:latin typeface="Bahnschrift Light SemiCondensed" panose="020B0502040204020203" pitchFamily="34" charset="0"/>
              </a:rPr>
              <a:t> insulin pump delivery system..</a:t>
            </a:r>
            <a:endParaRPr lang="en-US" sz="2000" b="0" i="0" dirty="0">
              <a:effectLst/>
              <a:latin typeface="Bahnschrift Light SemiCondensed" panose="020B0502040204020203" pitchFamily="34" charset="0"/>
            </a:endParaRPr>
          </a:p>
          <a:p>
            <a:pPr>
              <a:buNone/>
            </a:pPr>
            <a:endParaRPr lang="en-US" sz="2000" b="0" i="0" dirty="0">
              <a:solidFill>
                <a:srgbClr val="3A3A3A"/>
              </a:solidFill>
              <a:effectLst/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Bahnschrift Light SemiCondensed" panose="020B0502040204020203" pitchFamily="34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2931D29F-59C9-4D97-A923-8A97B983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817"/>
            <a:ext cx="11696438" cy="884238"/>
          </a:xfrm>
        </p:spPr>
        <p:txBody>
          <a:bodyPr/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When is the waterfall methodology used?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476481B-1684-42F5-BDF2-EFBFA104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440" y="3429000"/>
            <a:ext cx="2857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6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3" y="1703533"/>
            <a:ext cx="11333570" cy="47647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gency FB" panose="020B0503020202020204" pitchFamily="34" charset="0"/>
              </a:rPr>
              <a:t>Sdlc of waterfall model</a:t>
            </a:r>
            <a:br>
              <a:rPr lang="en-US" sz="2800" dirty="0">
                <a:latin typeface="Agency FB" panose="020B0503020202020204" pitchFamily="34" charset="0"/>
              </a:rPr>
            </a:br>
            <a:endParaRPr lang="en-US" sz="2800" dirty="0">
              <a:latin typeface="Agency FB" panose="020B0503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7082CD61-312D-4520-ADDD-08C076397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9876" y="5542109"/>
            <a:ext cx="7933386" cy="365125"/>
          </a:xfrm>
        </p:spPr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311240" y="0"/>
            <a:ext cx="1893195" cy="3838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Directly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Reflects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Light SemiCondensed" panose="020B0502040204020203" pitchFamily="34" charset="0"/>
              </a:rPr>
              <a:t>the Fundamental Development Activities</a:t>
            </a: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91588" y="394063"/>
            <a:ext cx="2360613" cy="1066800"/>
            <a:chOff x="96" y="1104"/>
            <a:chExt cx="1487" cy="575"/>
          </a:xfrm>
        </p:grpSpPr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solidFill>
              <a:srgbClr val="FF99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96" y="1104"/>
              <a:ext cx="1488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/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u="sng" dirty="0">
                  <a:solidFill>
                    <a:schemeClr val="tx1"/>
                  </a:solidFill>
                </a:rPr>
                <a:t>Communication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</a:rPr>
                <a:t>Project initiation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</a:rPr>
                <a:t>Requirements gathering</a:t>
              </a:r>
            </a:p>
          </p:txBody>
        </p:sp>
      </p:grp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2096588" y="1613263"/>
            <a:ext cx="1522413" cy="1141413"/>
            <a:chOff x="1296" y="1872"/>
            <a:chExt cx="959" cy="719"/>
          </a:xfrm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solidFill>
              <a:srgbClr val="FFCC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1296" y="1872"/>
              <a:ext cx="960" cy="720"/>
            </a:xfrm>
            <a:prstGeom prst="roundRect">
              <a:avLst>
                <a:gd name="adj" fmla="val 13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u="sng" dirty="0">
                  <a:solidFill>
                    <a:schemeClr val="tx1"/>
                  </a:solidFill>
                </a:rPr>
                <a:t>Planning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</a:rPr>
                <a:t>Estimating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</a:rPr>
                <a:t>Scheduling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solidFill>
                    <a:schemeClr val="tx1"/>
                  </a:solidFill>
                </a:rPr>
                <a:t>Tracking</a:t>
              </a:r>
            </a:p>
          </p:txBody>
        </p:sp>
      </p:grpSp>
      <p:grpSp>
        <p:nvGrpSpPr>
          <p:cNvPr id="16" name="Group 9"/>
          <p:cNvGrpSpPr>
            <a:grpSpLocks/>
          </p:cNvGrpSpPr>
          <p:nvPr/>
        </p:nvGrpSpPr>
        <p:grpSpPr bwMode="auto">
          <a:xfrm>
            <a:off x="3849188" y="2375263"/>
            <a:ext cx="1446213" cy="912813"/>
            <a:chOff x="2400" y="2352"/>
            <a:chExt cx="911" cy="575"/>
          </a:xfrm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solidFill>
              <a:srgbClr val="FFFF99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11"/>
            <p:cNvSpPr>
              <a:spLocks noChangeArrowheads="1"/>
            </p:cNvSpPr>
            <p:nvPr/>
          </p:nvSpPr>
          <p:spPr bwMode="auto">
            <a:xfrm>
              <a:off x="2400" y="2352"/>
              <a:ext cx="912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u="sng">
                  <a:solidFill>
                    <a:schemeClr val="tx1"/>
                  </a:solidFill>
                </a:rPr>
                <a:t>Modeling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Analysis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Design</a:t>
              </a:r>
            </a:p>
          </p:txBody>
        </p:sp>
      </p:grpSp>
      <p:grpSp>
        <p:nvGrpSpPr>
          <p:cNvPr id="20" name="Group 12"/>
          <p:cNvGrpSpPr>
            <a:grpSpLocks/>
          </p:cNvGrpSpPr>
          <p:nvPr/>
        </p:nvGrpSpPr>
        <p:grpSpPr bwMode="auto">
          <a:xfrm>
            <a:off x="5525588" y="2984863"/>
            <a:ext cx="1522413" cy="912813"/>
            <a:chOff x="3456" y="2736"/>
            <a:chExt cx="959" cy="575"/>
          </a:xfrm>
        </p:grpSpPr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solidFill>
              <a:srgbClr val="CC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3456" y="2736"/>
              <a:ext cx="960" cy="576"/>
            </a:xfrm>
            <a:prstGeom prst="roundRect">
              <a:avLst>
                <a:gd name="adj" fmla="val 17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u="sng">
                  <a:solidFill>
                    <a:schemeClr val="tx1"/>
                  </a:solidFill>
                </a:rPr>
                <a:t>Construction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Code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Test</a:t>
              </a:r>
            </a:p>
          </p:txBody>
        </p:sp>
      </p:grp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2553788" y="851263"/>
            <a:ext cx="4572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3010988" y="851263"/>
            <a:ext cx="1588" cy="762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3620588" y="1841863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4534988" y="1841863"/>
            <a:ext cx="1588" cy="5334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5296988" y="2603863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6211388" y="260386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7049588" y="3213463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8192588" y="3213463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7391400" y="3607526"/>
            <a:ext cx="1598613" cy="1217613"/>
            <a:chOff x="4656" y="3120"/>
            <a:chExt cx="1007" cy="767"/>
          </a:xfrm>
        </p:grpSpPr>
        <p:sp>
          <p:nvSpPr>
            <p:cNvPr id="32" name="AutoShape 16"/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solidFill>
              <a:srgbClr val="CC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7"/>
            <p:cNvSpPr>
              <a:spLocks noChangeArrowheads="1"/>
            </p:cNvSpPr>
            <p:nvPr/>
          </p:nvSpPr>
          <p:spPr bwMode="auto">
            <a:xfrm>
              <a:off x="4656" y="3120"/>
              <a:ext cx="1008" cy="768"/>
            </a:xfrm>
            <a:prstGeom prst="roundRect">
              <a:avLst>
                <a:gd name="adj" fmla="val 13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 eaLnBrk="1" hangingPunct="1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u="sng">
                  <a:solidFill>
                    <a:schemeClr val="tx1"/>
                  </a:solidFill>
                </a:rPr>
                <a:t>Deployment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Delivery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Support</a:t>
              </a:r>
            </a:p>
            <a:p>
              <a:pPr algn="ctr" eaLnBrk="1" hangingPunct="1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>
                  <a:solidFill>
                    <a:schemeClr val="tx1"/>
                  </a:solidFill>
                </a:rPr>
                <a:t>Feedback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17FA96-8C41-447D-ADD1-0D59C493B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C9B1305-92A8-4938-B0A9-388C92D8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3054"/>
            <a:ext cx="11888943" cy="50307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xmlns="" id="{23338FA7-4123-4E83-A019-8B75CBEC8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08199"/>
              </p:ext>
            </p:extLst>
          </p:nvPr>
        </p:nvGraphicFramePr>
        <p:xfrm>
          <a:off x="0" y="78667"/>
          <a:ext cx="12087726" cy="6279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2511">
                  <a:extLst>
                    <a:ext uri="{9D8B030D-6E8A-4147-A177-3AD203B41FA5}">
                      <a16:colId xmlns:a16="http://schemas.microsoft.com/office/drawing/2014/main" xmlns="" val="1651514651"/>
                    </a:ext>
                  </a:extLst>
                </a:gridCol>
                <a:gridCol w="7825215">
                  <a:extLst>
                    <a:ext uri="{9D8B030D-6E8A-4147-A177-3AD203B41FA5}">
                      <a16:colId xmlns:a16="http://schemas.microsoft.com/office/drawing/2014/main" xmlns="" val="4034729773"/>
                    </a:ext>
                  </a:extLst>
                </a:gridCol>
              </a:tblGrid>
              <a:tr h="3916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95370553"/>
                  </a:ext>
                </a:extLst>
              </a:tr>
              <a:tr h="1860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COMMUNICATION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Inception</a:t>
                      </a:r>
                      <a:r>
                        <a:rPr lang="en-US" baseline="0" dirty="0"/>
                        <a:t> , elicitation , negotiation ,specification , validation. </a:t>
                      </a:r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(Consider all the requirements then Brainstorm them </a:t>
                      </a:r>
                    </a:p>
                    <a:p>
                      <a:r>
                        <a:rPr lang="en-US" dirty="0"/>
                        <a:t> </a:t>
                      </a:r>
                      <a:r>
                        <a:rPr lang="en-US" dirty="0" smtClean="0"/>
                        <a:t>Do the requirement feasibility test to ensure that the </a:t>
                      </a:r>
                    </a:p>
                    <a:p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requirements are testable or not).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0032019"/>
                  </a:ext>
                </a:extLst>
              </a:tr>
              <a:tr h="1202336">
                <a:tc>
                  <a:txBody>
                    <a:bodyPr/>
                    <a:lstStyle/>
                    <a:p>
                      <a:r>
                        <a:rPr lang="en-US" b="1" dirty="0"/>
                        <a:t>PLANING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Identify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task and their sequence  , assign resources, calculate </a:t>
                      </a:r>
                      <a:r>
                        <a:rPr lang="en-US" baseline="0" dirty="0" smtClean="0"/>
                        <a:t>milestone, scheduling </a:t>
                      </a:r>
                      <a:r>
                        <a:rPr lang="en-US" baseline="0" dirty="0"/>
                        <a:t>task ,cost estimation, time identification.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08290313"/>
                  </a:ext>
                </a:extLst>
              </a:tr>
              <a:tr h="1552653">
                <a:tc>
                  <a:txBody>
                    <a:bodyPr/>
                    <a:lstStyle/>
                    <a:p>
                      <a:r>
                        <a:rPr lang="en-US" b="1" dirty="0"/>
                        <a:t>System modelling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Analysis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/>
                        <a:t>of </a:t>
                      </a:r>
                      <a:r>
                        <a:rPr lang="en-US" baseline="0" dirty="0" smtClean="0"/>
                        <a:t>requirements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Design </a:t>
                      </a:r>
                      <a:r>
                        <a:rPr lang="en-US" baseline="0" dirty="0"/>
                        <a:t>the solution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575025"/>
                  </a:ext>
                </a:extLst>
              </a:tr>
              <a:tr h="127289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CONSTRUCTION</a:t>
                      </a:r>
                      <a:endParaRPr lang="en-US" sz="2000" b="1" dirty="0"/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/>
                        <a:t>Coding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dirty="0"/>
                        <a:t>b. System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Now based on the design create the code.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Fit in the codes for the next phase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 the code to make sure it works exactly as its supposed to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6688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1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71af3243-3dd4-4a8d-8c0d-dd76da1f02a5"/>
    <ds:schemaRef ds:uri="http://purl.org/dc/terms/"/>
    <ds:schemaRef ds:uri="http://purl.org/dc/dcmitype/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2534</TotalTime>
  <Words>687</Words>
  <Application>Microsoft Office PowerPoint</Application>
  <PresentationFormat>Widescreen</PresentationFormat>
  <Paragraphs>184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Agency FB</vt:lpstr>
      <vt:lpstr>Aharoni</vt:lpstr>
      <vt:lpstr>Arial</vt:lpstr>
      <vt:lpstr>Bahnschrift Light SemiCondensed</vt:lpstr>
      <vt:lpstr>Biome Light</vt:lpstr>
      <vt:lpstr>Calibri</vt:lpstr>
      <vt:lpstr>Calibri Light</vt:lpstr>
      <vt:lpstr>Times New Roman</vt:lpstr>
      <vt:lpstr>Wingdings</vt:lpstr>
      <vt:lpstr>Office Theme</vt:lpstr>
      <vt:lpstr>WATERFALL METHODOLOGY</vt:lpstr>
      <vt:lpstr>Agenda</vt:lpstr>
      <vt:lpstr>INTRODUCTION</vt:lpstr>
      <vt:lpstr>THE WATERFALL METHODOLOGY</vt:lpstr>
      <vt:lpstr>PowerPoint Presentation</vt:lpstr>
      <vt:lpstr>History of waterfall</vt:lpstr>
      <vt:lpstr>When is the waterfall methodology used?</vt:lpstr>
      <vt:lpstr>Sdlc of waterfall model </vt:lpstr>
      <vt:lpstr>PowerPoint Presentation</vt:lpstr>
      <vt:lpstr>Continuation…</vt:lpstr>
      <vt:lpstr>Advantages and  disadvantages</vt:lpstr>
      <vt:lpstr>Advantages of </vt:lpstr>
      <vt:lpstr>Disadvantages OF</vt:lpstr>
      <vt:lpstr>EFFECTIVE AND INEFFECTIVE PROJECT CHOICES</vt:lpstr>
      <vt:lpstr>Effective project choices</vt:lpstr>
      <vt:lpstr>In-Effective project choices</vt:lpstr>
      <vt:lpstr>WATERFALL VS OTHERS </vt:lpstr>
      <vt:lpstr>.</vt:lpstr>
      <vt:lpstr>Thank You!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waiza waqar</dc:creator>
  <cp:lastModifiedBy>Neha Haroon</cp:lastModifiedBy>
  <cp:revision>93</cp:revision>
  <dcterms:created xsi:type="dcterms:W3CDTF">2021-03-16T11:18:02Z</dcterms:created>
  <dcterms:modified xsi:type="dcterms:W3CDTF">2021-04-10T04:46:05Z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