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sng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7FBE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 u="sng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7FBE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7FBE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7FBE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7FBE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8066"/>
            <a:ext cx="10058400" cy="13999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959" y="609050"/>
            <a:ext cx="6862449" cy="63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277" y="1700139"/>
            <a:ext cx="9264650" cy="4646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sng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08887" y="7177502"/>
            <a:ext cx="14312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7FBE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53328" y="7177502"/>
            <a:ext cx="44557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0E428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33258" y="7232597"/>
            <a:ext cx="24510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nasa.gov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ariostechnology.com/productivity/blog/burnupvsburndownchart" TargetMode="External"/><Relationship Id="rId3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alliance.org/the-alliance/the-agile-manifesto/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.gsfc.nasa.gov/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.gsfc.nasa.gov/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alliance.org/" TargetMode="External"/><Relationship Id="rId3" Type="http://schemas.openxmlformats.org/officeDocument/2006/relationships/hyperlink" Target="http://www.scrumalliance.org/" TargetMode="External"/><Relationship Id="rId4" Type="http://schemas.openxmlformats.org/officeDocument/2006/relationships/hyperlink" Target="http://www.mountaingoatsoftware.com/" TargetMode="External"/><Relationship Id="rId5" Type="http://schemas.openxmlformats.org/officeDocument/2006/relationships/hyperlink" Target="http://www.devx.com/architect/Article/32761/0/page/3" TargetMode="External"/><Relationship Id="rId6" Type="http://schemas.openxmlformats.org/officeDocument/2006/relationships/hyperlink" Target="http://www.agileconnection.com/" TargetMode="External"/><Relationship Id="rId7" Type="http://schemas.openxmlformats.org/officeDocument/2006/relationships/hyperlink" Target="http://www.versionone.com/pdf/state-of-agile-development-survey-ninth.pdf" TargetMode="External"/><Relationship Id="rId8" Type="http://schemas.openxmlformats.org/officeDocument/2006/relationships/hyperlink" Target="http://www.atlassian.com/agile/kanban" TargetMode="External"/><Relationship Id="rId9" Type="http://schemas.openxmlformats.org/officeDocument/2006/relationships/hyperlink" Target="http://www.agilealliance.org/the-alliance/" TargetMode="External"/><Relationship Id="rId10" Type="http://schemas.openxmlformats.org/officeDocument/2006/relationships/hyperlink" Target="http://scrummethodology.com/" TargetMode="External"/><Relationship Id="rId11" Type="http://schemas.openxmlformats.org/officeDocument/2006/relationships/hyperlink" Target="http://www.scrumalliance.org/why-scrum/core-scrum-values-roles" TargetMode="External"/><Relationship Id="rId12" Type="http://schemas.openxmlformats.org/officeDocument/2006/relationships/hyperlink" Target="http://www.cedarpointconsulting.com/delivery/articles/before-making-the-leap-to-agile" TargetMode="External"/><Relationship Id="rId13" Type="http://schemas.openxmlformats.org/officeDocument/2006/relationships/hyperlink" Target="http://www.amazon.com/Agile-Performance-Improvement-Synergy-Technology/dp/1484208935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alliance.org/the-alliance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6028" y="7190202"/>
            <a:ext cx="61614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05"/>
              </a:lnSpc>
              <a:tabLst>
                <a:tab pos="4754880" algn="l"/>
              </a:tabLst>
            </a:pPr>
            <a:r>
              <a:rPr dirty="0" sz="1550" spc="180" b="1">
                <a:solidFill>
                  <a:srgbClr val="0E4282"/>
                </a:solidFill>
                <a:latin typeface="Arial"/>
                <a:cs typeface="Arial"/>
              </a:rPr>
              <a:t>SOFTWARE</a:t>
            </a:r>
            <a:r>
              <a:rPr dirty="0" sz="1550" spc="44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550" spc="175" b="1">
                <a:solidFill>
                  <a:srgbClr val="0E4282"/>
                </a:solidFill>
                <a:latin typeface="Arial"/>
                <a:cs typeface="Arial"/>
              </a:rPr>
              <a:t>PROCESS</a:t>
            </a:r>
            <a:r>
              <a:rPr dirty="0" sz="1550" spc="44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550" spc="175" b="1">
                <a:solidFill>
                  <a:srgbClr val="0E4282"/>
                </a:solidFill>
                <a:latin typeface="Arial"/>
                <a:cs typeface="Arial"/>
              </a:rPr>
              <a:t>IMPROVEMENT</a:t>
            </a:r>
            <a:r>
              <a:rPr dirty="0" sz="1550" b="1">
                <a:solidFill>
                  <a:srgbClr val="0E4282"/>
                </a:solidFill>
                <a:latin typeface="Arial"/>
                <a:cs typeface="Arial"/>
              </a:rPr>
              <a:t>	</a:t>
            </a:r>
            <a:r>
              <a:rPr dirty="0" sz="1550" spc="150" b="1">
                <a:solidFill>
                  <a:srgbClr val="7FBE20"/>
                </a:solidFill>
                <a:latin typeface="Arial"/>
                <a:cs typeface="Arial"/>
              </a:rPr>
              <a:t>NASA</a:t>
            </a:r>
            <a:r>
              <a:rPr dirty="0" sz="1550" spc="430" b="1">
                <a:solidFill>
                  <a:srgbClr val="7FBE20"/>
                </a:solidFill>
                <a:latin typeface="Arial"/>
                <a:cs typeface="Arial"/>
              </a:rPr>
              <a:t> </a:t>
            </a:r>
            <a:r>
              <a:rPr dirty="0" sz="1550" spc="130" b="1">
                <a:solidFill>
                  <a:srgbClr val="7FBE20"/>
                </a:solidFill>
                <a:latin typeface="Arial"/>
                <a:cs typeface="Arial"/>
              </a:rPr>
              <a:t>GSFC 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8066"/>
            <a:ext cx="10058400" cy="755967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8249" y="826664"/>
            <a:ext cx="29508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E4282"/>
                </a:solidFill>
                <a:latin typeface="Arial"/>
                <a:cs typeface="Arial"/>
              </a:rPr>
              <a:t>National</a:t>
            </a:r>
            <a:r>
              <a:rPr dirty="0" sz="1100" spc="-20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E4282"/>
                </a:solidFill>
                <a:latin typeface="Arial"/>
                <a:cs typeface="Arial"/>
              </a:rPr>
              <a:t>Aeronautics</a:t>
            </a:r>
            <a:r>
              <a:rPr dirty="0" sz="1100" spc="-15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E4282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E4282"/>
                </a:solidFill>
                <a:latin typeface="Arial"/>
                <a:cs typeface="Arial"/>
              </a:rPr>
              <a:t>Space</a:t>
            </a:r>
            <a:r>
              <a:rPr dirty="0" sz="1100" spc="-20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E4282"/>
                </a:solidFill>
                <a:latin typeface="Arial"/>
                <a:cs typeface="Arial"/>
              </a:rPr>
              <a:t>Administration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8250" y="7170435"/>
            <a:ext cx="997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www.nasa.gov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93326"/>
            <a:ext cx="9718675" cy="2517775"/>
            <a:chOff x="0" y="393326"/>
            <a:chExt cx="9718675" cy="251777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10949"/>
              <a:ext cx="8480121" cy="13999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9972" y="393326"/>
              <a:ext cx="1198181" cy="103032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47978" y="5610642"/>
            <a:ext cx="5498465" cy="73469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950" spc="204" b="1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1950" spc="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20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950" spc="4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200" b="1">
                <a:solidFill>
                  <a:srgbClr val="FFFFFF"/>
                </a:solidFill>
                <a:latin typeface="Arial"/>
                <a:cs typeface="Arial"/>
              </a:rPr>
              <a:t>IMPROVEMENT 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300" spc="180" b="1">
                <a:solidFill>
                  <a:srgbClr val="FAA700"/>
                </a:solidFill>
                <a:latin typeface="Arial"/>
                <a:cs typeface="Arial"/>
              </a:rPr>
              <a:t>NASA</a:t>
            </a:r>
            <a:r>
              <a:rPr dirty="0" sz="1300" spc="459" b="1">
                <a:solidFill>
                  <a:srgbClr val="FAA700"/>
                </a:solidFill>
                <a:latin typeface="Arial"/>
                <a:cs typeface="Arial"/>
              </a:rPr>
              <a:t> </a:t>
            </a:r>
            <a:r>
              <a:rPr dirty="0" sz="1300" spc="195" b="1">
                <a:solidFill>
                  <a:srgbClr val="FAA700"/>
                </a:solidFill>
                <a:latin typeface="Arial"/>
                <a:cs typeface="Arial"/>
              </a:rPr>
              <a:t>Goddard</a:t>
            </a:r>
            <a:r>
              <a:rPr dirty="0" sz="1300" spc="459" b="1">
                <a:solidFill>
                  <a:srgbClr val="FAA700"/>
                </a:solidFill>
                <a:latin typeface="Arial"/>
                <a:cs typeface="Arial"/>
              </a:rPr>
              <a:t> </a:t>
            </a:r>
            <a:r>
              <a:rPr dirty="0" sz="1300" spc="180" b="1">
                <a:solidFill>
                  <a:srgbClr val="FAA700"/>
                </a:solidFill>
                <a:latin typeface="Arial"/>
                <a:cs typeface="Arial"/>
              </a:rPr>
              <a:t>Space</a:t>
            </a:r>
            <a:r>
              <a:rPr dirty="0" sz="1300" spc="465" b="1">
                <a:solidFill>
                  <a:srgbClr val="FAA700"/>
                </a:solidFill>
                <a:latin typeface="Arial"/>
                <a:cs typeface="Arial"/>
              </a:rPr>
              <a:t> </a:t>
            </a:r>
            <a:r>
              <a:rPr dirty="0" sz="1300" spc="185" b="1">
                <a:solidFill>
                  <a:srgbClr val="FAA700"/>
                </a:solidFill>
                <a:latin typeface="Arial"/>
                <a:cs typeface="Arial"/>
              </a:rPr>
              <a:t>Flight</a:t>
            </a:r>
            <a:r>
              <a:rPr dirty="0" sz="1300" spc="459" b="1">
                <a:solidFill>
                  <a:srgbClr val="FAA700"/>
                </a:solidFill>
                <a:latin typeface="Arial"/>
                <a:cs typeface="Arial"/>
              </a:rPr>
              <a:t> </a:t>
            </a:r>
            <a:r>
              <a:rPr dirty="0" sz="1300" spc="180" b="1">
                <a:solidFill>
                  <a:srgbClr val="FAA700"/>
                </a:solidFill>
                <a:latin typeface="Arial"/>
                <a:cs typeface="Arial"/>
              </a:rPr>
              <a:t>Center 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90218" y="3395912"/>
            <a:ext cx="3206115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5915">
              <a:lnSpc>
                <a:spcPct val="1182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0E4282"/>
                </a:solidFill>
                <a:latin typeface="Arial"/>
                <a:cs typeface="Arial"/>
              </a:rPr>
              <a:t>Introduction</a:t>
            </a:r>
            <a:r>
              <a:rPr dirty="0" sz="2800" spc="-8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0E4282"/>
                </a:solidFill>
                <a:latin typeface="Arial"/>
                <a:cs typeface="Arial"/>
              </a:rPr>
              <a:t>to </a:t>
            </a:r>
            <a:r>
              <a:rPr dirty="0" sz="2800" b="1">
                <a:solidFill>
                  <a:srgbClr val="0E4282"/>
                </a:solidFill>
                <a:latin typeface="Arial"/>
                <a:cs typeface="Arial"/>
              </a:rPr>
              <a:t>Agile</a:t>
            </a:r>
            <a:r>
              <a:rPr dirty="0" sz="2800" spc="-70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E4282"/>
                </a:solidFill>
                <a:latin typeface="Arial"/>
                <a:cs typeface="Arial"/>
              </a:rPr>
              <a:t>Methodology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1122" y="1910608"/>
            <a:ext cx="4532630" cy="6305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50"/>
              <a:t>Agile</a:t>
            </a:r>
            <a:r>
              <a:rPr dirty="0" sz="3950" spc="-20"/>
              <a:t> </a:t>
            </a:r>
            <a:r>
              <a:rPr dirty="0" sz="3950" spc="-10"/>
              <a:t>Methodology</a:t>
            </a:r>
            <a:endParaRPr sz="3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7" y="1492116"/>
            <a:ext cx="9851390" cy="528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spc="-10" b="1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  <a:p>
            <a:pPr marL="329565" marR="444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amount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(either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weeks)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sufficient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develop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deliverable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software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backlog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time-</a:t>
            </a:r>
            <a:r>
              <a:rPr dirty="0" sz="1800">
                <a:latin typeface="Arial"/>
                <a:cs typeface="Arial"/>
              </a:rPr>
              <a:t>boxed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effort,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completing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4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phases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(analysis,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design,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implementation,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testing)</a:t>
            </a:r>
            <a:endParaRPr sz="1800">
              <a:latin typeface="Arial"/>
              <a:cs typeface="Arial"/>
            </a:endParaRPr>
          </a:p>
          <a:p>
            <a:pPr lvl="2" marL="998219" indent="-313055">
              <a:lnSpc>
                <a:spcPct val="100000"/>
              </a:lnSpc>
              <a:spcBef>
                <a:spcPts val="890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600">
                <a:latin typeface="Arial"/>
                <a:cs typeface="Arial"/>
              </a:rPr>
              <a:t>Automated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testing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widely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Agile</a:t>
            </a:r>
            <a:endParaRPr sz="1600">
              <a:latin typeface="Arial"/>
              <a:cs typeface="Arial"/>
            </a:endParaRPr>
          </a:p>
          <a:p>
            <a:pPr lvl="1" marL="680720" marR="1029335" indent="-313055">
              <a:lnSpc>
                <a:spcPct val="100000"/>
              </a:lnSpc>
              <a:spcBef>
                <a:spcPts val="1030"/>
              </a:spcBef>
              <a:buClr>
                <a:srgbClr val="7FBE20"/>
              </a:buClr>
              <a:buChar char="–"/>
              <a:tabLst>
                <a:tab pos="685165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software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complete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potentially 	deliverable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13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b="1">
                <a:latin typeface="Arial"/>
                <a:cs typeface="Arial"/>
              </a:rPr>
              <a:t>Daily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Scrum,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or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Daily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Stand-</a:t>
            </a:r>
            <a:r>
              <a:rPr dirty="0" sz="2000" b="1">
                <a:latin typeface="Arial"/>
                <a:cs typeface="Arial"/>
              </a:rPr>
              <a:t>up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–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during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Sprint,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less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then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15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minutes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ts val="1910"/>
              </a:lnSpc>
              <a:spcBef>
                <a:spcPts val="2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Purpose: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Inspect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progress,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identify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impediments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progress</a:t>
            </a:r>
            <a:endParaRPr sz="1600">
              <a:latin typeface="Arial"/>
              <a:cs typeface="Arial"/>
            </a:endParaRPr>
          </a:p>
          <a:p>
            <a:pPr lvl="1" marL="680720" marR="265430" indent="-313055">
              <a:lnSpc>
                <a:spcPts val="1900"/>
              </a:lnSpc>
              <a:spcBef>
                <a:spcPts val="70"/>
              </a:spcBef>
              <a:buClr>
                <a:srgbClr val="7FBE20"/>
              </a:buClr>
              <a:buChar char="–"/>
              <a:tabLst>
                <a:tab pos="685165" algn="l"/>
              </a:tabLst>
            </a:pPr>
            <a:r>
              <a:rPr dirty="0" sz="1600">
                <a:latin typeface="Arial"/>
                <a:cs typeface="Arial"/>
              </a:rPr>
              <a:t>Participants: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Scrum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Master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Team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Owner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other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stakeholders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invited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listen- </a:t>
            </a:r>
            <a:r>
              <a:rPr dirty="0" sz="1600" spc="-10"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mode</a:t>
            </a:r>
            <a:endParaRPr sz="16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daily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stand-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10-</a:t>
            </a:r>
            <a:r>
              <a:rPr dirty="0" sz="2000">
                <a:latin typeface="Arial"/>
                <a:cs typeface="Arial"/>
              </a:rPr>
              <a:t>15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minute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daily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briefing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while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standing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45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member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addresses:</a:t>
            </a:r>
            <a:endParaRPr sz="1800">
              <a:latin typeface="Arial"/>
              <a:cs typeface="Arial"/>
            </a:endParaRPr>
          </a:p>
          <a:p>
            <a:pPr marL="1099820" indent="-313055">
              <a:lnSpc>
                <a:spcPct val="100000"/>
              </a:lnSpc>
              <a:spcBef>
                <a:spcPts val="1015"/>
              </a:spcBef>
              <a:buClr>
                <a:srgbClr val="7FBE20"/>
              </a:buClr>
              <a:buChar char="–"/>
              <a:tabLst>
                <a:tab pos="1099820" algn="l"/>
              </a:tabLst>
            </a:pPr>
            <a:r>
              <a:rPr dirty="0" sz="1550">
                <a:latin typeface="Arial"/>
                <a:cs typeface="Arial"/>
              </a:rPr>
              <a:t>What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did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do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yesterday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that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helped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Development</a:t>
            </a:r>
            <a:r>
              <a:rPr dirty="0" sz="1550" spc="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Team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meet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Sprint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Goal?</a:t>
            </a:r>
            <a:endParaRPr sz="1550">
              <a:latin typeface="Arial"/>
              <a:cs typeface="Arial"/>
            </a:endParaRPr>
          </a:p>
          <a:p>
            <a:pPr marL="1099820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1099820" algn="l"/>
              </a:tabLst>
            </a:pPr>
            <a:r>
              <a:rPr dirty="0" sz="1550">
                <a:latin typeface="Arial"/>
                <a:cs typeface="Arial"/>
              </a:rPr>
              <a:t>What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will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do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today?</a:t>
            </a:r>
            <a:endParaRPr sz="1550">
              <a:latin typeface="Arial"/>
              <a:cs typeface="Arial"/>
            </a:endParaRPr>
          </a:p>
          <a:p>
            <a:pPr marL="1099820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1099820" algn="l"/>
              </a:tabLst>
            </a:pPr>
            <a:r>
              <a:rPr dirty="0" sz="1550">
                <a:latin typeface="Arial"/>
                <a:cs typeface="Arial"/>
              </a:rPr>
              <a:t>Are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there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any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roadblocks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4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my</a:t>
            </a:r>
            <a:r>
              <a:rPr dirty="0" sz="1550" spc="4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way?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6" y="1587105"/>
            <a:ext cx="9829800" cy="543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b="1">
                <a:latin typeface="Arial"/>
                <a:cs typeface="Arial"/>
              </a:rPr>
              <a:t>Sprint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Planning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most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8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total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hours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month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ts val="1910"/>
              </a:lnSpc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Purpose: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Determine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work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  <a:p>
            <a:pPr lvl="1" marL="680720" indent="-313055">
              <a:lnSpc>
                <a:spcPts val="1910"/>
              </a:lnSpc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Participants: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Owner,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Scrum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Master,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Team</a:t>
            </a:r>
            <a:endParaRPr sz="1600">
              <a:latin typeface="Arial"/>
              <a:cs typeface="Arial"/>
            </a:endParaRPr>
          </a:p>
          <a:p>
            <a:pPr algn="just" marL="342265" marR="5080">
              <a:lnSpc>
                <a:spcPct val="100400"/>
              </a:lnSpc>
              <a:spcBef>
                <a:spcPts val="45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u="sng" sz="20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meeting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owner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describes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highest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priority </a:t>
            </a:r>
            <a:r>
              <a:rPr dirty="0" sz="2000">
                <a:latin typeface="Arial"/>
                <a:cs typeface="Arial"/>
              </a:rPr>
              <a:t>features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team,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moves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stories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backlog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backlog</a:t>
            </a:r>
            <a:endParaRPr sz="2000">
              <a:latin typeface="Arial"/>
              <a:cs typeface="Arial"/>
            </a:endParaRPr>
          </a:p>
          <a:p>
            <a:pPr algn="just" lvl="1" marL="689610" indent="-347345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689610" algn="l"/>
              </a:tabLst>
            </a:pPr>
            <a:r>
              <a:rPr dirty="0" sz="1800">
                <a:latin typeface="Arial"/>
                <a:cs typeface="Arial"/>
              </a:rPr>
              <a:t>Artifacts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resulting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goal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19"/>
              </a:spcBef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pos="351790" algn="l"/>
              </a:tabLst>
            </a:pPr>
            <a:r>
              <a:rPr dirty="0" sz="2000" b="1">
                <a:latin typeface="Arial"/>
                <a:cs typeface="Arial"/>
              </a:rPr>
              <a:t>Sprint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Review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after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most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hours</a:t>
            </a:r>
            <a:endParaRPr sz="2000">
              <a:latin typeface="Arial"/>
              <a:cs typeface="Arial"/>
            </a:endParaRPr>
          </a:p>
          <a:p>
            <a:pPr algn="just" lvl="1" marL="681990" indent="-314325">
              <a:lnSpc>
                <a:spcPct val="100000"/>
              </a:lnSpc>
              <a:spcBef>
                <a:spcPts val="520"/>
              </a:spcBef>
              <a:buClr>
                <a:srgbClr val="7FBE20"/>
              </a:buClr>
              <a:buChar char="–"/>
              <a:tabLst>
                <a:tab pos="681990" algn="l"/>
              </a:tabLst>
            </a:pPr>
            <a:r>
              <a:rPr dirty="0" sz="1600">
                <a:latin typeface="Arial"/>
                <a:cs typeface="Arial"/>
              </a:rPr>
              <a:t>Purpose: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Inspect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completed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work,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adapt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priorities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next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Sprint</a:t>
            </a:r>
            <a:endParaRPr sz="16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8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Participants: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Owner,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Scrum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Master,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Team,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Stakeholders,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other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developers</a:t>
            </a:r>
            <a:endParaRPr sz="1600">
              <a:latin typeface="Arial"/>
              <a:cs typeface="Arial"/>
            </a:endParaRPr>
          </a:p>
          <a:p>
            <a:pPr marL="342265" marR="174625">
              <a:lnSpc>
                <a:spcPct val="100400"/>
              </a:lnSpc>
              <a:spcBef>
                <a:spcPts val="45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review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review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meeting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held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conclusion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team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presents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software,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demo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test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drive,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external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stakeholders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discuss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adapt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overall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feedback.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3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Artifacts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resulting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stories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  <a:p>
            <a:pPr lvl="1" marL="680720" marR="465455" indent="-313055">
              <a:lnSpc>
                <a:spcPct val="100000"/>
              </a:lnSpc>
              <a:spcBef>
                <a:spcPts val="940"/>
              </a:spcBef>
              <a:buClr>
                <a:srgbClr val="7FBE20"/>
              </a:buClr>
              <a:buChar char="–"/>
              <a:tabLst>
                <a:tab pos="685165" algn="l"/>
              </a:tabLst>
            </a:pPr>
            <a:r>
              <a:rPr dirty="0" sz="1800" spc="-10">
                <a:latin typeface="Arial"/>
                <a:cs typeface="Arial"/>
              </a:rPr>
              <a:t>Typically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held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hours,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attended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Owner,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Team, </a:t>
            </a:r>
            <a:r>
              <a:rPr dirty="0" sz="1800" spc="-1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Master,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external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stakeholders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2418" y="1587105"/>
            <a:ext cx="3928110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spc="-10" b="1">
                <a:latin typeface="Arial"/>
                <a:cs typeface="Arial"/>
              </a:rPr>
              <a:t>Burn-</a:t>
            </a:r>
            <a:r>
              <a:rPr dirty="0" sz="2000" b="1">
                <a:latin typeface="Arial"/>
                <a:cs typeface="Arial"/>
              </a:rPr>
              <a:t>down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330200" marR="508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burn-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down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chart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shows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number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backlog </a:t>
            </a:r>
            <a:r>
              <a:rPr dirty="0" sz="2000" b="1">
                <a:latin typeface="Arial"/>
                <a:cs typeface="Arial"/>
              </a:rPr>
              <a:t>items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completed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yet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be </a:t>
            </a:r>
            <a:r>
              <a:rPr dirty="0" sz="2000" b="1">
                <a:latin typeface="Arial"/>
                <a:cs typeface="Arial"/>
              </a:rPr>
              <a:t>completed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overall</a:t>
            </a:r>
            <a:endParaRPr sz="2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(updated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after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each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sprint)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9918" y="4025505"/>
            <a:ext cx="3910329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burn-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down</a:t>
            </a:r>
            <a:r>
              <a:rPr dirty="0" u="sng" sz="20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chart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shows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number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remaining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sprint </a:t>
            </a:r>
            <a:r>
              <a:rPr dirty="0" sz="2000" b="1">
                <a:latin typeface="Arial"/>
                <a:cs typeface="Arial"/>
              </a:rPr>
              <a:t>backlog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items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completed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vs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yet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completed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current sprint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(updated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daily)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24154" y="5617706"/>
            <a:ext cx="34143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"/>
                <a:cs typeface="Arial"/>
                <a:hlinkClick r:id="rId2"/>
              </a:rPr>
              <a:t>http://www.clariostechnology.com/productivity/blog/burnupvsburndownchart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654" y="2592486"/>
            <a:ext cx="5269745" cy="29922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62417" y="6019027"/>
            <a:ext cx="8408670" cy="10515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8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spc="-10" b="1">
                <a:latin typeface="Arial"/>
                <a:cs typeface="Arial"/>
              </a:rPr>
              <a:t>Burn-</a:t>
            </a:r>
            <a:r>
              <a:rPr dirty="0" sz="2000" b="1">
                <a:latin typeface="Arial"/>
                <a:cs typeface="Arial"/>
              </a:rPr>
              <a:t>up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  <a:p>
            <a:pPr marL="355600" marR="5080" indent="9525">
              <a:lnSpc>
                <a:spcPts val="2320"/>
              </a:lnSpc>
              <a:spcBef>
                <a:spcPts val="620"/>
              </a:spcBef>
            </a:pPr>
            <a:r>
              <a:rPr dirty="0" sz="2000" b="1">
                <a:latin typeface="Arial"/>
                <a:cs typeface="Arial"/>
              </a:rPr>
              <a:t>More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visible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when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scope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product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changes,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but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harder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to </a:t>
            </a:r>
            <a:r>
              <a:rPr dirty="0" sz="2000" b="1">
                <a:latin typeface="Arial"/>
                <a:cs typeface="Arial"/>
              </a:rPr>
              <a:t>convey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when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end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process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will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5867" y="1655263"/>
            <a:ext cx="8997315" cy="5139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marR="15621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  <a:tab pos="332740" algn="l"/>
              </a:tabLst>
            </a:pPr>
            <a:r>
              <a:rPr dirty="0" sz="20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Retrospective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after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Review,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before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next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Planning,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at </a:t>
            </a:r>
            <a:r>
              <a:rPr dirty="0" sz="2000">
                <a:latin typeface="Arial"/>
                <a:cs typeface="Arial"/>
              </a:rPr>
              <a:t>most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</a:t>
            </a:r>
            <a:r>
              <a:rPr dirty="0" sz="2000" spc="-10">
                <a:latin typeface="Arial"/>
                <a:cs typeface="Arial"/>
              </a:rPr>
              <a:t> hours</a:t>
            </a:r>
            <a:endParaRPr sz="2000">
              <a:latin typeface="Arial"/>
              <a:cs typeface="Arial"/>
            </a:endParaRPr>
          </a:p>
          <a:p>
            <a:pPr lvl="1" marL="680720" indent="-312420">
              <a:lnSpc>
                <a:spcPts val="1910"/>
              </a:lnSpc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Purpose: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Identify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improvements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Team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development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  <a:p>
            <a:pPr lvl="1" marL="680720" indent="-312420">
              <a:lnSpc>
                <a:spcPts val="1910"/>
              </a:lnSpc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Participants: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Scrum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Master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Team</a:t>
            </a:r>
            <a:endParaRPr sz="1600">
              <a:latin typeface="Arial"/>
              <a:cs typeface="Arial"/>
            </a:endParaRPr>
          </a:p>
          <a:p>
            <a:pPr marL="342900" marR="456565">
              <a:lnSpc>
                <a:spcPct val="100800"/>
              </a:lnSpc>
              <a:spcBef>
                <a:spcPts val="44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retrospective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dedicated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period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deliberately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reflect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ways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improve.</a:t>
            </a:r>
            <a:endParaRPr sz="2000">
              <a:latin typeface="Arial"/>
              <a:cs typeface="Arial"/>
            </a:endParaRPr>
          </a:p>
          <a:p>
            <a:pPr lvl="1" marL="680720" indent="-312420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 spc="-10">
                <a:latin typeface="Arial"/>
                <a:cs typeface="Arial"/>
              </a:rPr>
              <a:t>Typical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artifacts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lessons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learned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reviewed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retrospective</a:t>
            </a:r>
            <a:endParaRPr sz="1800">
              <a:latin typeface="Arial"/>
              <a:cs typeface="Arial"/>
            </a:endParaRPr>
          </a:p>
          <a:p>
            <a:pPr lvl="1" marL="680720" indent="-312420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master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asks:</a:t>
            </a:r>
            <a:endParaRPr sz="1800">
              <a:latin typeface="Arial"/>
              <a:cs typeface="Arial"/>
            </a:endParaRPr>
          </a:p>
          <a:p>
            <a:pPr lvl="2" marL="998219" indent="-312420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800">
                <a:latin typeface="Arial"/>
                <a:cs typeface="Arial"/>
              </a:rPr>
              <a:t>“What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during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sprint?</a:t>
            </a:r>
            <a:endParaRPr sz="1800">
              <a:latin typeface="Arial"/>
              <a:cs typeface="Arial"/>
            </a:endParaRPr>
          </a:p>
          <a:p>
            <a:pPr lvl="2" marL="998219" indent="-312420">
              <a:lnSpc>
                <a:spcPct val="100000"/>
              </a:lnSpc>
              <a:spcBef>
                <a:spcPts val="940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800">
                <a:latin typeface="Arial"/>
                <a:cs typeface="Arial"/>
              </a:rPr>
              <a:t>“What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could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improved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next</a:t>
            </a:r>
            <a:r>
              <a:rPr dirty="0" sz="1800" spc="-10">
                <a:latin typeface="Arial"/>
                <a:cs typeface="Arial"/>
              </a:rPr>
              <a:t> sprint?”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7FBE20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0"/>
              </a:spcBef>
              <a:buClr>
                <a:srgbClr val="7FBE20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spc="-10" b="1">
                <a:latin typeface="Arial"/>
                <a:cs typeface="Arial"/>
              </a:rPr>
              <a:t>Velocity</a:t>
            </a:r>
            <a:endParaRPr sz="2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velocity</a:t>
            </a:r>
            <a:r>
              <a:rPr dirty="0" u="sng" sz="200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measure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completed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during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  <a:p>
            <a:pPr lvl="1" marL="503555" indent="-313055">
              <a:lnSpc>
                <a:spcPct val="100000"/>
              </a:lnSpc>
              <a:spcBef>
                <a:spcPts val="455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1750">
                <a:latin typeface="Arial"/>
                <a:cs typeface="Arial"/>
              </a:rPr>
              <a:t>Usually</a:t>
            </a:r>
            <a:r>
              <a:rPr dirty="0" sz="1750" spc="4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measured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in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stories</a:t>
            </a:r>
            <a:r>
              <a:rPr dirty="0" sz="1750" spc="4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completed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or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story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points</a:t>
            </a:r>
            <a:r>
              <a:rPr dirty="0" sz="1750" spc="4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instead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of</a:t>
            </a:r>
            <a:r>
              <a:rPr dirty="0" sz="1750" spc="45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hours</a:t>
            </a:r>
            <a:endParaRPr sz="1750">
              <a:latin typeface="Arial"/>
              <a:cs typeface="Arial"/>
            </a:endParaRPr>
          </a:p>
          <a:p>
            <a:pPr lvl="1" marL="518795" indent="-340995">
              <a:lnSpc>
                <a:spcPct val="100000"/>
              </a:lnSpc>
              <a:spcBef>
                <a:spcPts val="500"/>
              </a:spcBef>
              <a:buClr>
                <a:srgbClr val="7FBE20"/>
              </a:buClr>
              <a:buChar char="–"/>
              <a:tabLst>
                <a:tab pos="518795" algn="l"/>
              </a:tabLst>
            </a:pPr>
            <a:r>
              <a:rPr dirty="0" sz="1750">
                <a:latin typeface="Arial"/>
                <a:cs typeface="Arial"/>
              </a:rPr>
              <a:t>Allows</a:t>
            </a:r>
            <a:r>
              <a:rPr dirty="0" sz="1750" spc="3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for</a:t>
            </a:r>
            <a:r>
              <a:rPr dirty="0" sz="1750" spc="4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scoping</a:t>
            </a:r>
            <a:r>
              <a:rPr dirty="0" sz="1750" spc="3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of</a:t>
            </a:r>
            <a:r>
              <a:rPr dirty="0" sz="1750" spc="4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future</a:t>
            </a:r>
            <a:r>
              <a:rPr dirty="0" sz="1750" spc="40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sprints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2167" y="1655263"/>
            <a:ext cx="8263255" cy="419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spc="-20" b="1">
                <a:latin typeface="Arial"/>
                <a:cs typeface="Arial"/>
              </a:rPr>
              <a:t>Technical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debt</a:t>
            </a:r>
            <a:endParaRPr sz="2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technical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debt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unfinished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after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over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sprints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9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Gets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prioritized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placed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20"/>
              </a:spcBef>
              <a:buClr>
                <a:srgbClr val="7FBE20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b="1">
                <a:latin typeface="Arial"/>
                <a:cs typeface="Arial"/>
              </a:rPr>
              <a:t>Sprint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Zero</a:t>
            </a:r>
            <a:endParaRPr sz="2000">
              <a:latin typeface="Arial"/>
              <a:cs typeface="Arial"/>
            </a:endParaRPr>
          </a:p>
          <a:p>
            <a:pPr marL="330200" marR="5080">
              <a:lnSpc>
                <a:spcPct val="100000"/>
              </a:lnSpc>
              <a:spcBef>
                <a:spcPts val="2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Zero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before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sprints,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phrase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coined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initial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limited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project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setup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initiation</a:t>
            </a:r>
            <a:endParaRPr sz="2000">
              <a:latin typeface="Arial"/>
              <a:cs typeface="Arial"/>
            </a:endParaRPr>
          </a:p>
          <a:p>
            <a:pPr lvl="1" marL="680720" marR="330835" indent="-312420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685800" algn="l"/>
              </a:tabLst>
            </a:pPr>
            <a:r>
              <a:rPr dirty="0" sz="1800">
                <a:latin typeface="Arial"/>
                <a:cs typeface="Arial"/>
              </a:rPr>
              <a:t>Used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planning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backlog,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installs,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20">
                <a:latin typeface="Arial"/>
                <a:cs typeface="Arial"/>
              </a:rPr>
              <a:t> prep </a:t>
            </a:r>
            <a:r>
              <a:rPr dirty="0" sz="1800" spc="-2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98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released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Still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2-</a:t>
            </a:r>
            <a:r>
              <a:rPr dirty="0" sz="1800">
                <a:latin typeface="Arial"/>
                <a:cs typeface="Arial"/>
              </a:rPr>
              <a:t>4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week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period,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like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0">
                <a:latin typeface="Arial"/>
                <a:cs typeface="Arial"/>
              </a:rPr>
              <a:t> 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7" y="1518103"/>
            <a:ext cx="9756140" cy="55575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180"/>
              </a:spcBef>
              <a:buClr>
                <a:srgbClr val="7FBE20"/>
              </a:buClr>
              <a:buFont typeface="Arial"/>
              <a:buChar char="•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Product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Backlog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Refinement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less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10%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total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effort</a:t>
            </a:r>
            <a:endParaRPr sz="2000">
              <a:latin typeface="Arial"/>
              <a:cs typeface="Arial"/>
            </a:endParaRPr>
          </a:p>
          <a:p>
            <a:pPr marL="354965" marR="314325">
              <a:lnSpc>
                <a:spcPts val="2320"/>
              </a:lnSpc>
              <a:spcBef>
                <a:spcPts val="122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Backlog</a:t>
            </a:r>
            <a:r>
              <a:rPr dirty="0" u="sng" sz="20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refinement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grooming,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soliciting,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refining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ranking </a:t>
            </a:r>
            <a:r>
              <a:rPr dirty="0" sz="2000">
                <a:latin typeface="Arial"/>
                <a:cs typeface="Arial"/>
              </a:rPr>
              <a:t>requirements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Owner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input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Team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Customers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969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Users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stories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added,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removed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Priorities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estimates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changed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stakeholders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understand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ranking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criteria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resulting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priorities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20"/>
              </a:spcBef>
              <a:buClr>
                <a:srgbClr val="7FBE20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b="1">
                <a:latin typeface="Arial"/>
                <a:cs typeface="Arial"/>
              </a:rPr>
              <a:t>Hardening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  <a:p>
            <a:pPr marL="329565" marR="174625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hardening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u="sng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additional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some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Scrum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Teams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ready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release</a:t>
            </a:r>
            <a:endParaRPr sz="20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Controversial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isn’t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universally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accepted</a:t>
            </a:r>
            <a:endParaRPr sz="1800">
              <a:latin typeface="Arial"/>
              <a:cs typeface="Arial"/>
            </a:endParaRPr>
          </a:p>
          <a:p>
            <a:pPr lvl="1" marL="680720" marR="426084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685165" algn="l"/>
              </a:tabLst>
            </a:pP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often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loose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identified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during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earlier 	sprints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94"/>
              </a:spcBef>
              <a:buClr>
                <a:srgbClr val="7FBE20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177800" marR="5080" indent="-165100">
              <a:lnSpc>
                <a:spcPts val="1300"/>
              </a:lnSpc>
              <a:buChar char="•"/>
              <a:tabLst>
                <a:tab pos="177800" algn="l"/>
                <a:tab pos="181610" algn="l"/>
              </a:tabLst>
            </a:pPr>
            <a:r>
              <a:rPr dirty="0" sz="1100">
                <a:latin typeface="Arial"/>
                <a:cs typeface="Arial"/>
              </a:rPr>
              <a:t>	All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definitions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Mountain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Goat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Software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website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Mike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Cohn,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founder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Alliance;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the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Modeling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website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Scott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Ambler,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author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“Disciplined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Delivery”.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150"/>
              <a:t> </a:t>
            </a:r>
            <a:r>
              <a:rPr dirty="0">
                <a:solidFill>
                  <a:srgbClr val="1F497D"/>
                </a:solidFill>
              </a:rPr>
              <a:t>Additional</a:t>
            </a:r>
            <a:r>
              <a:rPr dirty="0" spc="-40">
                <a:solidFill>
                  <a:srgbClr val="1F497D"/>
                </a:solidFill>
              </a:rPr>
              <a:t> </a:t>
            </a:r>
            <a:r>
              <a:rPr dirty="0" spc="-10">
                <a:solidFill>
                  <a:srgbClr val="1F497D"/>
                </a:solidFill>
              </a:rPr>
              <a:t>Concepts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4821" y="1503852"/>
            <a:ext cx="5678170" cy="2256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600" b="1">
                <a:latin typeface="Arial"/>
                <a:cs typeface="Arial"/>
              </a:rPr>
              <a:t>External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Stakeholders:</a:t>
            </a:r>
            <a:endParaRPr sz="1600">
              <a:latin typeface="Arial"/>
              <a:cs typeface="Arial"/>
            </a:endParaRPr>
          </a:p>
          <a:p>
            <a:pPr marL="302895" indent="-290195">
              <a:lnSpc>
                <a:spcPct val="100000"/>
              </a:lnSpc>
              <a:spcBef>
                <a:spcPts val="365"/>
              </a:spcBef>
              <a:buClr>
                <a:srgbClr val="7FBE20"/>
              </a:buClr>
              <a:buChar char="•"/>
              <a:tabLst>
                <a:tab pos="302895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product</a:t>
            </a:r>
            <a:endParaRPr sz="1600">
              <a:latin typeface="Arial"/>
              <a:cs typeface="Arial"/>
            </a:endParaRPr>
          </a:p>
          <a:p>
            <a:pPr marL="302895" indent="-290195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02895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Client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often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paying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  <a:p>
            <a:pPr marL="291465" marR="5080" indent="-279400">
              <a:lnSpc>
                <a:spcPct val="99400"/>
              </a:lnSpc>
              <a:spcBef>
                <a:spcPts val="395"/>
              </a:spcBef>
              <a:buChar char="•"/>
              <a:tabLst>
                <a:tab pos="291465" algn="l"/>
                <a:tab pos="30289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hands-</a:t>
            </a:r>
            <a:r>
              <a:rPr dirty="0" sz="1600">
                <a:latin typeface="Arial"/>
                <a:cs typeface="Arial"/>
              </a:rPr>
              <a:t>off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approach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technical </a:t>
            </a:r>
            <a:r>
              <a:rPr dirty="0" sz="1600">
                <a:latin typeface="Arial"/>
                <a:cs typeface="Arial"/>
              </a:rPr>
              <a:t>team,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coordinate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with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product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owner</a:t>
            </a:r>
            <a:r>
              <a:rPr dirty="0" sz="1600">
                <a:latin typeface="Arial"/>
                <a:cs typeface="Arial"/>
              </a:rPr>
              <a:t>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attend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milestone </a:t>
            </a:r>
            <a:r>
              <a:rPr dirty="0" sz="1600">
                <a:latin typeface="Arial"/>
                <a:cs typeface="Arial"/>
              </a:rPr>
              <a:t>reviews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“listen-only”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Internal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Stakeholders: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4821" y="3783247"/>
            <a:ext cx="5839460" cy="20751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91465" marR="501650" indent="-279400">
              <a:lnSpc>
                <a:spcPct val="102000"/>
              </a:lnSpc>
              <a:spcBef>
                <a:spcPts val="60"/>
              </a:spcBef>
              <a:buChar char="•"/>
              <a:tabLst>
                <a:tab pos="291465" algn="l"/>
                <a:tab pos="30289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Owner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Represent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interests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external </a:t>
            </a:r>
            <a:r>
              <a:rPr dirty="0" sz="1600">
                <a:latin typeface="Arial"/>
                <a:cs typeface="Arial"/>
              </a:rPr>
              <a:t>stakeholders,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filter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between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team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external </a:t>
            </a:r>
            <a:r>
              <a:rPr dirty="0" sz="1600">
                <a:latin typeface="Arial"/>
                <a:cs typeface="Arial"/>
              </a:rPr>
              <a:t>stakeholders,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maintain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backlog</a:t>
            </a:r>
            <a:endParaRPr sz="1600">
              <a:latin typeface="Arial"/>
              <a:cs typeface="Arial"/>
            </a:endParaRPr>
          </a:p>
          <a:p>
            <a:pPr marL="291465" marR="5080" indent="-279400">
              <a:lnSpc>
                <a:spcPct val="100000"/>
              </a:lnSpc>
              <a:spcBef>
                <a:spcPts val="365"/>
              </a:spcBef>
              <a:buChar char="•"/>
              <a:tabLst>
                <a:tab pos="291465" algn="l"/>
                <a:tab pos="30289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6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Master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Leading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member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of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the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team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focuses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on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success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sprint,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runs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daily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stand-</a:t>
            </a:r>
            <a:r>
              <a:rPr dirty="0" sz="1600" spc="-25"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  <a:p>
            <a:pPr marL="291465" marR="230504" indent="-279400">
              <a:lnSpc>
                <a:spcPct val="99400"/>
              </a:lnSpc>
              <a:spcBef>
                <a:spcPts val="370"/>
              </a:spcBef>
              <a:buChar char="•"/>
              <a:tabLst>
                <a:tab pos="291465" algn="l"/>
                <a:tab pos="30289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6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Team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cross-</a:t>
            </a:r>
            <a:r>
              <a:rPr dirty="0" sz="1600">
                <a:latin typeface="Arial"/>
                <a:cs typeface="Arial"/>
              </a:rPr>
              <a:t>functional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team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made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the </a:t>
            </a:r>
            <a:r>
              <a:rPr dirty="0" sz="1600">
                <a:latin typeface="Arial"/>
                <a:cs typeface="Arial"/>
              </a:rPr>
              <a:t>developers,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testers,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architects,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administrators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software assurance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4221" y="5819311"/>
            <a:ext cx="5148580" cy="10668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02895" indent="-290195">
              <a:lnSpc>
                <a:spcPct val="100000"/>
              </a:lnSpc>
              <a:spcBef>
                <a:spcPts val="520"/>
              </a:spcBef>
              <a:buClr>
                <a:srgbClr val="7FBE20"/>
              </a:buClr>
              <a:buChar char="•"/>
              <a:tabLst>
                <a:tab pos="302895" algn="l"/>
              </a:tabLst>
            </a:pPr>
            <a:r>
              <a:rPr dirty="0" sz="1400" spc="-10">
                <a:latin typeface="Arial"/>
                <a:cs typeface="Arial"/>
              </a:rPr>
              <a:t>Co-</a:t>
            </a:r>
            <a:r>
              <a:rPr dirty="0" sz="1400">
                <a:latin typeface="Arial"/>
                <a:cs typeface="Arial"/>
              </a:rPr>
              <a:t>located,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frequent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communication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least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meets </a:t>
            </a:r>
            <a:r>
              <a:rPr dirty="0" sz="1400" spc="-10">
                <a:latin typeface="Arial"/>
                <a:cs typeface="Arial"/>
              </a:rPr>
              <a:t>daily</a:t>
            </a:r>
            <a:endParaRPr sz="1400">
              <a:latin typeface="Arial"/>
              <a:cs typeface="Arial"/>
            </a:endParaRPr>
          </a:p>
          <a:p>
            <a:pPr marL="302895" indent="-290195">
              <a:lnSpc>
                <a:spcPct val="100000"/>
              </a:lnSpc>
              <a:spcBef>
                <a:spcPts val="420"/>
              </a:spcBef>
              <a:buClr>
                <a:srgbClr val="7FBE20"/>
              </a:buClr>
              <a:buChar char="•"/>
              <a:tabLst>
                <a:tab pos="302895" algn="l"/>
              </a:tabLst>
            </a:pPr>
            <a:r>
              <a:rPr dirty="0" sz="1400">
                <a:latin typeface="Arial"/>
                <a:cs typeface="Arial"/>
              </a:rPr>
              <a:t>Recommended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3-</a:t>
            </a:r>
            <a:r>
              <a:rPr dirty="0" sz="1400">
                <a:latin typeface="Arial"/>
                <a:cs typeface="Arial"/>
              </a:rPr>
              <a:t>9</a:t>
            </a:r>
            <a:r>
              <a:rPr dirty="0" sz="1400" spc="-10">
                <a:latin typeface="Arial"/>
                <a:cs typeface="Arial"/>
              </a:rPr>
              <a:t> people</a:t>
            </a:r>
            <a:endParaRPr sz="1400">
              <a:latin typeface="Arial"/>
              <a:cs typeface="Arial"/>
            </a:endParaRPr>
          </a:p>
          <a:p>
            <a:pPr marL="302895" indent="-290195">
              <a:lnSpc>
                <a:spcPct val="100000"/>
              </a:lnSpc>
              <a:spcBef>
                <a:spcPts val="320"/>
              </a:spcBef>
              <a:buClr>
                <a:srgbClr val="7FBE20"/>
              </a:buClr>
              <a:buChar char="•"/>
              <a:tabLst>
                <a:tab pos="302895" algn="l"/>
              </a:tabLst>
            </a:pPr>
            <a:r>
              <a:rPr dirty="0" sz="1400" spc="-10">
                <a:latin typeface="Arial"/>
                <a:cs typeface="Arial"/>
              </a:rPr>
              <a:t>Self-</a:t>
            </a:r>
            <a:r>
              <a:rPr dirty="0" sz="1400">
                <a:latin typeface="Arial"/>
                <a:cs typeface="Arial"/>
              </a:rPr>
              <a:t>organizing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within 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boundary</a:t>
            </a:r>
            <a:endParaRPr sz="1400">
              <a:latin typeface="Arial"/>
              <a:cs typeface="Arial"/>
            </a:endParaRPr>
          </a:p>
          <a:p>
            <a:pPr marL="302895" indent="-290195">
              <a:lnSpc>
                <a:spcPct val="100000"/>
              </a:lnSpc>
              <a:spcBef>
                <a:spcPts val="320"/>
              </a:spcBef>
              <a:buClr>
                <a:srgbClr val="7FBE20"/>
              </a:buClr>
              <a:buChar char="•"/>
              <a:tabLst>
                <a:tab pos="302895" algn="l"/>
              </a:tabLst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focus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 to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work done,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even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help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85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Scrum</a:t>
            </a:r>
            <a:r>
              <a:rPr dirty="0" sz="2900" spc="-30"/>
              <a:t> </a:t>
            </a:r>
            <a:r>
              <a:rPr dirty="0" sz="2900" spc="-10"/>
              <a:t>Roles</a:t>
            </a:r>
            <a:endParaRPr sz="29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2195" y="1668123"/>
            <a:ext cx="3486130" cy="38575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588984" y="5587385"/>
            <a:ext cx="2683510" cy="6883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77800" marR="5080" indent="-165100">
              <a:lnSpc>
                <a:spcPts val="1300"/>
              </a:lnSpc>
              <a:spcBef>
                <a:spcPts val="160"/>
              </a:spcBef>
              <a:buChar char="•"/>
              <a:tabLst>
                <a:tab pos="177800" algn="l"/>
                <a:tab pos="181610" algn="l"/>
              </a:tabLst>
            </a:pP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10">
                <a:latin typeface="Arial"/>
                <a:cs typeface="Arial"/>
              </a:rPr>
              <a:t>https://noogony.wordpress.com/ 2010/09/19/5-tips-voor-een-succesvolle- sharepoint-implementatie-adhv-scrum- deel-</a:t>
            </a:r>
            <a:r>
              <a:rPr dirty="0" sz="1100" spc="-25">
                <a:latin typeface="Arial"/>
                <a:cs typeface="Arial"/>
              </a:rPr>
              <a:t>1/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32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24821" y="6927120"/>
            <a:ext cx="51631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Char char="•"/>
              <a:tabLst>
                <a:tab pos="182245" algn="l"/>
              </a:tabLst>
            </a:pPr>
            <a:r>
              <a:rPr dirty="0" sz="1050">
                <a:latin typeface="Arial"/>
                <a:cs typeface="Arial"/>
              </a:rPr>
              <a:t>Scrum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Role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definitions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derived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from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Methodology</a:t>
            </a:r>
            <a:r>
              <a:rPr dirty="0" sz="105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8066"/>
            <a:ext cx="10058400" cy="7022465"/>
            <a:chOff x="0" y="108066"/>
            <a:chExt cx="10058400" cy="70224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456" y="1720994"/>
              <a:ext cx="9790965" cy="156343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629" y="1079947"/>
              <a:ext cx="9797352" cy="605003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320"/>
              </a:lnSpc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4457" y="1742188"/>
            <a:ext cx="7002780" cy="220408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95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400" b="1">
                <a:latin typeface="Arial"/>
                <a:cs typeface="Arial"/>
              </a:rPr>
              <a:t>Agile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is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synonymous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with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Scrum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400" b="1">
                <a:latin typeface="Arial"/>
                <a:cs typeface="Arial"/>
              </a:rPr>
              <a:t>Agile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means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no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400" b="1">
                <a:latin typeface="Arial"/>
                <a:cs typeface="Arial"/>
              </a:rPr>
              <a:t>Agile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means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no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planning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–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just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coding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2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400" b="1">
                <a:latin typeface="Arial"/>
                <a:cs typeface="Arial"/>
              </a:rPr>
              <a:t>Agile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only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works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when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everyone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is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co-located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400" b="1">
                <a:latin typeface="Arial"/>
                <a:cs typeface="Arial"/>
              </a:rPr>
              <a:t>Agile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means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faster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cheaper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32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dirty="0" spc="-100"/>
              <a:t> </a:t>
            </a:r>
            <a:r>
              <a:rPr dirty="0" spc="-10"/>
              <a:t>Misconceptions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74457" y="6870791"/>
            <a:ext cx="5686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200" spc="114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Manifesto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1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  <a:hlinkClick r:id="rId2"/>
              </a:rPr>
              <a:t>http://www.agilealliance.org/the-alliance/the-</a:t>
            </a:r>
            <a:r>
              <a:rPr dirty="0" sz="1200">
                <a:latin typeface="Arial"/>
                <a:cs typeface="Arial"/>
                <a:hlinkClick r:id="rId2"/>
              </a:rPr>
              <a:t>agile-</a:t>
            </a:r>
            <a:r>
              <a:rPr dirty="0" sz="1200" spc="-10">
                <a:latin typeface="Arial"/>
                <a:cs typeface="Arial"/>
                <a:hlinkClick r:id="rId2"/>
              </a:rPr>
              <a:t>manifesto/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2173" y="1751264"/>
            <a:ext cx="8649335" cy="1755139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650" b="1">
                <a:latin typeface="Arial"/>
                <a:cs typeface="Arial"/>
              </a:rPr>
              <a:t>“Agile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is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synonymous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with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Scrum”</a:t>
            </a:r>
            <a:endParaRPr sz="265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355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development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implements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Agile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popular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one)</a:t>
            </a:r>
            <a:endParaRPr sz="1800">
              <a:latin typeface="Arial"/>
              <a:cs typeface="Arial"/>
            </a:endParaRPr>
          </a:p>
          <a:p>
            <a:pPr lvl="1" marL="503555" marR="542925" indent="-31369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–"/>
              <a:tabLst>
                <a:tab pos="507365" algn="l"/>
              </a:tabLst>
            </a:pP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constantly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evolving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community,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leading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many </a:t>
            </a:r>
            <a:r>
              <a:rPr dirty="0" sz="1800" spc="-2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hybrid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adaptations</a:t>
            </a:r>
            <a:endParaRPr sz="18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principles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Agile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dirty="0" spc="-100"/>
              <a:t> </a:t>
            </a:r>
            <a:r>
              <a:rPr dirty="0" spc="-10"/>
              <a:t>Misconceptions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1053" y="4181333"/>
            <a:ext cx="2762248" cy="22669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53328" y="6899413"/>
            <a:ext cx="4455795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13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•</a:t>
            </a:r>
            <a:r>
              <a:rPr dirty="0" sz="1100" spc="135">
                <a:latin typeface="Arial"/>
                <a:cs typeface="Arial"/>
              </a:rPr>
              <a:t> 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Agile,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synonyms?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(and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other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methodologies)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550" spc="180" b="1">
                <a:solidFill>
                  <a:srgbClr val="0E4282"/>
                </a:solidFill>
                <a:latin typeface="Arial"/>
                <a:cs typeface="Arial"/>
              </a:rPr>
              <a:t>SOFTWARE</a:t>
            </a:r>
            <a:r>
              <a:rPr dirty="0" sz="1550" spc="44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550" spc="175" b="1">
                <a:solidFill>
                  <a:srgbClr val="0E4282"/>
                </a:solidFill>
                <a:latin typeface="Arial"/>
                <a:cs typeface="Arial"/>
              </a:rPr>
              <a:t>PROCESS</a:t>
            </a:r>
            <a:r>
              <a:rPr dirty="0" sz="1550" spc="44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550" spc="175" b="1">
                <a:solidFill>
                  <a:srgbClr val="0E4282"/>
                </a:solidFill>
                <a:latin typeface="Arial"/>
                <a:cs typeface="Arial"/>
              </a:rPr>
              <a:t>IMPROVEMENT 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4463" y="1705492"/>
            <a:ext cx="7124700" cy="11055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85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400" spc="-10" b="1">
                <a:latin typeface="Arial"/>
                <a:cs typeface="Arial"/>
              </a:rPr>
              <a:t>Introductions</a:t>
            </a:r>
            <a:endParaRPr sz="24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475"/>
              </a:spcBef>
              <a:tabLst>
                <a:tab pos="503555" algn="l"/>
              </a:tabLst>
            </a:pPr>
            <a:r>
              <a:rPr dirty="0" sz="2150" spc="-50">
                <a:solidFill>
                  <a:srgbClr val="7FBE20"/>
                </a:solidFill>
                <a:latin typeface="Arial"/>
                <a:cs typeface="Arial"/>
              </a:rPr>
              <a:t>–</a:t>
            </a:r>
            <a:r>
              <a:rPr dirty="0" sz="215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2150" b="1">
                <a:latin typeface="Arial"/>
                <a:cs typeface="Arial"/>
              </a:rPr>
              <a:t>Alex</a:t>
            </a:r>
            <a:r>
              <a:rPr dirty="0" sz="2150" spc="45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Durkin,</a:t>
            </a:r>
            <a:r>
              <a:rPr dirty="0" sz="2150" spc="45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Software</a:t>
            </a:r>
            <a:r>
              <a:rPr dirty="0" sz="2150" spc="45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Process</a:t>
            </a:r>
            <a:r>
              <a:rPr dirty="0" sz="2150" spc="45" b="1">
                <a:latin typeface="Arial"/>
                <a:cs typeface="Arial"/>
              </a:rPr>
              <a:t> </a:t>
            </a:r>
            <a:r>
              <a:rPr dirty="0" sz="2150" b="1">
                <a:latin typeface="Arial"/>
                <a:cs typeface="Arial"/>
              </a:rPr>
              <a:t>Improvement</a:t>
            </a:r>
            <a:r>
              <a:rPr dirty="0" sz="2150" spc="45" b="1">
                <a:latin typeface="Arial"/>
                <a:cs typeface="Arial"/>
              </a:rPr>
              <a:t> </a:t>
            </a:r>
            <a:r>
              <a:rPr dirty="0" sz="2150" spc="-20" b="1">
                <a:latin typeface="Arial"/>
                <a:cs typeface="Arial"/>
              </a:rPr>
              <a:t>Team</a:t>
            </a:r>
            <a:endParaRPr sz="215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400"/>
              </a:spcBef>
            </a:pPr>
            <a:r>
              <a:rPr dirty="0" u="sng" sz="1400" spc="-10" b="1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  <a:hlinkClick r:id="rId2"/>
              </a:rPr>
              <a:t>http://software.gsfc.nasa.gov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dirty="0" spc="-40"/>
              <a:t> </a:t>
            </a:r>
            <a:r>
              <a:rPr dirty="0" spc="-10"/>
              <a:t>Methodology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3311" y="1572568"/>
            <a:ext cx="9176385" cy="55327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633730" indent="-320040">
              <a:lnSpc>
                <a:spcPct val="100000"/>
              </a:lnSpc>
              <a:spcBef>
                <a:spcPts val="630"/>
              </a:spcBef>
              <a:buClr>
                <a:srgbClr val="7FBE20"/>
              </a:buClr>
              <a:buFont typeface="Arial"/>
              <a:buChar char="•"/>
              <a:tabLst>
                <a:tab pos="633730" algn="l"/>
              </a:tabLst>
            </a:pPr>
            <a:r>
              <a:rPr dirty="0" sz="2650" b="1">
                <a:latin typeface="Arial"/>
                <a:cs typeface="Arial"/>
              </a:rPr>
              <a:t>“Agile</a:t>
            </a:r>
            <a:r>
              <a:rPr dirty="0" sz="2650" spc="-6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means</a:t>
            </a:r>
            <a:r>
              <a:rPr dirty="0" sz="2650" spc="-6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no</a:t>
            </a:r>
            <a:r>
              <a:rPr dirty="0" sz="2650" spc="-55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documentation”</a:t>
            </a:r>
            <a:endParaRPr sz="2650">
              <a:latin typeface="Arial"/>
              <a:cs typeface="Arial"/>
            </a:endParaRPr>
          </a:p>
          <a:p>
            <a:pPr lvl="1" marL="804545" indent="-313055">
              <a:lnSpc>
                <a:spcPct val="100000"/>
              </a:lnSpc>
              <a:spcBef>
                <a:spcPts val="405"/>
              </a:spcBef>
              <a:buClr>
                <a:srgbClr val="7FBE20"/>
              </a:buClr>
              <a:buChar char="–"/>
              <a:tabLst>
                <a:tab pos="80454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software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documentation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(but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instead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808990">
              <a:lnSpc>
                <a:spcPct val="100000"/>
              </a:lnSpc>
              <a:spcBef>
                <a:spcPts val="20"/>
              </a:spcBef>
            </a:pPr>
            <a:r>
              <a:rPr dirty="0" sz="2000" spc="-10">
                <a:latin typeface="Arial"/>
                <a:cs typeface="Arial"/>
              </a:rPr>
              <a:t>documentation)</a:t>
            </a:r>
            <a:endParaRPr sz="2000">
              <a:latin typeface="Arial"/>
              <a:cs typeface="Arial"/>
            </a:endParaRPr>
          </a:p>
          <a:p>
            <a:pPr lvl="1" marL="804545" indent="-313055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–"/>
              <a:tabLst>
                <a:tab pos="804545" algn="l"/>
              </a:tabLst>
            </a:pP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calls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frequent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updates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documentation</a:t>
            </a:r>
            <a:endParaRPr sz="2000">
              <a:latin typeface="Arial"/>
              <a:cs typeface="Arial"/>
            </a:endParaRPr>
          </a:p>
          <a:p>
            <a:pPr lvl="1" marL="804545" marR="866140" indent="-313055">
              <a:lnSpc>
                <a:spcPct val="100800"/>
              </a:lnSpc>
              <a:spcBef>
                <a:spcPts val="480"/>
              </a:spcBef>
              <a:buClr>
                <a:srgbClr val="7FBE20"/>
              </a:buClr>
              <a:buChar char="–"/>
              <a:tabLst>
                <a:tab pos="808990" algn="l"/>
              </a:tabLst>
            </a:pPr>
            <a:r>
              <a:rPr dirty="0" sz="2000">
                <a:latin typeface="Arial"/>
                <a:cs typeface="Arial"/>
              </a:rPr>
              <a:t>Documentation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done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rather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than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documenting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everything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once</a:t>
            </a:r>
            <a:endParaRPr sz="2000">
              <a:latin typeface="Arial"/>
              <a:cs typeface="Arial"/>
            </a:endParaRPr>
          </a:p>
          <a:p>
            <a:pPr lvl="1" marL="804545" indent="-313055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–"/>
              <a:tabLst>
                <a:tab pos="804545" algn="l"/>
              </a:tabLst>
            </a:pPr>
            <a:r>
              <a:rPr dirty="0" sz="2000" spc="-10">
                <a:latin typeface="Arial"/>
                <a:cs typeface="Arial"/>
              </a:rPr>
              <a:t>The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version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documentation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says:</a:t>
            </a:r>
            <a:endParaRPr sz="20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35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overall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requirements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descriptions</a:t>
            </a:r>
            <a:endParaRPr sz="18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schedule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estimates</a:t>
            </a:r>
            <a:endParaRPr sz="18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risk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assessments</a:t>
            </a:r>
            <a:endParaRPr sz="18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training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material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appropriate)</a:t>
            </a:r>
            <a:endParaRPr sz="18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documentation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appropriate)</a:t>
            </a:r>
            <a:endParaRPr sz="1800">
              <a:latin typeface="Arial"/>
              <a:cs typeface="Arial"/>
            </a:endParaRPr>
          </a:p>
          <a:p>
            <a:pPr lvl="2" marL="1123950" indent="-251460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1123950" algn="l"/>
              </a:tabLst>
            </a:pP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lessons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learned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(based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0">
                <a:latin typeface="Arial"/>
                <a:cs typeface="Arial"/>
              </a:rPr>
              <a:t> retrospectives)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800">
              <a:latin typeface="Arial"/>
              <a:cs typeface="Arial"/>
            </a:endParaRPr>
          </a:p>
          <a:p>
            <a:pPr marL="182245" indent="-169545">
              <a:lnSpc>
                <a:spcPts val="1230"/>
              </a:lnSpc>
              <a:buClr>
                <a:srgbClr val="000000"/>
              </a:buClr>
              <a:buChar char="•"/>
              <a:tabLst>
                <a:tab pos="182245" algn="l"/>
              </a:tabLst>
            </a:pP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Does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05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05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Manifesto</a:t>
            </a:r>
            <a:r>
              <a:rPr dirty="0" u="sng" sz="105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Mean?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sz="1050" spc="-25">
                <a:latin typeface="Arial"/>
                <a:cs typeface="Arial"/>
              </a:rPr>
              <a:t>and</a:t>
            </a:r>
            <a:endParaRPr sz="1050">
              <a:latin typeface="Arial"/>
              <a:cs typeface="Arial"/>
            </a:endParaRPr>
          </a:p>
          <a:p>
            <a:pPr marL="177800">
              <a:lnSpc>
                <a:spcPts val="1230"/>
              </a:lnSpc>
            </a:pP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software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development,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principles.</a:t>
            </a:r>
            <a:r>
              <a:rPr dirty="0" u="sng" sz="1050" spc="-4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Principle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9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:</a:t>
            </a:r>
            <a:r>
              <a:rPr dirty="0" u="sng" sz="1050" spc="-4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Continuous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attention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technical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excellence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good</a:t>
            </a:r>
            <a:r>
              <a:rPr dirty="0" u="sng" sz="105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design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enhances</a:t>
            </a:r>
            <a:r>
              <a:rPr dirty="0" u="sng" sz="105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agility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358658" y="7232597"/>
            <a:ext cx="18161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100" spc="-25"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dirty="0" spc="-100"/>
              <a:t> </a:t>
            </a:r>
            <a:r>
              <a:rPr dirty="0" spc="-10"/>
              <a:t>Misconceptions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7" y="1699438"/>
            <a:ext cx="9654540" cy="415797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650" b="1">
                <a:latin typeface="Arial"/>
                <a:cs typeface="Arial"/>
              </a:rPr>
              <a:t>“Agile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means</a:t>
            </a:r>
            <a:r>
              <a:rPr dirty="0" sz="2650" spc="-5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no</a:t>
            </a:r>
            <a:r>
              <a:rPr dirty="0" sz="2650" spc="-5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planning</a:t>
            </a:r>
            <a:r>
              <a:rPr dirty="0" sz="2650" spc="-5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–</a:t>
            </a:r>
            <a:r>
              <a:rPr dirty="0" sz="2650" spc="-5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just</a:t>
            </a:r>
            <a:r>
              <a:rPr dirty="0" sz="2650" spc="-50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coding”</a:t>
            </a:r>
            <a:endParaRPr sz="2650">
              <a:latin typeface="Arial"/>
              <a:cs typeface="Arial"/>
            </a:endParaRPr>
          </a:p>
          <a:p>
            <a:pPr lvl="1" marL="503555" marR="572770" indent="-313690">
              <a:lnSpc>
                <a:spcPct val="100800"/>
              </a:lnSpc>
              <a:spcBef>
                <a:spcPts val="385"/>
              </a:spcBef>
              <a:buClr>
                <a:srgbClr val="7FBE20"/>
              </a:buClr>
              <a:buChar char="–"/>
              <a:tabLst>
                <a:tab pos="507365" algn="l"/>
              </a:tabLst>
            </a:pP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seeks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eliminate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“analysis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paralysis”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through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shorter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planning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cycles, </a:t>
            </a:r>
            <a:r>
              <a:rPr dirty="0" sz="2000" spc="-1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hopefully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2-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weeks</a:t>
            </a:r>
            <a:endParaRPr sz="20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 spc="-35">
                <a:latin typeface="Arial"/>
                <a:cs typeface="Arial"/>
              </a:rPr>
              <a:t>Teams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self-</a:t>
            </a:r>
            <a:r>
              <a:rPr dirty="0" sz="2000">
                <a:latin typeface="Arial"/>
                <a:cs typeface="Arial"/>
              </a:rPr>
              <a:t>organizing,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task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assignments</a:t>
            </a:r>
            <a:endParaRPr sz="20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500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Scrum,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sprint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planning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evolve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5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planning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before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0">
                <a:latin typeface="Arial"/>
                <a:cs typeface="Arial"/>
              </a:rPr>
              <a:t> sprint</a:t>
            </a:r>
            <a:endParaRPr sz="18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Zero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2-</a:t>
            </a:r>
            <a:r>
              <a:rPr dirty="0" sz="1800">
                <a:latin typeface="Arial"/>
                <a:cs typeface="Arial"/>
              </a:rPr>
              <a:t>4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weeks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planning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before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coding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starts</a:t>
            </a:r>
            <a:endParaRPr sz="1800">
              <a:latin typeface="Arial"/>
              <a:cs typeface="Arial"/>
            </a:endParaRPr>
          </a:p>
          <a:p>
            <a:pPr lvl="2" marL="822960" marR="5080" indent="-252095">
              <a:lnSpc>
                <a:spcPct val="100000"/>
              </a:lnSpc>
              <a:spcBef>
                <a:spcPts val="34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Developers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can’t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start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until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Scrum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master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picked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User </a:t>
            </a:r>
            <a:r>
              <a:rPr dirty="0" sz="1800" spc="-2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Stories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After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every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few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hours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spent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  <a:p>
            <a:pPr lvl="1" marL="503555" marR="22225" indent="-313690">
              <a:lnSpc>
                <a:spcPct val="100800"/>
              </a:lnSpc>
              <a:spcBef>
                <a:spcPts val="470"/>
              </a:spcBef>
              <a:buClr>
                <a:srgbClr val="7FBE20"/>
              </a:buClr>
              <a:buChar char="–"/>
              <a:tabLst>
                <a:tab pos="507365" algn="l"/>
              </a:tabLst>
            </a:pPr>
            <a:r>
              <a:rPr dirty="0" sz="2000">
                <a:latin typeface="Arial"/>
                <a:cs typeface="Arial"/>
              </a:rPr>
              <a:t>While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development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lifecycle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dynamic,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testing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are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still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necessary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dirty="0" spc="-100"/>
              <a:t> </a:t>
            </a:r>
            <a:r>
              <a:rPr dirty="0" spc="-10"/>
              <a:t>Misconceptions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6959" y="6678602"/>
            <a:ext cx="899604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indent="-168910">
              <a:lnSpc>
                <a:spcPts val="13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81610" algn="l"/>
              </a:tabLst>
            </a:pP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Does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Manifesto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Mean?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310"/>
              </a:lnSpc>
            </a:pP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software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development,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principles.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Principle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11: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best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architectures,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requirements,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designs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emerge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from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self-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organizing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teams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7" y="1699438"/>
            <a:ext cx="9383395" cy="40386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650" b="1">
                <a:latin typeface="Arial"/>
                <a:cs typeface="Arial"/>
              </a:rPr>
              <a:t>“Agile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only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works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when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everyone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is</a:t>
            </a:r>
            <a:r>
              <a:rPr dirty="0" sz="2650" spc="-60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co-located”</a:t>
            </a:r>
            <a:endParaRPr sz="265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05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heavily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face-to-</a:t>
            </a:r>
            <a:r>
              <a:rPr dirty="0" sz="2000">
                <a:latin typeface="Arial"/>
                <a:cs typeface="Arial"/>
              </a:rPr>
              <a:t>face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lvl="2" marL="822960" marR="812800" indent="-252095">
              <a:lnSpc>
                <a:spcPct val="100000"/>
              </a:lnSpc>
              <a:spcBef>
                <a:spcPts val="45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mean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have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co-</a:t>
            </a:r>
            <a:r>
              <a:rPr dirty="0" sz="1800">
                <a:latin typeface="Arial"/>
                <a:cs typeface="Arial"/>
              </a:rPr>
              <a:t>located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conferencing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one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aware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geographically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distributed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could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increase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  <a:p>
            <a:pPr lvl="2" marL="822960" marR="927100" indent="-252095">
              <a:lnSpc>
                <a:spcPct val="100000"/>
              </a:lnSpc>
              <a:spcBef>
                <a:spcPts val="34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Agile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methodology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stresses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email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phone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conversations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no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substitute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daily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meetings</a:t>
            </a:r>
            <a:endParaRPr sz="18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530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mitigation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co-</a:t>
            </a:r>
            <a:r>
              <a:rPr dirty="0" sz="2000">
                <a:latin typeface="Arial"/>
                <a:cs typeface="Arial"/>
              </a:rPr>
              <a:t>located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representative</a:t>
            </a:r>
            <a:endParaRPr sz="2000">
              <a:latin typeface="Arial"/>
              <a:cs typeface="Arial"/>
            </a:endParaRPr>
          </a:p>
          <a:p>
            <a:pPr lvl="1" marL="503555" marR="5080" indent="-313690">
              <a:lnSpc>
                <a:spcPct val="100800"/>
              </a:lnSpc>
              <a:spcBef>
                <a:spcPts val="480"/>
              </a:spcBef>
              <a:buClr>
                <a:srgbClr val="7FBE20"/>
              </a:buClr>
              <a:buChar char="–"/>
              <a:tabLst>
                <a:tab pos="507365" algn="l"/>
              </a:tabLst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scaling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techniques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accommodate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teams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separate 	locations</a:t>
            </a:r>
            <a:endParaRPr sz="2000">
              <a:latin typeface="Arial"/>
              <a:cs typeface="Arial"/>
            </a:endParaRPr>
          </a:p>
          <a:p>
            <a:pPr lvl="2" marL="822960" marR="415290" indent="-252095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scrums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different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locations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operate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normal,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Scrum </a:t>
            </a:r>
            <a:r>
              <a:rPr dirty="0" sz="1800" spc="-1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Masters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dirty="0" spc="-100"/>
              <a:t> </a:t>
            </a:r>
            <a:r>
              <a:rPr dirty="0" spc="-10"/>
              <a:t>Misconceptions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6959" y="6593964"/>
            <a:ext cx="9384665" cy="52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indent="-168910">
              <a:lnSpc>
                <a:spcPts val="131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81610" algn="l"/>
              </a:tabLst>
            </a:pP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Does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Manifesto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Mean?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77800" marR="5080">
              <a:lnSpc>
                <a:spcPts val="1300"/>
              </a:lnSpc>
              <a:spcBef>
                <a:spcPts val="50"/>
              </a:spcBef>
            </a:pP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software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development,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principles.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Principle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6: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most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efficient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effective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method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100" spc="-3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conveying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information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within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development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team is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face-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to-face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conversation.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7" y="1499701"/>
            <a:ext cx="9867900" cy="476631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650" b="1">
                <a:latin typeface="Arial"/>
                <a:cs typeface="Arial"/>
              </a:rPr>
              <a:t>“Agile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means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faster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and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cheaper”</a:t>
            </a:r>
            <a:endParaRPr sz="265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05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short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development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delivery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5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means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delivered</a:t>
            </a:r>
            <a:r>
              <a:rPr dirty="0" sz="1800" spc="-10">
                <a:latin typeface="Arial"/>
                <a:cs typeface="Arial"/>
              </a:rPr>
              <a:t> faster</a:t>
            </a:r>
            <a:endParaRPr sz="18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customer’s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point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view,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faster</a:t>
            </a:r>
            <a:endParaRPr sz="1800">
              <a:latin typeface="Arial"/>
              <a:cs typeface="Arial"/>
            </a:endParaRPr>
          </a:p>
          <a:p>
            <a:pPr lvl="2" marL="822960" marR="264160" indent="-252095">
              <a:lnSpc>
                <a:spcPct val="100000"/>
              </a:lnSpc>
              <a:spcBef>
                <a:spcPts val="44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Leads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‘fail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fast’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scenario,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where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realize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solution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0">
                <a:latin typeface="Arial"/>
                <a:cs typeface="Arial"/>
              </a:rPr>
              <a:t> flawed, </a:t>
            </a:r>
            <a:r>
              <a:rPr dirty="0" sz="1800" spc="-1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correcting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their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course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early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potentially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saving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money</a:t>
            </a:r>
            <a:endParaRPr sz="18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30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 spc="-10">
                <a:latin typeface="Arial"/>
                <a:cs typeface="Arial"/>
              </a:rPr>
              <a:t>However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steep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learning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  <a:p>
            <a:pPr lvl="2" marL="822960" marR="5080" indent="-252095">
              <a:lnSpc>
                <a:spcPct val="100000"/>
              </a:lnSpc>
              <a:spcBef>
                <a:spcPts val="45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Inexperience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Agile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delays,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technical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debt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difficulty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planning 	sprints</a:t>
            </a:r>
            <a:endParaRPr sz="1800">
              <a:latin typeface="Arial"/>
              <a:cs typeface="Arial"/>
            </a:endParaRPr>
          </a:p>
          <a:p>
            <a:pPr lvl="2" marL="822960" marR="395605" indent="-252095">
              <a:lnSpc>
                <a:spcPct val="100000"/>
              </a:lnSpc>
              <a:spcBef>
                <a:spcPts val="480"/>
              </a:spcBef>
              <a:buClr>
                <a:srgbClr val="7FBE20"/>
              </a:buClr>
              <a:buChar char="•"/>
              <a:tabLst>
                <a:tab pos="824865" algn="l"/>
              </a:tabLst>
            </a:pPr>
            <a:r>
              <a:rPr dirty="0" sz="1800">
                <a:latin typeface="Arial"/>
                <a:cs typeface="Arial"/>
              </a:rPr>
              <a:t>Sometimes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leads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traditional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when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thought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you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being </a:t>
            </a:r>
            <a:r>
              <a:rPr dirty="0" sz="1800" spc="-10">
                <a:latin typeface="Arial"/>
                <a:cs typeface="Arial"/>
              </a:rPr>
              <a:t>	</a:t>
            </a:r>
            <a:r>
              <a:rPr dirty="0" sz="1800" spc="-20">
                <a:latin typeface="Arial"/>
                <a:cs typeface="Arial"/>
              </a:rPr>
              <a:t>Agile</a:t>
            </a:r>
            <a:endParaRPr sz="18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55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100">
                <a:latin typeface="Arial"/>
                <a:cs typeface="Arial"/>
              </a:rPr>
              <a:t>It’s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common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not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to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see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added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benefit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to</a:t>
            </a:r>
            <a:r>
              <a:rPr dirty="0" sz="2100" spc="-13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Agile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until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late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in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the</a:t>
            </a:r>
            <a:r>
              <a:rPr dirty="0" sz="2100" spc="-10">
                <a:latin typeface="Arial"/>
                <a:cs typeface="Arial"/>
              </a:rPr>
              <a:t> lifecycle</a:t>
            </a:r>
            <a:endParaRPr sz="21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455"/>
              </a:spcBef>
              <a:buClr>
                <a:srgbClr val="7FBE20"/>
              </a:buClr>
              <a:buChar char="–"/>
              <a:tabLst>
                <a:tab pos="503555" algn="l"/>
              </a:tabLst>
            </a:pPr>
            <a:r>
              <a:rPr dirty="0" sz="2000" spc="-10">
                <a:latin typeface="Arial"/>
                <a:cs typeface="Arial"/>
              </a:rPr>
              <a:t>Other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Agile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implementation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different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impacts</a:t>
            </a:r>
            <a:endParaRPr sz="2000">
              <a:latin typeface="Arial"/>
              <a:cs typeface="Arial"/>
            </a:endParaRPr>
          </a:p>
          <a:p>
            <a:pPr lvl="2" marL="822960" indent="-252095">
              <a:lnSpc>
                <a:spcPct val="100000"/>
              </a:lnSpc>
              <a:spcBef>
                <a:spcPts val="450"/>
              </a:spcBef>
              <a:buClr>
                <a:srgbClr val="7FBE20"/>
              </a:buClr>
              <a:buChar char="•"/>
              <a:tabLst>
                <a:tab pos="822960" algn="l"/>
              </a:tabLst>
            </a:pPr>
            <a:r>
              <a:rPr dirty="0" sz="1800">
                <a:latin typeface="Arial"/>
                <a:cs typeface="Arial"/>
              </a:rPr>
              <a:t>Pair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programming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XP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techniques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often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dirty="0" spc="-100"/>
              <a:t> </a:t>
            </a:r>
            <a:r>
              <a:rPr dirty="0" spc="-10"/>
              <a:t>Misconceptions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6959" y="6705605"/>
            <a:ext cx="9632315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77800" marR="5080" indent="-165100">
              <a:lnSpc>
                <a:spcPts val="1300"/>
              </a:lnSpc>
              <a:spcBef>
                <a:spcPts val="160"/>
              </a:spcBef>
              <a:buChar char="•"/>
              <a:tabLst>
                <a:tab pos="177800" algn="l"/>
                <a:tab pos="181610" algn="l"/>
              </a:tabLst>
            </a:pPr>
            <a:r>
              <a:rPr dirty="0" u="sng" sz="1100"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	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Mountain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Goat</a:t>
            </a:r>
            <a:r>
              <a:rPr dirty="0" u="sng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Software</a:t>
            </a:r>
            <a:r>
              <a:rPr dirty="0" sz="11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website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Mike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Cohn,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founder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Alliance;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Modeling</a:t>
            </a:r>
            <a:r>
              <a:rPr dirty="0" sz="11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website</a:t>
            </a:r>
            <a:r>
              <a:rPr dirty="0" sz="1100" spc="-25">
                <a:latin typeface="Arial"/>
                <a:cs typeface="Arial"/>
              </a:rPr>
              <a:t> by </a:t>
            </a:r>
            <a:r>
              <a:rPr dirty="0" sz="1100">
                <a:latin typeface="Arial"/>
                <a:cs typeface="Arial"/>
              </a:rPr>
              <a:t>Scott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Ambler,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author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“Disciplined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Delivery”.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Agile:</a:t>
            </a:r>
            <a:r>
              <a:rPr dirty="0" spc="-45"/>
              <a:t> </a:t>
            </a:r>
            <a:r>
              <a:rPr dirty="0"/>
              <a:t>Strengths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Weaknesses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40765" y="1466457"/>
            <a:ext cx="4175125" cy="84899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986914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latin typeface="Arial"/>
                <a:cs typeface="Arial"/>
              </a:rPr>
              <a:t>Strengths</a:t>
            </a:r>
            <a:endParaRPr sz="16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spcBef>
                <a:spcPts val="365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Users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kept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involved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process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daily, </a:t>
            </a:r>
            <a:r>
              <a:rPr dirty="0" sz="1600">
                <a:latin typeface="Arial"/>
                <a:cs typeface="Arial"/>
              </a:rPr>
              <a:t>increasing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likelihood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validation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0765" y="2628253"/>
            <a:ext cx="41001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Accepts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changes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requirements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during</a:t>
            </a:r>
            <a:r>
              <a:rPr dirty="0" sz="1600" spc="-25">
                <a:latin typeface="Arial"/>
                <a:cs typeface="Arial"/>
              </a:rPr>
              <a:t> all </a:t>
            </a:r>
            <a:r>
              <a:rPr dirty="0" sz="1600">
                <a:latin typeface="Arial"/>
                <a:cs typeface="Arial"/>
              </a:rPr>
              <a:t>stages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765" y="3453753"/>
            <a:ext cx="32645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Char char="•"/>
              <a:tabLst>
                <a:tab pos="202565" algn="l"/>
              </a:tabLst>
            </a:pP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amount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risk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analysis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0765" y="4037953"/>
            <a:ext cx="37458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Avoid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“analysis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paralysis”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diving</a:t>
            </a:r>
            <a:r>
              <a:rPr dirty="0" sz="1600" spc="-20">
                <a:latin typeface="Arial"/>
                <a:cs typeface="Arial"/>
              </a:rPr>
              <a:t> into </a:t>
            </a:r>
            <a:r>
              <a:rPr dirty="0" sz="1600">
                <a:latin typeface="Arial"/>
                <a:cs typeface="Arial"/>
              </a:rPr>
              <a:t>development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early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765" y="4876153"/>
            <a:ext cx="43675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Working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available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throughout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765" y="5701653"/>
            <a:ext cx="29025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Char char="•"/>
              <a:tabLst>
                <a:tab pos="202565" algn="l"/>
              </a:tabLst>
            </a:pPr>
            <a:r>
              <a:rPr dirty="0" sz="1600">
                <a:latin typeface="Arial"/>
                <a:cs typeface="Arial"/>
              </a:rPr>
              <a:t>Thrives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10">
                <a:latin typeface="Arial"/>
                <a:cs typeface="Arial"/>
              </a:rPr>
              <a:t> co-</a:t>
            </a:r>
            <a:r>
              <a:rPr dirty="0" sz="1600">
                <a:latin typeface="Arial"/>
                <a:cs typeface="Arial"/>
              </a:rPr>
              <a:t>located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teams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765" y="6285853"/>
            <a:ext cx="43148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Documentation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real-</a:t>
            </a:r>
            <a:r>
              <a:rPr dirty="0" sz="1600">
                <a:latin typeface="Arial"/>
                <a:cs typeface="Arial"/>
              </a:rPr>
              <a:t>time,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during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each </a:t>
            </a:r>
            <a:r>
              <a:rPr dirty="0" sz="1600" spc="-10">
                <a:latin typeface="Arial"/>
                <a:cs typeface="Arial"/>
              </a:rPr>
              <a:t>iteration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45401" y="1466457"/>
            <a:ext cx="4258310" cy="84899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652905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latin typeface="Arial"/>
                <a:cs typeface="Arial"/>
              </a:rPr>
              <a:t>Weaknesses</a:t>
            </a:r>
            <a:endParaRPr sz="16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spcBef>
                <a:spcPts val="365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Dependent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availability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0">
                <a:latin typeface="Arial"/>
                <a:cs typeface="Arial"/>
              </a:rPr>
              <a:t> users/customers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their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representatives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45401" y="2628253"/>
            <a:ext cx="418655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Increases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difficulty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larger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development teams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45401" y="3453753"/>
            <a:ext cx="3591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Char char="•"/>
              <a:tabLst>
                <a:tab pos="202565" algn="l"/>
              </a:tabLst>
            </a:pPr>
            <a:r>
              <a:rPr dirty="0" sz="1600">
                <a:latin typeface="Arial"/>
                <a:cs typeface="Arial"/>
              </a:rPr>
              <a:t>Requires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strict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adherence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activities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45401" y="4037953"/>
            <a:ext cx="39751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Some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methods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expensive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(Pair- programming)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45401" y="4876153"/>
            <a:ext cx="41109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Customer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involvement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increase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rework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gold-plating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45401" y="5701653"/>
            <a:ext cx="36595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Char char="•"/>
              <a:tabLst>
                <a:tab pos="202565" algn="l"/>
              </a:tabLst>
            </a:pPr>
            <a:r>
              <a:rPr dirty="0" sz="1600">
                <a:latin typeface="Arial"/>
                <a:cs typeface="Arial"/>
              </a:rPr>
              <a:t>Added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complexity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dispersed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45401" y="6285853"/>
            <a:ext cx="4077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7800">
              <a:lnSpc>
                <a:spcPct val="100000"/>
              </a:lnSpc>
              <a:spcBef>
                <a:spcPts val="100"/>
              </a:spcBef>
              <a:buChar char="•"/>
              <a:tabLst>
                <a:tab pos="190500" algn="l"/>
                <a:tab pos="202565" algn="l"/>
              </a:tabLst>
            </a:pPr>
            <a:r>
              <a:rPr dirty="0" sz="16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Documentation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real-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lack </a:t>
            </a:r>
            <a:r>
              <a:rPr dirty="0" sz="1600">
                <a:latin typeface="Arial"/>
                <a:cs typeface="Arial"/>
              </a:rPr>
              <a:t>important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5422" y="6859383"/>
            <a:ext cx="6821170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77800" marR="5080" indent="-165100">
              <a:lnSpc>
                <a:spcPts val="1300"/>
              </a:lnSpc>
              <a:spcBef>
                <a:spcPts val="160"/>
              </a:spcBef>
              <a:buChar char="•"/>
              <a:tabLst>
                <a:tab pos="177800" algn="l"/>
                <a:tab pos="181610" algn="l"/>
              </a:tabLst>
            </a:pPr>
            <a:r>
              <a:rPr dirty="0" sz="1100">
                <a:latin typeface="Arial"/>
                <a:cs typeface="Arial"/>
              </a:rPr>
              <a:t>	Strengths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weaknesses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assisted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Version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One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–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made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easy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/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well</a:t>
            </a:r>
            <a:r>
              <a:rPr dirty="0" sz="1100" spc="-25">
                <a:latin typeface="Arial"/>
                <a:cs typeface="Arial"/>
              </a:rPr>
              <a:t> as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Before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you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make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leap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–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Ten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weaknesses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4463" y="1739513"/>
            <a:ext cx="9357360" cy="47129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320040">
              <a:lnSpc>
                <a:spcPts val="2300"/>
              </a:lnSpc>
              <a:spcBef>
                <a:spcPts val="459"/>
              </a:spcBef>
            </a:pPr>
            <a:r>
              <a:rPr dirty="0" sz="2200" b="1">
                <a:latin typeface="Arial"/>
                <a:cs typeface="Arial"/>
              </a:rPr>
              <a:t>A</a:t>
            </a:r>
            <a:r>
              <a:rPr dirty="0" sz="2200" spc="-13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successful</a:t>
            </a:r>
            <a:r>
              <a:rPr dirty="0" sz="2200" spc="-1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Agile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methodology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depends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on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embracing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several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key </a:t>
            </a:r>
            <a:r>
              <a:rPr dirty="0" sz="2200" b="1">
                <a:latin typeface="Arial"/>
                <a:cs typeface="Arial"/>
              </a:rPr>
              <a:t>concepts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(by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both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the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development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team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and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by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management):</a:t>
            </a:r>
            <a:endParaRPr sz="2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65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sz="2200">
                <a:latin typeface="Arial"/>
                <a:cs typeface="Arial"/>
              </a:rPr>
              <a:t>Having </a:t>
            </a:r>
            <a:r>
              <a:rPr dirty="0" u="sng" sz="22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continuous</a:t>
            </a:r>
            <a:r>
              <a:rPr dirty="0" u="sng" sz="2200" spc="-204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2200" spc="-40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user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involvement</a:t>
            </a:r>
            <a:endParaRPr sz="2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6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sz="2200">
                <a:latin typeface="Arial"/>
                <a:cs typeface="Arial"/>
              </a:rPr>
              <a:t>Having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frequently</a:t>
            </a:r>
            <a:r>
              <a:rPr dirty="0" sz="2200" spc="-8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deliverable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6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sz="2200">
                <a:latin typeface="Arial"/>
                <a:cs typeface="Arial"/>
              </a:rPr>
              <a:t>Accept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changes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requirements,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even</a:t>
            </a:r>
            <a:r>
              <a:rPr dirty="0" u="sng" sz="2200" spc="-5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late</a:t>
            </a:r>
            <a:r>
              <a:rPr dirty="0" sz="2200" spc="-5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in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  <a:p>
            <a:pPr marL="329565" marR="293370" indent="-317500">
              <a:lnSpc>
                <a:spcPts val="2370"/>
              </a:lnSpc>
              <a:spcBef>
                <a:spcPts val="565"/>
              </a:spcBef>
              <a:buChar char="•"/>
              <a:tabLst>
                <a:tab pos="329565" algn="l"/>
                <a:tab pos="332740" algn="l"/>
              </a:tabLst>
            </a:pPr>
            <a:r>
              <a:rPr dirty="0" sz="22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Daily</a:t>
            </a:r>
            <a:r>
              <a:rPr dirty="0" u="sng" sz="2200" spc="-204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2200" spc="-415" i="1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communication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focus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efficiency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through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daily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face-to-face stand-</a:t>
            </a:r>
            <a:r>
              <a:rPr dirty="0" sz="2200" spc="-25">
                <a:latin typeface="Arial"/>
                <a:cs typeface="Arial"/>
              </a:rPr>
              <a:t>ups</a:t>
            </a:r>
            <a:endParaRPr sz="2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54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sz="2200">
                <a:latin typeface="Arial"/>
                <a:cs typeface="Arial"/>
              </a:rPr>
              <a:t>Using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retrospectives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reflect</a:t>
            </a:r>
            <a:r>
              <a:rPr dirty="0" u="sng" sz="22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2200" spc="-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improve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every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iteration</a:t>
            </a:r>
            <a:endParaRPr sz="2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6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u="sng" sz="22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Trust</a:t>
            </a:r>
            <a:r>
              <a:rPr dirty="0" sz="2200" spc="-7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that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team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members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stakeholders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will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support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approach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2200">
              <a:latin typeface="Arial"/>
              <a:cs typeface="Arial"/>
            </a:endParaRPr>
          </a:p>
          <a:p>
            <a:pPr marL="12700" marR="254635">
              <a:lnSpc>
                <a:spcPts val="2039"/>
              </a:lnSpc>
              <a:spcBef>
                <a:spcPts val="5"/>
              </a:spcBef>
            </a:pPr>
            <a:r>
              <a:rPr dirty="0" sz="1900" b="1">
                <a:latin typeface="Arial"/>
                <a:cs typeface="Arial"/>
              </a:rPr>
              <a:t>Even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if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you’re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not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u="sng" sz="19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fully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doing</a:t>
            </a:r>
            <a:r>
              <a:rPr dirty="0" sz="1900" spc="-11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Agile,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many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of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these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concepts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can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still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be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used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25" b="1">
                <a:latin typeface="Arial"/>
                <a:cs typeface="Arial"/>
              </a:rPr>
              <a:t>to </a:t>
            </a:r>
            <a:r>
              <a:rPr dirty="0" sz="1900" b="1">
                <a:latin typeface="Arial"/>
                <a:cs typeface="Arial"/>
              </a:rPr>
              <a:t>construct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strong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project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practices,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like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user</a:t>
            </a:r>
            <a:r>
              <a:rPr dirty="0" sz="1900" spc="-7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involvement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</a:t>
            </a:r>
            <a:r>
              <a:rPr dirty="0" sz="1900" spc="-7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demonstrations.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000"/>
              </a:lnSpc>
              <a:spcBef>
                <a:spcPts val="95"/>
              </a:spcBef>
            </a:pPr>
            <a:r>
              <a:rPr dirty="0" sz="1900" b="1">
                <a:latin typeface="Arial"/>
                <a:cs typeface="Arial"/>
              </a:rPr>
              <a:t>And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most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importantly,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tailor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to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the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task.</a:t>
            </a:r>
            <a:r>
              <a:rPr dirty="0" sz="1900" spc="-11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Agile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only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asks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you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to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inspect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</a:t>
            </a:r>
            <a:r>
              <a:rPr dirty="0" sz="1900" spc="-4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adapt, </a:t>
            </a:r>
            <a:r>
              <a:rPr dirty="0" sz="1900" b="1">
                <a:latin typeface="Arial"/>
                <a:cs typeface="Arial"/>
              </a:rPr>
              <a:t>how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you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do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that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is</a:t>
            </a:r>
            <a:r>
              <a:rPr dirty="0" sz="1900" spc="-2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up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to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you.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dirty="0" spc="-140"/>
              <a:t> </a:t>
            </a:r>
            <a:r>
              <a:rPr dirty="0"/>
              <a:t>Agile</a:t>
            </a:r>
            <a:r>
              <a:rPr dirty="0" spc="-25"/>
              <a:t> </a:t>
            </a:r>
            <a:r>
              <a:rPr dirty="0"/>
              <a:t>right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25"/>
              <a:t>me?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74463" y="6890113"/>
            <a:ext cx="35121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100"/>
              </a:spcBef>
              <a:buChar char="•"/>
              <a:tabLst>
                <a:tab pos="181610" algn="l"/>
              </a:tabLst>
            </a:pPr>
            <a:r>
              <a:rPr dirty="0" sz="1100">
                <a:latin typeface="Arial"/>
                <a:cs typeface="Arial"/>
              </a:rPr>
              <a:t>See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Water-Scrum-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Fall</a:t>
            </a:r>
            <a:r>
              <a:rPr dirty="0" sz="1100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article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Scrum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Alliance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371" y="2020690"/>
            <a:ext cx="2757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000000"/>
                </a:solidFill>
              </a:rPr>
              <a:t>Questions</a:t>
            </a:r>
            <a:endParaRPr sz="4400"/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543950" y="3488302"/>
            <a:ext cx="3008630" cy="216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latin typeface="Arial"/>
                <a:cs typeface="Arial"/>
              </a:rPr>
              <a:t>Discussion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4400" spc="-10" b="1">
                <a:latin typeface="Arial"/>
                <a:cs typeface="Arial"/>
              </a:rPr>
              <a:t>Closeout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6760" y="6409126"/>
            <a:ext cx="6452870" cy="65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dirty="0" sz="1400">
                <a:latin typeface="Arial"/>
                <a:cs typeface="Arial"/>
              </a:rPr>
              <a:t>Contact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Alex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Durkin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questions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dirty="0" sz="1400">
                <a:latin typeface="Arial"/>
                <a:cs typeface="Arial"/>
              </a:rPr>
              <a:t>Final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slides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Software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Training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section,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  <a:hlinkClick r:id="rId2"/>
              </a:rPr>
              <a:t>http://software.gsfc.nasa.gov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59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Agile</a:t>
            </a:r>
            <a:r>
              <a:rPr dirty="0" u="none" spc="-9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Alliance – </a:t>
            </a:r>
            <a:r>
              <a:rPr dirty="0" spc="-10">
                <a:hlinkClick r:id="rId2"/>
              </a:rPr>
              <a:t>http://www.agilealliance.org</a:t>
            </a:r>
          </a:p>
          <a:p>
            <a:pPr marL="332740" indent="-320040">
              <a:lnSpc>
                <a:spcPct val="100000"/>
              </a:lnSpc>
              <a:spcBef>
                <a:spcPts val="365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 spc="-10">
                <a:solidFill>
                  <a:srgbClr val="000000"/>
                </a:solidFill>
              </a:rPr>
              <a:t>Scrum</a:t>
            </a:r>
            <a:r>
              <a:rPr dirty="0" u="none" spc="-8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Alliance</a:t>
            </a:r>
            <a:r>
              <a:rPr dirty="0" u="none" spc="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–</a:t>
            </a:r>
            <a:r>
              <a:rPr dirty="0" u="none" spc="5">
                <a:solidFill>
                  <a:srgbClr val="000000"/>
                </a:solidFill>
              </a:rPr>
              <a:t> </a:t>
            </a:r>
            <a:r>
              <a:rPr dirty="0" spc="-10"/>
              <a:t>https://</a:t>
            </a:r>
            <a:r>
              <a:rPr dirty="0" spc="-10">
                <a:hlinkClick r:id="rId3"/>
              </a:rPr>
              <a:t>www.scrumalliance.org/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Mountain</a:t>
            </a:r>
            <a:r>
              <a:rPr dirty="0" u="none" spc="-3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Goat</a:t>
            </a:r>
            <a:r>
              <a:rPr dirty="0" u="none" spc="-3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software</a:t>
            </a:r>
            <a:r>
              <a:rPr dirty="0" u="none" spc="-3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30">
                <a:solidFill>
                  <a:srgbClr val="000000"/>
                </a:solidFill>
              </a:rPr>
              <a:t> </a:t>
            </a:r>
            <a:r>
              <a:rPr dirty="0" spc="-10"/>
              <a:t>https://</a:t>
            </a:r>
            <a:r>
              <a:rPr dirty="0" spc="-10">
                <a:hlinkClick r:id="rId4"/>
              </a:rPr>
              <a:t>www.mountaingoatsoftware.com/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Ken</a:t>
            </a:r>
            <a:r>
              <a:rPr dirty="0" u="none" spc="-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Schwaber’s</a:t>
            </a:r>
            <a:r>
              <a:rPr dirty="0" u="none" spc="-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Blog - </a:t>
            </a:r>
            <a:r>
              <a:rPr dirty="0" spc="-10"/>
              <a:t>https://kenschwaber.wordpress.com/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 spc="-10">
                <a:solidFill>
                  <a:srgbClr val="000000"/>
                </a:solidFill>
              </a:rPr>
              <a:t>Some</a:t>
            </a:r>
            <a:r>
              <a:rPr dirty="0" u="none" spc="-10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Agile</a:t>
            </a:r>
            <a:r>
              <a:rPr dirty="0" u="none" spc="-1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Methods</a:t>
            </a:r>
            <a:r>
              <a:rPr dirty="0" u="none" spc="-1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10">
                <a:solidFill>
                  <a:srgbClr val="000000"/>
                </a:solidFill>
              </a:rPr>
              <a:t> </a:t>
            </a:r>
            <a:r>
              <a:rPr dirty="0" spc="-10">
                <a:hlinkClick r:id="rId5"/>
              </a:rPr>
              <a:t>http://www.devx.com/architect/Article/32761/0/page/3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 spc="-40">
                <a:solidFill>
                  <a:srgbClr val="000000"/>
                </a:solidFill>
              </a:rPr>
              <a:t>Top</a:t>
            </a:r>
            <a:r>
              <a:rPr dirty="0" u="none" spc="-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10</a:t>
            </a:r>
            <a:r>
              <a:rPr dirty="0" u="none" spc="-11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Agile</a:t>
            </a:r>
            <a:r>
              <a:rPr dirty="0" u="none" spc="-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myths</a:t>
            </a:r>
            <a:r>
              <a:rPr dirty="0" u="none" spc="-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25">
                <a:solidFill>
                  <a:srgbClr val="000000"/>
                </a:solidFill>
              </a:rPr>
              <a:t> </a:t>
            </a:r>
            <a:r>
              <a:rPr dirty="0" spc="-10">
                <a:hlinkClick r:id="rId6"/>
              </a:rPr>
              <a:t>http://www.agileconnection.com/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Version</a:t>
            </a:r>
            <a:r>
              <a:rPr dirty="0" u="none" spc="4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one</a:t>
            </a:r>
            <a:r>
              <a:rPr dirty="0" u="none" spc="5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50">
                <a:solidFill>
                  <a:srgbClr val="000000"/>
                </a:solidFill>
              </a:rPr>
              <a:t> </a:t>
            </a:r>
            <a:r>
              <a:rPr dirty="0" spc="-10">
                <a:hlinkClick r:id="rId7"/>
              </a:rPr>
              <a:t>http://www.versionone.com/pdf/state-</a:t>
            </a:r>
            <a:r>
              <a:rPr dirty="0" spc="-20">
                <a:hlinkClick r:id="rId7"/>
              </a:rPr>
              <a:t>of-</a:t>
            </a:r>
            <a:r>
              <a:rPr dirty="0" spc="-10">
                <a:hlinkClick r:id="rId7"/>
              </a:rPr>
              <a:t>agile-development-</a:t>
            </a:r>
            <a:r>
              <a:rPr dirty="0" spc="-20">
                <a:hlinkClick r:id="rId7"/>
              </a:rPr>
              <a:t>survey-</a:t>
            </a:r>
            <a:r>
              <a:rPr dirty="0" spc="-10">
                <a:hlinkClick r:id="rId7"/>
              </a:rPr>
              <a:t>ninth.pdf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Kanban</a:t>
            </a:r>
            <a:r>
              <a:rPr dirty="0" u="none" spc="-1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10">
                <a:solidFill>
                  <a:srgbClr val="000000"/>
                </a:solidFill>
              </a:rPr>
              <a:t> </a:t>
            </a:r>
            <a:r>
              <a:rPr dirty="0" spc="-10"/>
              <a:t>https://</a:t>
            </a:r>
            <a:r>
              <a:rPr dirty="0" spc="-10">
                <a:hlinkClick r:id="rId8"/>
              </a:rPr>
              <a:t>www.atlassian.com/agile/kanban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About</a:t>
            </a:r>
            <a:r>
              <a:rPr dirty="0" u="none" spc="-7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Agile</a:t>
            </a:r>
            <a:r>
              <a:rPr dirty="0" u="none" spc="3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25">
                <a:solidFill>
                  <a:srgbClr val="000000"/>
                </a:solidFill>
              </a:rPr>
              <a:t> </a:t>
            </a:r>
            <a:r>
              <a:rPr dirty="0" spc="-10">
                <a:hlinkClick r:id="rId9"/>
              </a:rPr>
              <a:t>http://www.agilealliance.org/the-alliance/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About</a:t>
            </a:r>
            <a:r>
              <a:rPr dirty="0" u="none" spc="-2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Scrum</a:t>
            </a:r>
            <a:r>
              <a:rPr dirty="0" u="none" spc="-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15">
                <a:solidFill>
                  <a:srgbClr val="000000"/>
                </a:solidFill>
              </a:rPr>
              <a:t> </a:t>
            </a:r>
            <a:r>
              <a:rPr dirty="0" spc="-10">
                <a:hlinkClick r:id="rId10"/>
              </a:rPr>
              <a:t>http://scrummethodology.com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Scrum</a:t>
            </a:r>
            <a:r>
              <a:rPr dirty="0" u="none" spc="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Roles</a:t>
            </a:r>
            <a:r>
              <a:rPr dirty="0" u="none" spc="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25">
                <a:solidFill>
                  <a:srgbClr val="000000"/>
                </a:solidFill>
              </a:rPr>
              <a:t> </a:t>
            </a:r>
            <a:r>
              <a:rPr dirty="0" spc="-10"/>
              <a:t>https://</a:t>
            </a:r>
            <a:r>
              <a:rPr dirty="0" spc="-10">
                <a:hlinkClick r:id="rId11"/>
              </a:rPr>
              <a:t>www.scrumalliance.org/why-scrum/core-</a:t>
            </a:r>
            <a:r>
              <a:rPr dirty="0" spc="-20">
                <a:hlinkClick r:id="rId11"/>
              </a:rPr>
              <a:t>scrum-</a:t>
            </a:r>
            <a:r>
              <a:rPr dirty="0" spc="-10">
                <a:hlinkClick r:id="rId11"/>
              </a:rPr>
              <a:t>values-roles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State</a:t>
            </a:r>
            <a:r>
              <a:rPr dirty="0" u="none" spc="-2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of</a:t>
            </a:r>
            <a:r>
              <a:rPr dirty="0" u="none" spc="-2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Scrum</a:t>
            </a:r>
            <a:r>
              <a:rPr dirty="0" u="none" spc="-2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20">
                <a:solidFill>
                  <a:srgbClr val="000000"/>
                </a:solidFill>
              </a:rPr>
              <a:t> </a:t>
            </a:r>
            <a:r>
              <a:rPr dirty="0" spc="-10"/>
              <a:t>https://</a:t>
            </a:r>
            <a:r>
              <a:rPr dirty="0" spc="-10">
                <a:hlinkClick r:id="rId3"/>
              </a:rPr>
              <a:t>www.scrumalliance.org/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Weaknesses:</a:t>
            </a:r>
            <a:r>
              <a:rPr dirty="0" u="none" spc="250">
                <a:solidFill>
                  <a:srgbClr val="000000"/>
                </a:solidFill>
              </a:rPr>
              <a:t> </a:t>
            </a:r>
            <a:r>
              <a:rPr dirty="0" spc="-10">
                <a:hlinkClick r:id="rId12"/>
              </a:rPr>
              <a:t>http://www.cedarpointconsulting.com/delivery/articles/before-making-the-leap-to-agile</a:t>
            </a:r>
          </a:p>
          <a:p>
            <a:pPr marL="332740" indent="-320040">
              <a:lnSpc>
                <a:spcPct val="100000"/>
              </a:lnSpc>
              <a:spcBef>
                <a:spcPts val="380"/>
              </a:spcBef>
              <a:buClr>
                <a:srgbClr val="7FBE20"/>
              </a:buClr>
              <a:buChar char="•"/>
              <a:tabLst>
                <a:tab pos="332740" algn="l"/>
              </a:tabLst>
            </a:pPr>
            <a:r>
              <a:rPr dirty="0" u="none">
                <a:solidFill>
                  <a:srgbClr val="000000"/>
                </a:solidFill>
              </a:rPr>
              <a:t>Principles</a:t>
            </a:r>
            <a:r>
              <a:rPr dirty="0" u="none" spc="-1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and</a:t>
            </a:r>
            <a:r>
              <a:rPr dirty="0" u="none" spc="-10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definitions</a:t>
            </a:r>
            <a:r>
              <a:rPr dirty="0" u="none" spc="-1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-</a:t>
            </a:r>
            <a:r>
              <a:rPr dirty="0" u="none" spc="-10">
                <a:solidFill>
                  <a:srgbClr val="000000"/>
                </a:solidFill>
              </a:rPr>
              <a:t> </a:t>
            </a:r>
            <a:r>
              <a:rPr dirty="0" spc="-10"/>
              <a:t>https://technology.amis.nlhttps://technology.amis.nl/2008/07/01/</a:t>
            </a:r>
          </a:p>
          <a:p>
            <a:pPr marL="330200" marR="398780" indent="-317500">
              <a:lnSpc>
                <a:spcPct val="100000"/>
              </a:lnSpc>
              <a:spcBef>
                <a:spcPts val="380"/>
              </a:spcBef>
              <a:buChar char="•"/>
              <a:tabLst>
                <a:tab pos="330200" algn="l"/>
                <a:tab pos="332740" algn="l"/>
              </a:tabLst>
            </a:pPr>
            <a:r>
              <a:rPr dirty="0" u="none">
                <a:solidFill>
                  <a:srgbClr val="7FBE20"/>
                </a:solidFill>
              </a:rPr>
              <a:t>	</a:t>
            </a:r>
            <a:r>
              <a:rPr dirty="0" u="none">
                <a:solidFill>
                  <a:srgbClr val="000000"/>
                </a:solidFill>
              </a:rPr>
              <a:t>Bob</a:t>
            </a:r>
            <a:r>
              <a:rPr dirty="0" u="none" spc="-4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Winter</a:t>
            </a:r>
            <a:r>
              <a:rPr dirty="0" u="none" spc="-4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(2015).</a:t>
            </a:r>
            <a:r>
              <a:rPr dirty="0" u="none" spc="-45">
                <a:solidFill>
                  <a:srgbClr val="000000"/>
                </a:solidFill>
              </a:rPr>
              <a:t> </a:t>
            </a:r>
            <a:r>
              <a:rPr dirty="0" u="none" i="1">
                <a:solidFill>
                  <a:srgbClr val="000000"/>
                </a:solidFill>
                <a:latin typeface="Arial"/>
                <a:cs typeface="Arial"/>
              </a:rPr>
              <a:t>Agile</a:t>
            </a:r>
            <a:r>
              <a:rPr dirty="0" u="none" spc="-4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u="none" i="1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dirty="0" u="none" spc="-4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u="none" i="1">
                <a:solidFill>
                  <a:srgbClr val="000000"/>
                </a:solidFill>
                <a:latin typeface="Arial"/>
                <a:cs typeface="Arial"/>
              </a:rPr>
              <a:t>Improvement</a:t>
            </a:r>
            <a:r>
              <a:rPr dirty="0" u="none" spc="-5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u="none" i="1">
                <a:solidFill>
                  <a:srgbClr val="000000"/>
                </a:solidFill>
                <a:latin typeface="Arial"/>
                <a:cs typeface="Arial"/>
              </a:rPr>
              <a:t>Synergy</a:t>
            </a:r>
            <a:r>
              <a:rPr dirty="0" u="none" spc="-4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u="none" spc="-10" i="1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r>
              <a:rPr dirty="0" u="none" spc="-10">
                <a:solidFill>
                  <a:srgbClr val="000000"/>
                </a:solidFill>
              </a:rPr>
              <a:t>,</a:t>
            </a:r>
            <a:r>
              <a:rPr dirty="0" u="none" spc="-45">
                <a:solidFill>
                  <a:srgbClr val="000000"/>
                </a:solidFill>
              </a:rPr>
              <a:t> </a:t>
            </a:r>
            <a:r>
              <a:rPr dirty="0" u="none">
                <a:solidFill>
                  <a:srgbClr val="000000"/>
                </a:solidFill>
              </a:rPr>
              <a:t>retrieved</a:t>
            </a:r>
            <a:r>
              <a:rPr dirty="0" u="none" spc="-45">
                <a:solidFill>
                  <a:srgbClr val="000000"/>
                </a:solidFill>
              </a:rPr>
              <a:t> </a:t>
            </a:r>
            <a:r>
              <a:rPr dirty="0" u="none" spc="-20">
                <a:solidFill>
                  <a:srgbClr val="000000"/>
                </a:solidFill>
              </a:rPr>
              <a:t>from </a:t>
            </a:r>
            <a:r>
              <a:rPr dirty="0" spc="-10">
                <a:hlinkClick r:id="rId13"/>
              </a:rPr>
              <a:t>http://www.amazon.com/Agile-Performance-Improvement-Synergy-Technology/dp/1484208935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4463" y="1697224"/>
            <a:ext cx="7820025" cy="226631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45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650" b="1">
                <a:latin typeface="Arial"/>
                <a:cs typeface="Arial"/>
              </a:rPr>
              <a:t>Common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understanding</a:t>
            </a:r>
            <a:r>
              <a:rPr dirty="0" sz="2650" spc="-75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of</a:t>
            </a:r>
            <a:r>
              <a:rPr dirty="0" sz="2650" spc="-16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Agile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fundamentals</a:t>
            </a:r>
            <a:endParaRPr sz="265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535"/>
              </a:spcBef>
              <a:buClr>
                <a:srgbClr val="7FBE20"/>
              </a:buClr>
              <a:buFont typeface="Arial"/>
              <a:buChar char="–"/>
              <a:tabLst>
                <a:tab pos="503555" algn="l"/>
              </a:tabLst>
            </a:pPr>
            <a:r>
              <a:rPr dirty="0" sz="2400" b="1">
                <a:latin typeface="Arial"/>
                <a:cs typeface="Arial"/>
              </a:rPr>
              <a:t>Origins</a:t>
            </a:r>
            <a:r>
              <a:rPr dirty="0" sz="2400" spc="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Agile</a:t>
            </a:r>
            <a:endParaRPr sz="24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620"/>
              </a:spcBef>
              <a:buClr>
                <a:srgbClr val="7FBE20"/>
              </a:buClr>
              <a:buFont typeface="Arial"/>
              <a:buChar char="–"/>
              <a:tabLst>
                <a:tab pos="503555" algn="l"/>
              </a:tabLst>
            </a:pPr>
            <a:r>
              <a:rPr dirty="0" sz="2400" b="1">
                <a:latin typeface="Arial"/>
                <a:cs typeface="Arial"/>
              </a:rPr>
              <a:t>Key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Concepts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/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Activities</a:t>
            </a:r>
            <a:r>
              <a:rPr dirty="0" sz="2400" spc="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/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Roles</a:t>
            </a:r>
            <a:endParaRPr sz="24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620"/>
              </a:spcBef>
              <a:buClr>
                <a:srgbClr val="7FBE20"/>
              </a:buClr>
              <a:buFont typeface="Arial"/>
              <a:buChar char="–"/>
              <a:tabLst>
                <a:tab pos="503555" algn="l"/>
              </a:tabLst>
            </a:pPr>
            <a:r>
              <a:rPr dirty="0" sz="2400" b="1">
                <a:latin typeface="Arial"/>
                <a:cs typeface="Arial"/>
              </a:rPr>
              <a:t>Common</a:t>
            </a:r>
            <a:r>
              <a:rPr dirty="0" sz="2400" spc="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Misconceptions</a:t>
            </a:r>
            <a:endParaRPr sz="2400">
              <a:latin typeface="Arial"/>
              <a:cs typeface="Arial"/>
            </a:endParaRPr>
          </a:p>
          <a:p>
            <a:pPr lvl="1" marL="503555" indent="-313690">
              <a:lnSpc>
                <a:spcPct val="100000"/>
              </a:lnSpc>
              <a:spcBef>
                <a:spcPts val="620"/>
              </a:spcBef>
              <a:buClr>
                <a:srgbClr val="7FBE20"/>
              </a:buClr>
              <a:buFont typeface="Arial"/>
              <a:buChar char="–"/>
              <a:tabLst>
                <a:tab pos="503555" algn="l"/>
              </a:tabLst>
            </a:pPr>
            <a:r>
              <a:rPr dirty="0" sz="2400" b="1">
                <a:latin typeface="Arial"/>
                <a:cs typeface="Arial"/>
              </a:rPr>
              <a:t>Strengths</a:t>
            </a:r>
            <a:r>
              <a:rPr dirty="0" sz="2400" spc="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and</a:t>
            </a:r>
            <a:r>
              <a:rPr dirty="0" sz="2400" spc="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Weaknesses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14"/>
              </a:spcBef>
            </a:pPr>
            <a:r>
              <a:rPr dirty="0" sz="3950" spc="-10"/>
              <a:t>Goals</a:t>
            </a:r>
            <a:endParaRPr sz="3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4846" y="1605633"/>
            <a:ext cx="9538335" cy="528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9565" marR="5080" indent="-317500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29565" algn="l"/>
              </a:tabLst>
            </a:pPr>
            <a:r>
              <a:rPr dirty="0" sz="2000" b="1">
                <a:latin typeface="Arial"/>
                <a:cs typeface="Arial"/>
              </a:rPr>
              <a:t>Definition*:</a:t>
            </a:r>
            <a:r>
              <a:rPr dirty="0" sz="2000" spc="2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1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Agile</a:t>
            </a:r>
            <a:r>
              <a:rPr dirty="0" sz="2000" spc="1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Alliance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defines</a:t>
            </a:r>
            <a:r>
              <a:rPr dirty="0" sz="2000" spc="1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Agile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Software</a:t>
            </a:r>
            <a:r>
              <a:rPr dirty="0" sz="2000" spc="2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Development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22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this way:</a:t>
            </a:r>
            <a:endParaRPr sz="2000">
              <a:latin typeface="Arial"/>
              <a:cs typeface="Arial"/>
            </a:endParaRPr>
          </a:p>
          <a:p>
            <a:pPr algn="just" marL="862965" marR="5080" indent="87630">
              <a:lnSpc>
                <a:spcPct val="98800"/>
              </a:lnSpc>
              <a:spcBef>
                <a:spcPts val="1055"/>
              </a:spcBef>
            </a:pP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6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late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1990’s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several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methodologies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began</a:t>
            </a:r>
            <a:r>
              <a:rPr dirty="0" sz="1800" spc="6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get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increasing</a:t>
            </a:r>
            <a:r>
              <a:rPr dirty="0" sz="1800" spc="65" b="1">
                <a:latin typeface="Arial"/>
                <a:cs typeface="Arial"/>
              </a:rPr>
              <a:t>  </a:t>
            </a:r>
            <a:r>
              <a:rPr dirty="0" sz="1800" spc="-10" b="1">
                <a:latin typeface="Arial"/>
                <a:cs typeface="Arial"/>
              </a:rPr>
              <a:t>public </a:t>
            </a:r>
            <a:r>
              <a:rPr dirty="0" sz="1800" b="1">
                <a:latin typeface="Arial"/>
                <a:cs typeface="Arial"/>
              </a:rPr>
              <a:t>attention.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Each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had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different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combination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45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old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ideas,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new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ideas,</a:t>
            </a:r>
            <a:r>
              <a:rPr dirty="0" sz="1800" spc="40" b="1">
                <a:latin typeface="Arial"/>
                <a:cs typeface="Arial"/>
              </a:rPr>
              <a:t>  </a:t>
            </a:r>
            <a:r>
              <a:rPr dirty="0" sz="1800" spc="-25" b="1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transmuted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old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ideas.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But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they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all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emphasized:</a:t>
            </a:r>
            <a:endParaRPr sz="1800">
              <a:latin typeface="Arial"/>
              <a:cs typeface="Arial"/>
            </a:endParaRPr>
          </a:p>
          <a:p>
            <a:pPr lvl="1" marL="1138555" indent="-313690">
              <a:lnSpc>
                <a:spcPct val="100000"/>
              </a:lnSpc>
              <a:spcBef>
                <a:spcPts val="1075"/>
              </a:spcBef>
              <a:buClr>
                <a:srgbClr val="7FBE20"/>
              </a:buClr>
              <a:buChar char="–"/>
              <a:tabLst>
                <a:tab pos="1138555" algn="l"/>
              </a:tabLst>
            </a:pPr>
            <a:r>
              <a:rPr dirty="0" sz="1800">
                <a:latin typeface="Arial"/>
                <a:cs typeface="Arial"/>
              </a:rPr>
              <a:t>Close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collaboration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between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programmer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experts</a:t>
            </a:r>
            <a:endParaRPr sz="1800">
              <a:latin typeface="Arial"/>
              <a:cs typeface="Arial"/>
            </a:endParaRPr>
          </a:p>
          <a:p>
            <a:pPr lvl="1" marL="1138555" indent="-313690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1138555" algn="l"/>
              </a:tabLst>
            </a:pPr>
            <a:r>
              <a:rPr dirty="0" sz="1800" spc="-10">
                <a:latin typeface="Arial"/>
                <a:cs typeface="Arial"/>
              </a:rPr>
              <a:t>Face-to-</a:t>
            </a:r>
            <a:r>
              <a:rPr dirty="0" sz="1800">
                <a:latin typeface="Arial"/>
                <a:cs typeface="Arial"/>
              </a:rPr>
              <a:t>face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efficient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written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documentation)</a:t>
            </a:r>
            <a:endParaRPr sz="1800">
              <a:latin typeface="Arial"/>
              <a:cs typeface="Arial"/>
            </a:endParaRPr>
          </a:p>
          <a:p>
            <a:pPr lvl="1" marL="1138555" indent="-313690">
              <a:lnSpc>
                <a:spcPct val="100000"/>
              </a:lnSpc>
              <a:spcBef>
                <a:spcPts val="940"/>
              </a:spcBef>
              <a:buClr>
                <a:srgbClr val="7FBE20"/>
              </a:buClr>
              <a:buChar char="–"/>
              <a:tabLst>
                <a:tab pos="1138555" algn="l"/>
              </a:tabLst>
            </a:pPr>
            <a:r>
              <a:rPr dirty="0" sz="1800">
                <a:latin typeface="Arial"/>
                <a:cs typeface="Arial"/>
              </a:rPr>
              <a:t>Frequent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delivery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deployable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lvl="1" marL="1138555" indent="-313690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1138555" algn="l"/>
              </a:tabLst>
            </a:pPr>
            <a:r>
              <a:rPr dirty="0" sz="1800">
                <a:latin typeface="Arial"/>
                <a:cs typeface="Arial"/>
              </a:rPr>
              <a:t>Tight;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self-</a:t>
            </a:r>
            <a:r>
              <a:rPr dirty="0" sz="1800">
                <a:latin typeface="Arial"/>
                <a:cs typeface="Arial"/>
              </a:rPr>
              <a:t>organizing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cooperatively</a:t>
            </a:r>
            <a:endParaRPr sz="1800">
              <a:latin typeface="Arial"/>
              <a:cs typeface="Arial"/>
            </a:endParaRPr>
          </a:p>
          <a:p>
            <a:pPr lvl="1" marL="1138555" marR="9525" indent="-313690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1142365" algn="l"/>
              </a:tabLst>
            </a:pPr>
            <a:r>
              <a:rPr dirty="0" sz="1800">
                <a:latin typeface="Arial"/>
                <a:cs typeface="Arial"/>
              </a:rPr>
              <a:t>Ways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craft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code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team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inevitable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requirements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churn </a:t>
            </a:r>
            <a:r>
              <a:rPr dirty="0" sz="1800" spc="-10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was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crisis</a:t>
            </a:r>
            <a:endParaRPr sz="1800">
              <a:latin typeface="Arial"/>
              <a:cs typeface="Arial"/>
            </a:endParaRPr>
          </a:p>
          <a:p>
            <a:pPr marL="329565" marR="5080" indent="-317500">
              <a:lnSpc>
                <a:spcPct val="100800"/>
              </a:lnSpc>
              <a:spcBef>
                <a:spcPts val="1105"/>
              </a:spcBef>
              <a:buChar char="•"/>
              <a:tabLst>
                <a:tab pos="329565" algn="l"/>
                <a:tab pos="332740" algn="l"/>
              </a:tabLst>
            </a:pPr>
            <a:r>
              <a:rPr dirty="0" sz="20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3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Agile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Manifesto</a:t>
            </a:r>
            <a:r>
              <a:rPr dirty="0" sz="2000" spc="4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was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written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February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4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2001,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summit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40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17 </a:t>
            </a:r>
            <a:r>
              <a:rPr dirty="0" sz="2000" spc="-20" b="1">
                <a:latin typeface="Arial"/>
                <a:cs typeface="Arial"/>
              </a:rPr>
              <a:t>independent-</a:t>
            </a:r>
            <a:r>
              <a:rPr dirty="0" sz="2000" b="1">
                <a:latin typeface="Arial"/>
                <a:cs typeface="Arial"/>
              </a:rPr>
              <a:t>minded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practitioners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several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programming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methodologies.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000">
              <a:latin typeface="Arial"/>
              <a:cs typeface="Arial"/>
            </a:endParaRPr>
          </a:p>
          <a:p>
            <a:pPr marL="386715" marR="19685" indent="-165100">
              <a:lnSpc>
                <a:spcPts val="1300"/>
              </a:lnSpc>
              <a:buChar char="•"/>
              <a:tabLst>
                <a:tab pos="386715" algn="l"/>
                <a:tab pos="390525" algn="l"/>
              </a:tabLst>
            </a:pPr>
            <a:r>
              <a:rPr dirty="0" sz="1100">
                <a:latin typeface="Arial"/>
                <a:cs typeface="Arial"/>
              </a:rPr>
              <a:t>	*Definition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Alliance,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non-</a:t>
            </a:r>
            <a:r>
              <a:rPr dirty="0" sz="1100">
                <a:latin typeface="Arial"/>
                <a:cs typeface="Arial"/>
              </a:rPr>
              <a:t>profit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organization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founded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authors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original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Manifesto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advance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concepts;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  <a:hlinkClick r:id="rId2"/>
              </a:rPr>
              <a:t>http://www.agilealliance.org/the-alliance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145"/>
              <a:t> </a:t>
            </a:r>
            <a:r>
              <a:rPr dirty="0" spc="-10"/>
              <a:t>Agile?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4846" y="1460006"/>
            <a:ext cx="9531350" cy="147891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245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spc="-20" b="1">
                <a:latin typeface="Arial"/>
                <a:cs typeface="Arial"/>
              </a:rPr>
              <a:t>Interestingly,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Agile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concepts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are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applied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fields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outside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lvl="1" marL="503555" indent="-313055">
              <a:lnSpc>
                <a:spcPct val="100000"/>
              </a:lnSpc>
              <a:spcBef>
                <a:spcPts val="1030"/>
              </a:spcBef>
              <a:buClr>
                <a:srgbClr val="7FBE20"/>
              </a:buClr>
              <a:buFont typeface="Arial"/>
              <a:buChar char="–"/>
              <a:tabLst>
                <a:tab pos="503555" algn="l"/>
              </a:tabLst>
            </a:pPr>
            <a:r>
              <a:rPr dirty="0" sz="1800" spc="-20" b="1">
                <a:latin typeface="Arial"/>
                <a:cs typeface="Arial"/>
              </a:rPr>
              <a:t>Toyota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implemented</a:t>
            </a:r>
            <a:r>
              <a:rPr dirty="0" sz="1800" spc="-10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Agile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techniques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long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before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software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development</a:t>
            </a:r>
            <a:endParaRPr sz="1800">
              <a:latin typeface="Arial"/>
              <a:cs typeface="Arial"/>
            </a:endParaRPr>
          </a:p>
          <a:p>
            <a:pPr lvl="2" marL="822960" marR="5080" indent="-252095">
              <a:lnSpc>
                <a:spcPct val="103299"/>
              </a:lnSpc>
              <a:spcBef>
                <a:spcPts val="860"/>
              </a:spcBef>
              <a:buClr>
                <a:srgbClr val="7FBE20"/>
              </a:buClr>
              <a:buFont typeface="Arial"/>
              <a:buChar char="•"/>
              <a:tabLst>
                <a:tab pos="824865" algn="l"/>
              </a:tabLst>
            </a:pPr>
            <a:r>
              <a:rPr dirty="0" sz="1550" b="1">
                <a:latin typeface="Arial"/>
                <a:cs typeface="Arial"/>
              </a:rPr>
              <a:t>One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of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which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was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task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board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in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1953,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in</a:t>
            </a:r>
            <a:r>
              <a:rPr dirty="0" sz="1550" spc="4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Agile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software</a:t>
            </a:r>
            <a:r>
              <a:rPr dirty="0" sz="1550" spc="11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development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this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became</a:t>
            </a:r>
            <a:r>
              <a:rPr dirty="0" sz="1550" spc="105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known </a:t>
            </a:r>
            <a:r>
              <a:rPr dirty="0" sz="1550" spc="-10" b="1">
                <a:latin typeface="Arial"/>
                <a:cs typeface="Arial"/>
              </a:rPr>
              <a:t>	</a:t>
            </a:r>
            <a:r>
              <a:rPr dirty="0" sz="1550" b="1">
                <a:latin typeface="Arial"/>
                <a:cs typeface="Arial"/>
              </a:rPr>
              <a:t>as</a:t>
            </a:r>
            <a:r>
              <a:rPr dirty="0" sz="1550" spc="3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</a:t>
            </a:r>
            <a:r>
              <a:rPr dirty="0" sz="1550" spc="3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Kanban</a:t>
            </a:r>
            <a:r>
              <a:rPr dirty="0" sz="1550" spc="30" b="1">
                <a:latin typeface="Arial"/>
                <a:cs typeface="Arial"/>
              </a:rPr>
              <a:t> </a:t>
            </a:r>
            <a:r>
              <a:rPr dirty="0" sz="1550" spc="-10" b="1">
                <a:latin typeface="Arial"/>
                <a:cs typeface="Arial"/>
              </a:rPr>
              <a:t>board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4846" y="3045406"/>
            <a:ext cx="9538335" cy="10217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7365" marR="15875" indent="-317500">
              <a:lnSpc>
                <a:spcPct val="100000"/>
              </a:lnSpc>
              <a:spcBef>
                <a:spcPts val="120"/>
              </a:spcBef>
              <a:tabLst>
                <a:tab pos="503555" algn="l"/>
              </a:tabLst>
            </a:pPr>
            <a:r>
              <a:rPr dirty="0" sz="1800" spc="-50">
                <a:solidFill>
                  <a:srgbClr val="7FBE20"/>
                </a:solidFill>
                <a:latin typeface="Arial"/>
                <a:cs typeface="Arial"/>
              </a:rPr>
              <a:t>–</a:t>
            </a:r>
            <a:r>
              <a:rPr dirty="0" sz="1800">
                <a:solidFill>
                  <a:srgbClr val="7FBE20"/>
                </a:solidFill>
                <a:latin typeface="Arial"/>
                <a:cs typeface="Arial"/>
              </a:rPr>
              <a:t>	</a:t>
            </a:r>
            <a:r>
              <a:rPr dirty="0" sz="1800" b="1">
                <a:latin typeface="Arial"/>
                <a:cs typeface="Arial"/>
              </a:rPr>
              <a:t>Team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Wikispeed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is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using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Agile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method</a:t>
            </a:r>
            <a:r>
              <a:rPr dirty="0" sz="1800" spc="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called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Scrum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build</a:t>
            </a:r>
            <a:r>
              <a:rPr dirty="0" sz="1800" spc="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fast,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affordable, </a:t>
            </a:r>
            <a:r>
              <a:rPr dirty="0" sz="1800" b="1">
                <a:latin typeface="Arial"/>
                <a:cs typeface="Arial"/>
              </a:rPr>
              <a:t>ultra-efficient,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safe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commuter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car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should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sell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less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than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$20,000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  <a:tab pos="1160145" algn="l"/>
                <a:tab pos="1677035" algn="l"/>
                <a:tab pos="2476500" algn="l"/>
                <a:tab pos="3670300" algn="l"/>
                <a:tab pos="5457190" algn="l"/>
                <a:tab pos="6721475" algn="l"/>
                <a:tab pos="7929880" algn="l"/>
              </a:tabLst>
            </a:pPr>
            <a:r>
              <a:rPr dirty="0" sz="2000" spc="-10" b="1">
                <a:latin typeface="Arial"/>
                <a:cs typeface="Arial"/>
              </a:rPr>
              <a:t>There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5" b="1">
                <a:latin typeface="Arial"/>
                <a:cs typeface="Arial"/>
              </a:rPr>
              <a:t>are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many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methods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implementing</a:t>
            </a:r>
            <a:r>
              <a:rPr dirty="0" sz="2000" b="1">
                <a:latin typeface="Arial"/>
                <a:cs typeface="Arial"/>
              </a:rPr>
              <a:t>	the</a:t>
            </a:r>
            <a:r>
              <a:rPr dirty="0" sz="2000" spc="409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Agile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Software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2646" y="3898406"/>
            <a:ext cx="3518535" cy="210058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245"/>
              </a:spcBef>
            </a:pPr>
            <a:r>
              <a:rPr dirty="0" sz="2000" spc="-20" b="1">
                <a:latin typeface="Arial"/>
                <a:cs typeface="Arial"/>
              </a:rPr>
              <a:t>Methodology. </a:t>
            </a:r>
            <a:r>
              <a:rPr dirty="0" sz="2000" b="1">
                <a:latin typeface="Arial"/>
                <a:cs typeface="Arial"/>
              </a:rPr>
              <a:t>Most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notable:</a:t>
            </a:r>
            <a:endParaRPr sz="20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spcBef>
                <a:spcPts val="1030"/>
              </a:spcBef>
              <a:buClr>
                <a:srgbClr val="7FBE20"/>
              </a:buClr>
              <a:buFont typeface="Arial"/>
              <a:buChar char="–"/>
              <a:tabLst>
                <a:tab pos="325755" algn="l"/>
              </a:tabLst>
            </a:pPr>
            <a:r>
              <a:rPr dirty="0" sz="1800" spc="-20" b="1">
                <a:latin typeface="Arial"/>
                <a:cs typeface="Arial"/>
              </a:rPr>
              <a:t>Lean</a:t>
            </a:r>
            <a:endParaRPr sz="18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Font typeface="Arial"/>
              <a:buChar char="–"/>
              <a:tabLst>
                <a:tab pos="325755" algn="l"/>
              </a:tabLst>
            </a:pPr>
            <a:r>
              <a:rPr dirty="0" sz="1800" spc="-10" b="1">
                <a:latin typeface="Arial"/>
                <a:cs typeface="Arial"/>
              </a:rPr>
              <a:t>Kanban</a:t>
            </a:r>
            <a:endParaRPr sz="18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Font typeface="Arial"/>
              <a:buChar char="–"/>
              <a:tabLst>
                <a:tab pos="325755" algn="l"/>
              </a:tabLst>
            </a:pPr>
            <a:r>
              <a:rPr dirty="0" sz="1800" b="1">
                <a:latin typeface="Arial"/>
                <a:cs typeface="Arial"/>
              </a:rPr>
              <a:t>Extreme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Programming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(XP)</a:t>
            </a:r>
            <a:endParaRPr sz="1800">
              <a:latin typeface="Arial"/>
              <a:cs typeface="Arial"/>
            </a:endParaRPr>
          </a:p>
          <a:p>
            <a:pPr marL="325755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Font typeface="Arial"/>
              <a:buChar char="–"/>
              <a:tabLst>
                <a:tab pos="325755" algn="l"/>
              </a:tabLst>
            </a:pPr>
            <a:r>
              <a:rPr dirty="0" sz="1800" b="1">
                <a:latin typeface="Arial"/>
                <a:cs typeface="Arial"/>
              </a:rPr>
              <a:t>Scrum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-</a:t>
            </a: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most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popular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145"/>
              <a:t> </a:t>
            </a:r>
            <a:r>
              <a:rPr dirty="0" spc="-10"/>
              <a:t>Agile?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Agile</a:t>
            </a:r>
            <a:r>
              <a:rPr dirty="0" spc="-25"/>
              <a:t> </a:t>
            </a:r>
            <a:r>
              <a:rPr dirty="0"/>
              <a:t>Methods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25"/>
              <a:t> Use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49691" y="2062041"/>
            <a:ext cx="6753225" cy="2611755"/>
            <a:chOff x="1749691" y="2062041"/>
            <a:chExt cx="6753225" cy="2611755"/>
          </a:xfrm>
        </p:grpSpPr>
        <p:sp>
          <p:nvSpPr>
            <p:cNvPr id="4" name="object 4" descr=""/>
            <p:cNvSpPr/>
            <p:nvPr/>
          </p:nvSpPr>
          <p:spPr>
            <a:xfrm>
              <a:off x="1749691" y="2340518"/>
              <a:ext cx="6753225" cy="1862455"/>
            </a:xfrm>
            <a:custGeom>
              <a:avLst/>
              <a:gdLst/>
              <a:ahLst/>
              <a:cxnLst/>
              <a:rect l="l" t="t" r="r" b="b"/>
              <a:pathLst>
                <a:path w="6753225" h="1862454">
                  <a:moveTo>
                    <a:pt x="0" y="1862050"/>
                  </a:moveTo>
                  <a:lnTo>
                    <a:pt x="6384174" y="1862050"/>
                  </a:lnTo>
                </a:path>
                <a:path w="6753225" h="1862454">
                  <a:moveTo>
                    <a:pt x="6558741" y="1862050"/>
                  </a:moveTo>
                  <a:lnTo>
                    <a:pt x="6752636" y="1862050"/>
                  </a:lnTo>
                </a:path>
                <a:path w="6753225" h="1862454">
                  <a:moveTo>
                    <a:pt x="0" y="1396537"/>
                  </a:moveTo>
                  <a:lnTo>
                    <a:pt x="6384174" y="1396537"/>
                  </a:lnTo>
                </a:path>
                <a:path w="6753225" h="1862454">
                  <a:moveTo>
                    <a:pt x="6558741" y="1396537"/>
                  </a:moveTo>
                  <a:lnTo>
                    <a:pt x="6752636" y="1396537"/>
                  </a:lnTo>
                </a:path>
                <a:path w="6753225" h="1862454">
                  <a:moveTo>
                    <a:pt x="0" y="931025"/>
                  </a:moveTo>
                  <a:lnTo>
                    <a:pt x="6384174" y="931025"/>
                  </a:lnTo>
                </a:path>
                <a:path w="6753225" h="1862454">
                  <a:moveTo>
                    <a:pt x="6558741" y="931025"/>
                  </a:moveTo>
                  <a:lnTo>
                    <a:pt x="6752636" y="931025"/>
                  </a:lnTo>
                </a:path>
                <a:path w="6753225" h="1862454">
                  <a:moveTo>
                    <a:pt x="0" y="465513"/>
                  </a:moveTo>
                  <a:lnTo>
                    <a:pt x="6384174" y="465513"/>
                  </a:lnTo>
                </a:path>
                <a:path w="6753225" h="1862454">
                  <a:moveTo>
                    <a:pt x="6558741" y="465513"/>
                  </a:moveTo>
                  <a:lnTo>
                    <a:pt x="6752636" y="465513"/>
                  </a:lnTo>
                </a:path>
                <a:path w="6753225" h="1862454">
                  <a:moveTo>
                    <a:pt x="0" y="0"/>
                  </a:moveTo>
                  <a:lnTo>
                    <a:pt x="6384174" y="0"/>
                  </a:lnTo>
                </a:path>
                <a:path w="6753225" h="1862454">
                  <a:moveTo>
                    <a:pt x="6558741" y="0"/>
                  </a:moveTo>
                  <a:lnTo>
                    <a:pt x="6752636" y="0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45030" y="2062047"/>
              <a:ext cx="6363970" cy="2606040"/>
            </a:xfrm>
            <a:custGeom>
              <a:avLst/>
              <a:gdLst/>
              <a:ahLst/>
              <a:cxnLst/>
              <a:rect l="l" t="t" r="r" b="b"/>
              <a:pathLst>
                <a:path w="6363970" h="2606040">
                  <a:moveTo>
                    <a:pt x="174574" y="2560320"/>
                  </a:moveTo>
                  <a:lnTo>
                    <a:pt x="0" y="2560320"/>
                  </a:lnTo>
                  <a:lnTo>
                    <a:pt x="0" y="2606040"/>
                  </a:lnTo>
                  <a:lnTo>
                    <a:pt x="174574" y="2606040"/>
                  </a:lnTo>
                  <a:lnTo>
                    <a:pt x="174574" y="2560320"/>
                  </a:lnTo>
                  <a:close/>
                </a:path>
                <a:path w="6363970" h="2606040">
                  <a:moveTo>
                    <a:pt x="739838" y="2560320"/>
                  </a:moveTo>
                  <a:lnTo>
                    <a:pt x="561111" y="2560320"/>
                  </a:lnTo>
                  <a:lnTo>
                    <a:pt x="561111" y="2606040"/>
                  </a:lnTo>
                  <a:lnTo>
                    <a:pt x="739838" y="2606040"/>
                  </a:lnTo>
                  <a:lnTo>
                    <a:pt x="739838" y="2560320"/>
                  </a:lnTo>
                  <a:close/>
                </a:path>
                <a:path w="6363970" h="2606040">
                  <a:moveTo>
                    <a:pt x="1300949" y="2560320"/>
                  </a:moveTo>
                  <a:lnTo>
                    <a:pt x="1126375" y="2560320"/>
                  </a:lnTo>
                  <a:lnTo>
                    <a:pt x="1126375" y="2606040"/>
                  </a:lnTo>
                  <a:lnTo>
                    <a:pt x="1300949" y="2606040"/>
                  </a:lnTo>
                  <a:lnTo>
                    <a:pt x="1300949" y="2560320"/>
                  </a:lnTo>
                  <a:close/>
                </a:path>
                <a:path w="6363970" h="2606040">
                  <a:moveTo>
                    <a:pt x="1862048" y="2560320"/>
                  </a:moveTo>
                  <a:lnTo>
                    <a:pt x="1687487" y="2560320"/>
                  </a:lnTo>
                  <a:lnTo>
                    <a:pt x="1687487" y="2606040"/>
                  </a:lnTo>
                  <a:lnTo>
                    <a:pt x="1862048" y="2606040"/>
                  </a:lnTo>
                  <a:lnTo>
                    <a:pt x="1862048" y="2560320"/>
                  </a:lnTo>
                  <a:close/>
                </a:path>
                <a:path w="6363970" h="2606040">
                  <a:moveTo>
                    <a:pt x="2427325" y="2514600"/>
                  </a:moveTo>
                  <a:lnTo>
                    <a:pt x="2248598" y="2514600"/>
                  </a:lnTo>
                  <a:lnTo>
                    <a:pt x="2248598" y="2606040"/>
                  </a:lnTo>
                  <a:lnTo>
                    <a:pt x="2427325" y="2606040"/>
                  </a:lnTo>
                  <a:lnTo>
                    <a:pt x="2427325" y="2514600"/>
                  </a:lnTo>
                  <a:close/>
                </a:path>
                <a:path w="6363970" h="2606040">
                  <a:moveTo>
                    <a:pt x="2988424" y="2514600"/>
                  </a:moveTo>
                  <a:lnTo>
                    <a:pt x="2813862" y="2514600"/>
                  </a:lnTo>
                  <a:lnTo>
                    <a:pt x="2813862" y="2606040"/>
                  </a:lnTo>
                  <a:lnTo>
                    <a:pt x="2988424" y="2606040"/>
                  </a:lnTo>
                  <a:lnTo>
                    <a:pt x="2988424" y="2514600"/>
                  </a:lnTo>
                  <a:close/>
                </a:path>
                <a:path w="6363970" h="2606040">
                  <a:moveTo>
                    <a:pt x="3549535" y="2468880"/>
                  </a:moveTo>
                  <a:lnTo>
                    <a:pt x="3374974" y="2468880"/>
                  </a:lnTo>
                  <a:lnTo>
                    <a:pt x="3374974" y="2606040"/>
                  </a:lnTo>
                  <a:lnTo>
                    <a:pt x="3549535" y="2606040"/>
                  </a:lnTo>
                  <a:lnTo>
                    <a:pt x="3549535" y="2468880"/>
                  </a:lnTo>
                  <a:close/>
                </a:path>
                <a:path w="6363970" h="2606040">
                  <a:moveTo>
                    <a:pt x="4114800" y="2373287"/>
                  </a:moveTo>
                  <a:lnTo>
                    <a:pt x="3936085" y="2373287"/>
                  </a:lnTo>
                  <a:lnTo>
                    <a:pt x="3936085" y="2606040"/>
                  </a:lnTo>
                  <a:lnTo>
                    <a:pt x="4114800" y="2606040"/>
                  </a:lnTo>
                  <a:lnTo>
                    <a:pt x="4114800" y="2373287"/>
                  </a:lnTo>
                  <a:close/>
                </a:path>
                <a:path w="6363970" h="2606040">
                  <a:moveTo>
                    <a:pt x="4675911" y="2281847"/>
                  </a:moveTo>
                  <a:lnTo>
                    <a:pt x="4501350" y="2281847"/>
                  </a:lnTo>
                  <a:lnTo>
                    <a:pt x="4501350" y="2606040"/>
                  </a:lnTo>
                  <a:lnTo>
                    <a:pt x="4675911" y="2606040"/>
                  </a:lnTo>
                  <a:lnTo>
                    <a:pt x="4675911" y="2281847"/>
                  </a:lnTo>
                  <a:close/>
                </a:path>
                <a:path w="6363970" h="2606040">
                  <a:moveTo>
                    <a:pt x="5237023" y="2236127"/>
                  </a:moveTo>
                  <a:lnTo>
                    <a:pt x="5062448" y="2236127"/>
                  </a:lnTo>
                  <a:lnTo>
                    <a:pt x="5062448" y="2606040"/>
                  </a:lnTo>
                  <a:lnTo>
                    <a:pt x="5237023" y="2606040"/>
                  </a:lnTo>
                  <a:lnTo>
                    <a:pt x="5237023" y="2236127"/>
                  </a:lnTo>
                  <a:close/>
                </a:path>
                <a:path w="6363970" h="2606040">
                  <a:moveTo>
                    <a:pt x="5802287" y="2140521"/>
                  </a:moveTo>
                  <a:lnTo>
                    <a:pt x="5623560" y="2140521"/>
                  </a:lnTo>
                  <a:lnTo>
                    <a:pt x="5623560" y="2606040"/>
                  </a:lnTo>
                  <a:lnTo>
                    <a:pt x="5802287" y="2606040"/>
                  </a:lnTo>
                  <a:lnTo>
                    <a:pt x="5802287" y="2140521"/>
                  </a:lnTo>
                  <a:close/>
                </a:path>
                <a:path w="6363970" h="2606040">
                  <a:moveTo>
                    <a:pt x="6363398" y="0"/>
                  </a:moveTo>
                  <a:lnTo>
                    <a:pt x="6188824" y="0"/>
                  </a:lnTo>
                  <a:lnTo>
                    <a:pt x="6188824" y="2606040"/>
                  </a:lnTo>
                  <a:lnTo>
                    <a:pt x="6363398" y="2606040"/>
                  </a:lnTo>
                  <a:lnTo>
                    <a:pt x="6363398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51284" y="4668754"/>
              <a:ext cx="6751320" cy="0"/>
            </a:xfrm>
            <a:custGeom>
              <a:avLst/>
              <a:gdLst/>
              <a:ahLst/>
              <a:cxnLst/>
              <a:rect l="l" t="t" r="r" b="b"/>
              <a:pathLst>
                <a:path w="6751320" h="0">
                  <a:moveTo>
                    <a:pt x="0" y="0"/>
                  </a:moveTo>
                  <a:lnTo>
                    <a:pt x="6751043" y="0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749691" y="1875007"/>
            <a:ext cx="6753225" cy="0"/>
          </a:xfrm>
          <a:custGeom>
            <a:avLst/>
            <a:gdLst/>
            <a:ahLst/>
            <a:cxnLst/>
            <a:rect l="l" t="t" r="r" b="b"/>
            <a:pathLst>
              <a:path w="6753225" h="0">
                <a:moveTo>
                  <a:pt x="0" y="0"/>
                </a:moveTo>
                <a:lnTo>
                  <a:pt x="6752636" y="0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443507" y="1769940"/>
            <a:ext cx="179705" cy="3002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>
                <a:solidFill>
                  <a:srgbClr val="595959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595959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59595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59595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59595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2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dirty="0" sz="1200" spc="-5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320" y="4865156"/>
            <a:ext cx="1562670" cy="1323353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3452629" y="4878749"/>
            <a:ext cx="297180" cy="298450"/>
          </a:xfrm>
          <a:custGeom>
            <a:avLst/>
            <a:gdLst/>
            <a:ahLst/>
            <a:cxnLst/>
            <a:rect l="l" t="t" r="r" b="b"/>
            <a:pathLst>
              <a:path w="297179" h="298450">
                <a:moveTo>
                  <a:pt x="48301" y="160074"/>
                </a:moveTo>
                <a:lnTo>
                  <a:pt x="46384" y="160074"/>
                </a:lnTo>
                <a:lnTo>
                  <a:pt x="45882" y="160319"/>
                </a:lnTo>
                <a:lnTo>
                  <a:pt x="1126" y="205075"/>
                </a:lnTo>
                <a:lnTo>
                  <a:pt x="281" y="206832"/>
                </a:lnTo>
                <a:lnTo>
                  <a:pt x="195" y="208038"/>
                </a:lnTo>
                <a:lnTo>
                  <a:pt x="107" y="209266"/>
                </a:lnTo>
                <a:lnTo>
                  <a:pt x="0" y="210762"/>
                </a:lnTo>
                <a:lnTo>
                  <a:pt x="958" y="212775"/>
                </a:lnTo>
                <a:lnTo>
                  <a:pt x="85857" y="297675"/>
                </a:lnTo>
                <a:lnTo>
                  <a:pt x="86455" y="297967"/>
                </a:lnTo>
                <a:lnTo>
                  <a:pt x="88532" y="297967"/>
                </a:lnTo>
                <a:lnTo>
                  <a:pt x="104697" y="279723"/>
                </a:lnTo>
                <a:lnTo>
                  <a:pt x="104392" y="279139"/>
                </a:lnTo>
                <a:lnTo>
                  <a:pt x="70040" y="244787"/>
                </a:lnTo>
                <a:lnTo>
                  <a:pt x="84724" y="230103"/>
                </a:lnTo>
                <a:lnTo>
                  <a:pt x="55356" y="230103"/>
                </a:lnTo>
                <a:lnTo>
                  <a:pt x="30814" y="205560"/>
                </a:lnTo>
                <a:lnTo>
                  <a:pt x="60967" y="175407"/>
                </a:lnTo>
                <a:lnTo>
                  <a:pt x="61202" y="174892"/>
                </a:lnTo>
                <a:lnTo>
                  <a:pt x="49954" y="160714"/>
                </a:lnTo>
                <a:lnTo>
                  <a:pt x="48301" y="160074"/>
                </a:lnTo>
                <a:close/>
              </a:path>
              <a:path w="297179" h="298450">
                <a:moveTo>
                  <a:pt x="146100" y="90685"/>
                </a:moveTo>
                <a:lnTo>
                  <a:pt x="139558" y="90685"/>
                </a:lnTo>
                <a:lnTo>
                  <a:pt x="130436" y="90854"/>
                </a:lnTo>
                <a:lnTo>
                  <a:pt x="91911" y="114291"/>
                </a:lnTo>
                <a:lnTo>
                  <a:pt x="65976" y="144421"/>
                </a:lnTo>
                <a:lnTo>
                  <a:pt x="65948" y="144815"/>
                </a:lnTo>
                <a:lnTo>
                  <a:pt x="66907" y="146827"/>
                </a:lnTo>
                <a:lnTo>
                  <a:pt x="150183" y="230103"/>
                </a:lnTo>
                <a:lnTo>
                  <a:pt x="152195" y="231062"/>
                </a:lnTo>
                <a:lnTo>
                  <a:pt x="156126" y="230780"/>
                </a:lnTo>
                <a:lnTo>
                  <a:pt x="157536" y="230103"/>
                </a:lnTo>
                <a:lnTo>
                  <a:pt x="157714" y="230103"/>
                </a:lnTo>
                <a:lnTo>
                  <a:pt x="180986" y="206832"/>
                </a:lnTo>
                <a:lnTo>
                  <a:pt x="186674" y="200821"/>
                </a:lnTo>
                <a:lnTo>
                  <a:pt x="157685" y="200821"/>
                </a:lnTo>
                <a:lnTo>
                  <a:pt x="96045" y="139181"/>
                </a:lnTo>
                <a:lnTo>
                  <a:pt x="111027" y="124199"/>
                </a:lnTo>
                <a:lnTo>
                  <a:pt x="116354" y="120388"/>
                </a:lnTo>
                <a:lnTo>
                  <a:pt x="126354" y="116460"/>
                </a:lnTo>
                <a:lnTo>
                  <a:pt x="131319" y="115722"/>
                </a:lnTo>
                <a:lnTo>
                  <a:pt x="186407" y="115722"/>
                </a:lnTo>
                <a:lnTo>
                  <a:pt x="182646" y="111697"/>
                </a:lnTo>
                <a:lnTo>
                  <a:pt x="153125" y="92235"/>
                </a:lnTo>
                <a:lnTo>
                  <a:pt x="146100" y="90685"/>
                </a:lnTo>
                <a:close/>
              </a:path>
              <a:path w="297179" h="298450">
                <a:moveTo>
                  <a:pt x="86096" y="201402"/>
                </a:moveTo>
                <a:lnTo>
                  <a:pt x="84058" y="201402"/>
                </a:lnTo>
                <a:lnTo>
                  <a:pt x="83567" y="201662"/>
                </a:lnTo>
                <a:lnTo>
                  <a:pt x="55125" y="230103"/>
                </a:lnTo>
                <a:lnTo>
                  <a:pt x="84724" y="230103"/>
                </a:lnTo>
                <a:lnTo>
                  <a:pt x="98366" y="216461"/>
                </a:lnTo>
                <a:lnTo>
                  <a:pt x="98612" y="215957"/>
                </a:lnTo>
                <a:lnTo>
                  <a:pt x="98612" y="214061"/>
                </a:lnTo>
                <a:lnTo>
                  <a:pt x="86096" y="201402"/>
                </a:lnTo>
                <a:close/>
              </a:path>
              <a:path w="297179" h="298450">
                <a:moveTo>
                  <a:pt x="186407" y="115722"/>
                </a:moveTo>
                <a:lnTo>
                  <a:pt x="131319" y="115722"/>
                </a:lnTo>
                <a:lnTo>
                  <a:pt x="141175" y="116697"/>
                </a:lnTo>
                <a:lnTo>
                  <a:pt x="145987" y="118283"/>
                </a:lnTo>
                <a:lnTo>
                  <a:pt x="178955" y="151952"/>
                </a:lnTo>
                <a:lnTo>
                  <a:pt x="180792" y="161310"/>
                </a:lnTo>
                <a:lnTo>
                  <a:pt x="180906" y="163042"/>
                </a:lnTo>
                <a:lnTo>
                  <a:pt x="180980" y="164177"/>
                </a:lnTo>
                <a:lnTo>
                  <a:pt x="181072" y="165581"/>
                </a:lnTo>
                <a:lnTo>
                  <a:pt x="181134" y="166983"/>
                </a:lnTo>
                <a:lnTo>
                  <a:pt x="157685" y="200821"/>
                </a:lnTo>
                <a:lnTo>
                  <a:pt x="186685" y="200821"/>
                </a:lnTo>
                <a:lnTo>
                  <a:pt x="205592" y="166983"/>
                </a:lnTo>
                <a:lnTo>
                  <a:pt x="206202" y="152375"/>
                </a:lnTo>
                <a:lnTo>
                  <a:pt x="204578" y="144815"/>
                </a:lnTo>
                <a:lnTo>
                  <a:pt x="188462" y="117921"/>
                </a:lnTo>
                <a:lnTo>
                  <a:pt x="186407" y="115722"/>
                </a:lnTo>
                <a:close/>
              </a:path>
              <a:path w="297179" h="298450">
                <a:moveTo>
                  <a:pt x="236167" y="0"/>
                </a:moveTo>
                <a:lnTo>
                  <a:pt x="194414" y="13208"/>
                </a:lnTo>
                <a:lnTo>
                  <a:pt x="160107" y="46094"/>
                </a:lnTo>
                <a:lnTo>
                  <a:pt x="156550" y="53847"/>
                </a:lnTo>
                <a:lnTo>
                  <a:pt x="156522" y="54240"/>
                </a:lnTo>
                <a:lnTo>
                  <a:pt x="157481" y="56252"/>
                </a:lnTo>
                <a:lnTo>
                  <a:pt x="240757" y="139529"/>
                </a:lnTo>
                <a:lnTo>
                  <a:pt x="242769" y="140487"/>
                </a:lnTo>
                <a:lnTo>
                  <a:pt x="246700" y="140206"/>
                </a:lnTo>
                <a:lnTo>
                  <a:pt x="248453" y="139364"/>
                </a:lnTo>
                <a:lnTo>
                  <a:pt x="271679" y="116138"/>
                </a:lnTo>
                <a:lnTo>
                  <a:pt x="277247" y="110247"/>
                </a:lnTo>
                <a:lnTo>
                  <a:pt x="248259" y="110247"/>
                </a:lnTo>
                <a:lnTo>
                  <a:pt x="186618" y="48606"/>
                </a:lnTo>
                <a:lnTo>
                  <a:pt x="201601" y="33624"/>
                </a:lnTo>
                <a:lnTo>
                  <a:pt x="206928" y="29814"/>
                </a:lnTo>
                <a:lnTo>
                  <a:pt x="216928" y="25886"/>
                </a:lnTo>
                <a:lnTo>
                  <a:pt x="221893" y="25147"/>
                </a:lnTo>
                <a:lnTo>
                  <a:pt x="276980" y="25147"/>
                </a:lnTo>
                <a:lnTo>
                  <a:pt x="273220" y="21122"/>
                </a:lnTo>
                <a:lnTo>
                  <a:pt x="243700" y="1661"/>
                </a:lnTo>
                <a:lnTo>
                  <a:pt x="236167" y="0"/>
                </a:lnTo>
                <a:close/>
              </a:path>
              <a:path w="297179" h="298450">
                <a:moveTo>
                  <a:pt x="276980" y="25147"/>
                </a:moveTo>
                <a:lnTo>
                  <a:pt x="221893" y="25147"/>
                </a:lnTo>
                <a:lnTo>
                  <a:pt x="231749" y="26123"/>
                </a:lnTo>
                <a:lnTo>
                  <a:pt x="236561" y="27710"/>
                </a:lnTo>
                <a:lnTo>
                  <a:pt x="269530" y="61377"/>
                </a:lnTo>
                <a:lnTo>
                  <a:pt x="271730" y="76292"/>
                </a:lnTo>
                <a:lnTo>
                  <a:pt x="270817" y="81152"/>
                </a:lnTo>
                <a:lnTo>
                  <a:pt x="266514" y="90685"/>
                </a:lnTo>
                <a:lnTo>
                  <a:pt x="262809" y="95697"/>
                </a:lnTo>
                <a:lnTo>
                  <a:pt x="248259" y="110247"/>
                </a:lnTo>
                <a:lnTo>
                  <a:pt x="277258" y="110247"/>
                </a:lnTo>
                <a:lnTo>
                  <a:pt x="296776" y="61802"/>
                </a:lnTo>
                <a:lnTo>
                  <a:pt x="295152" y="54240"/>
                </a:lnTo>
                <a:lnTo>
                  <a:pt x="279035" y="27346"/>
                </a:lnTo>
                <a:lnTo>
                  <a:pt x="276980" y="25147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929617" y="4877311"/>
            <a:ext cx="384810" cy="386080"/>
          </a:xfrm>
          <a:custGeom>
            <a:avLst/>
            <a:gdLst/>
            <a:ahLst/>
            <a:cxnLst/>
            <a:rect l="l" t="t" r="r" b="b"/>
            <a:pathLst>
              <a:path w="384810" h="386079">
                <a:moveTo>
                  <a:pt x="70197" y="250190"/>
                </a:moveTo>
                <a:lnTo>
                  <a:pt x="55562" y="250190"/>
                </a:lnTo>
                <a:lnTo>
                  <a:pt x="48362" y="251460"/>
                </a:lnTo>
                <a:lnTo>
                  <a:pt x="41278" y="255269"/>
                </a:lnTo>
                <a:lnTo>
                  <a:pt x="35985" y="257810"/>
                </a:lnTo>
                <a:lnTo>
                  <a:pt x="25517" y="265430"/>
                </a:lnTo>
                <a:lnTo>
                  <a:pt x="20342" y="270510"/>
                </a:lnTo>
                <a:lnTo>
                  <a:pt x="15312" y="275590"/>
                </a:lnTo>
                <a:lnTo>
                  <a:pt x="11022" y="281940"/>
                </a:lnTo>
                <a:lnTo>
                  <a:pt x="7472" y="287019"/>
                </a:lnTo>
                <a:lnTo>
                  <a:pt x="4664" y="292100"/>
                </a:lnTo>
                <a:lnTo>
                  <a:pt x="1414" y="299719"/>
                </a:lnTo>
                <a:lnTo>
                  <a:pt x="0" y="308610"/>
                </a:lnTo>
                <a:lnTo>
                  <a:pt x="839" y="323850"/>
                </a:lnTo>
                <a:lnTo>
                  <a:pt x="3048" y="331469"/>
                </a:lnTo>
                <a:lnTo>
                  <a:pt x="10355" y="345440"/>
                </a:lnTo>
                <a:lnTo>
                  <a:pt x="14293" y="350519"/>
                </a:lnTo>
                <a:lnTo>
                  <a:pt x="18858" y="355600"/>
                </a:lnTo>
                <a:lnTo>
                  <a:pt x="24049" y="361950"/>
                </a:lnTo>
                <a:lnTo>
                  <a:pt x="30008" y="367030"/>
                </a:lnTo>
                <a:lnTo>
                  <a:pt x="35892" y="372110"/>
                </a:lnTo>
                <a:lnTo>
                  <a:pt x="47437" y="379730"/>
                </a:lnTo>
                <a:lnTo>
                  <a:pt x="55034" y="383540"/>
                </a:lnTo>
                <a:lnTo>
                  <a:pt x="62480" y="386080"/>
                </a:lnTo>
                <a:lnTo>
                  <a:pt x="77068" y="386080"/>
                </a:lnTo>
                <a:lnTo>
                  <a:pt x="112628" y="365760"/>
                </a:lnTo>
                <a:lnTo>
                  <a:pt x="117630" y="360680"/>
                </a:lnTo>
                <a:lnTo>
                  <a:pt x="75492" y="360680"/>
                </a:lnTo>
                <a:lnTo>
                  <a:pt x="66329" y="359410"/>
                </a:lnTo>
                <a:lnTo>
                  <a:pt x="61688" y="356869"/>
                </a:lnTo>
                <a:lnTo>
                  <a:pt x="52288" y="350519"/>
                </a:lnTo>
                <a:lnTo>
                  <a:pt x="47457" y="346710"/>
                </a:lnTo>
                <a:lnTo>
                  <a:pt x="38240" y="336550"/>
                </a:lnTo>
                <a:lnTo>
                  <a:pt x="34590" y="332740"/>
                </a:lnTo>
                <a:lnTo>
                  <a:pt x="28505" y="323850"/>
                </a:lnTo>
                <a:lnTo>
                  <a:pt x="26490" y="318769"/>
                </a:lnTo>
                <a:lnTo>
                  <a:pt x="24518" y="309880"/>
                </a:lnTo>
                <a:lnTo>
                  <a:pt x="24688" y="304800"/>
                </a:lnTo>
                <a:lnTo>
                  <a:pt x="52791" y="275590"/>
                </a:lnTo>
                <a:lnTo>
                  <a:pt x="109689" y="275590"/>
                </a:lnTo>
                <a:lnTo>
                  <a:pt x="108358" y="274319"/>
                </a:lnTo>
                <a:lnTo>
                  <a:pt x="96683" y="264160"/>
                </a:lnTo>
                <a:lnTo>
                  <a:pt x="85218" y="256540"/>
                </a:lnTo>
                <a:lnTo>
                  <a:pt x="77643" y="252730"/>
                </a:lnTo>
                <a:lnTo>
                  <a:pt x="70197" y="250190"/>
                </a:lnTo>
                <a:close/>
              </a:path>
              <a:path w="384810" h="386079">
                <a:moveTo>
                  <a:pt x="109689" y="275590"/>
                </a:moveTo>
                <a:lnTo>
                  <a:pt x="57335" y="275590"/>
                </a:lnTo>
                <a:lnTo>
                  <a:pt x="66498" y="276860"/>
                </a:lnTo>
                <a:lnTo>
                  <a:pt x="71116" y="279400"/>
                </a:lnTo>
                <a:lnTo>
                  <a:pt x="80422" y="285750"/>
                </a:lnTo>
                <a:lnTo>
                  <a:pt x="85134" y="289560"/>
                </a:lnTo>
                <a:lnTo>
                  <a:pt x="89907" y="294640"/>
                </a:lnTo>
                <a:lnTo>
                  <a:pt x="94256" y="298450"/>
                </a:lnTo>
                <a:lnTo>
                  <a:pt x="97977" y="303530"/>
                </a:lnTo>
                <a:lnTo>
                  <a:pt x="104157" y="312419"/>
                </a:lnTo>
                <a:lnTo>
                  <a:pt x="106218" y="317500"/>
                </a:lnTo>
                <a:lnTo>
                  <a:pt x="108285" y="326390"/>
                </a:lnTo>
                <a:lnTo>
                  <a:pt x="108205" y="328930"/>
                </a:lnTo>
                <a:lnTo>
                  <a:pt x="108126" y="331469"/>
                </a:lnTo>
                <a:lnTo>
                  <a:pt x="80013" y="360680"/>
                </a:lnTo>
                <a:lnTo>
                  <a:pt x="117630" y="360680"/>
                </a:lnTo>
                <a:lnTo>
                  <a:pt x="121904" y="355600"/>
                </a:lnTo>
                <a:lnTo>
                  <a:pt x="128270" y="344169"/>
                </a:lnTo>
                <a:lnTo>
                  <a:pt x="131544" y="336550"/>
                </a:lnTo>
                <a:lnTo>
                  <a:pt x="132958" y="328930"/>
                </a:lnTo>
                <a:lnTo>
                  <a:pt x="132072" y="312419"/>
                </a:lnTo>
                <a:lnTo>
                  <a:pt x="129816" y="304800"/>
                </a:lnTo>
                <a:lnTo>
                  <a:pt x="122375" y="290830"/>
                </a:lnTo>
                <a:lnTo>
                  <a:pt x="118351" y="285750"/>
                </a:lnTo>
                <a:lnTo>
                  <a:pt x="113679" y="279400"/>
                </a:lnTo>
                <a:lnTo>
                  <a:pt x="109689" y="275590"/>
                </a:lnTo>
                <a:close/>
              </a:path>
              <a:path w="384810" h="386079">
                <a:moveTo>
                  <a:pt x="154712" y="250190"/>
                </a:moveTo>
                <a:lnTo>
                  <a:pt x="119364" y="250190"/>
                </a:lnTo>
                <a:lnTo>
                  <a:pt x="155271" y="285750"/>
                </a:lnTo>
                <a:lnTo>
                  <a:pt x="158991" y="288290"/>
                </a:lnTo>
                <a:lnTo>
                  <a:pt x="166196" y="293369"/>
                </a:lnTo>
                <a:lnTo>
                  <a:pt x="169763" y="294640"/>
                </a:lnTo>
                <a:lnTo>
                  <a:pt x="176829" y="294640"/>
                </a:lnTo>
                <a:lnTo>
                  <a:pt x="187253" y="290830"/>
                </a:lnTo>
                <a:lnTo>
                  <a:pt x="190741" y="287019"/>
                </a:lnTo>
                <a:lnTo>
                  <a:pt x="195563" y="283210"/>
                </a:lnTo>
                <a:lnTo>
                  <a:pt x="196791" y="281940"/>
                </a:lnTo>
                <a:lnTo>
                  <a:pt x="199087" y="278130"/>
                </a:lnTo>
                <a:lnTo>
                  <a:pt x="200082" y="276860"/>
                </a:lnTo>
                <a:lnTo>
                  <a:pt x="201766" y="274319"/>
                </a:lnTo>
                <a:lnTo>
                  <a:pt x="202421" y="273050"/>
                </a:lnTo>
                <a:lnTo>
                  <a:pt x="203358" y="270510"/>
                </a:lnTo>
                <a:lnTo>
                  <a:pt x="203580" y="269240"/>
                </a:lnTo>
                <a:lnTo>
                  <a:pt x="203536" y="267969"/>
                </a:lnTo>
                <a:lnTo>
                  <a:pt x="178523" y="267969"/>
                </a:lnTo>
                <a:lnTo>
                  <a:pt x="172962" y="266700"/>
                </a:lnTo>
                <a:lnTo>
                  <a:pt x="169862" y="265430"/>
                </a:lnTo>
                <a:lnTo>
                  <a:pt x="154712" y="250190"/>
                </a:lnTo>
                <a:close/>
              </a:path>
              <a:path w="384810" h="386079">
                <a:moveTo>
                  <a:pt x="193554" y="256540"/>
                </a:moveTo>
                <a:lnTo>
                  <a:pt x="188894" y="256540"/>
                </a:lnTo>
                <a:lnTo>
                  <a:pt x="188428" y="257810"/>
                </a:lnTo>
                <a:lnTo>
                  <a:pt x="187379" y="260350"/>
                </a:lnTo>
                <a:lnTo>
                  <a:pt x="186900" y="261619"/>
                </a:lnTo>
                <a:lnTo>
                  <a:pt x="185734" y="262890"/>
                </a:lnTo>
                <a:lnTo>
                  <a:pt x="184978" y="264160"/>
                </a:lnTo>
                <a:lnTo>
                  <a:pt x="181291" y="267969"/>
                </a:lnTo>
                <a:lnTo>
                  <a:pt x="203536" y="267969"/>
                </a:lnTo>
                <a:lnTo>
                  <a:pt x="203104" y="266700"/>
                </a:lnTo>
                <a:lnTo>
                  <a:pt x="201420" y="264160"/>
                </a:lnTo>
                <a:lnTo>
                  <a:pt x="199971" y="262890"/>
                </a:lnTo>
                <a:lnTo>
                  <a:pt x="197915" y="260350"/>
                </a:lnTo>
                <a:lnTo>
                  <a:pt x="196604" y="259080"/>
                </a:lnTo>
                <a:lnTo>
                  <a:pt x="195472" y="257810"/>
                </a:lnTo>
                <a:lnTo>
                  <a:pt x="193554" y="256540"/>
                </a:lnTo>
                <a:close/>
              </a:path>
              <a:path w="384810" h="386079">
                <a:moveTo>
                  <a:pt x="108200" y="203200"/>
                </a:moveTo>
                <a:lnTo>
                  <a:pt x="105538" y="203200"/>
                </a:lnTo>
                <a:lnTo>
                  <a:pt x="103706" y="204469"/>
                </a:lnTo>
                <a:lnTo>
                  <a:pt x="102615" y="204469"/>
                </a:lnTo>
                <a:lnTo>
                  <a:pt x="100082" y="207010"/>
                </a:lnTo>
                <a:lnTo>
                  <a:pt x="98579" y="208280"/>
                </a:lnTo>
                <a:lnTo>
                  <a:pt x="95152" y="212090"/>
                </a:lnTo>
                <a:lnTo>
                  <a:pt x="93792" y="213360"/>
                </a:lnTo>
                <a:lnTo>
                  <a:pt x="91727" y="215900"/>
                </a:lnTo>
                <a:lnTo>
                  <a:pt x="90999" y="217169"/>
                </a:lnTo>
                <a:lnTo>
                  <a:pt x="90152" y="218440"/>
                </a:lnTo>
                <a:lnTo>
                  <a:pt x="89999" y="219710"/>
                </a:lnTo>
                <a:lnTo>
                  <a:pt x="90234" y="220980"/>
                </a:lnTo>
                <a:lnTo>
                  <a:pt x="90526" y="220980"/>
                </a:lnTo>
                <a:lnTo>
                  <a:pt x="104995" y="236219"/>
                </a:lnTo>
                <a:lnTo>
                  <a:pt x="97012" y="243840"/>
                </a:lnTo>
                <a:lnTo>
                  <a:pt x="96716" y="243840"/>
                </a:lnTo>
                <a:lnTo>
                  <a:pt x="96597" y="245110"/>
                </a:lnTo>
                <a:lnTo>
                  <a:pt x="96569" y="246380"/>
                </a:lnTo>
                <a:lnTo>
                  <a:pt x="97177" y="247650"/>
                </a:lnTo>
                <a:lnTo>
                  <a:pt x="97739" y="248919"/>
                </a:lnTo>
                <a:lnTo>
                  <a:pt x="99381" y="250190"/>
                </a:lnTo>
                <a:lnTo>
                  <a:pt x="100473" y="251460"/>
                </a:lnTo>
                <a:lnTo>
                  <a:pt x="104416" y="255269"/>
                </a:lnTo>
                <a:lnTo>
                  <a:pt x="106495" y="257810"/>
                </a:lnTo>
                <a:lnTo>
                  <a:pt x="109647" y="259080"/>
                </a:lnTo>
                <a:lnTo>
                  <a:pt x="110884" y="259080"/>
                </a:lnTo>
                <a:lnTo>
                  <a:pt x="119364" y="250190"/>
                </a:lnTo>
                <a:lnTo>
                  <a:pt x="154712" y="250190"/>
                </a:lnTo>
                <a:lnTo>
                  <a:pt x="137038" y="232410"/>
                </a:lnTo>
                <a:lnTo>
                  <a:pt x="151573" y="218440"/>
                </a:lnTo>
                <a:lnTo>
                  <a:pt x="122669" y="218440"/>
                </a:lnTo>
                <a:lnTo>
                  <a:pt x="108200" y="203200"/>
                </a:lnTo>
                <a:close/>
              </a:path>
              <a:path w="384810" h="386079">
                <a:moveTo>
                  <a:pt x="191496" y="255269"/>
                </a:moveTo>
                <a:lnTo>
                  <a:pt x="189779" y="255269"/>
                </a:lnTo>
                <a:lnTo>
                  <a:pt x="189174" y="256540"/>
                </a:lnTo>
                <a:lnTo>
                  <a:pt x="192759" y="256540"/>
                </a:lnTo>
                <a:lnTo>
                  <a:pt x="191496" y="255269"/>
                </a:lnTo>
                <a:close/>
              </a:path>
              <a:path w="384810" h="386079">
                <a:moveTo>
                  <a:pt x="141697" y="143510"/>
                </a:moveTo>
                <a:lnTo>
                  <a:pt x="137161" y="143510"/>
                </a:lnTo>
                <a:lnTo>
                  <a:pt x="136061" y="144780"/>
                </a:lnTo>
                <a:lnTo>
                  <a:pt x="133536" y="146050"/>
                </a:lnTo>
                <a:lnTo>
                  <a:pt x="132040" y="148590"/>
                </a:lnTo>
                <a:lnTo>
                  <a:pt x="128579" y="151130"/>
                </a:lnTo>
                <a:lnTo>
                  <a:pt x="127224" y="152400"/>
                </a:lnTo>
                <a:lnTo>
                  <a:pt x="125262" y="154940"/>
                </a:lnTo>
                <a:lnTo>
                  <a:pt x="124561" y="156210"/>
                </a:lnTo>
                <a:lnTo>
                  <a:pt x="123720" y="158750"/>
                </a:lnTo>
                <a:lnTo>
                  <a:pt x="123651" y="160019"/>
                </a:lnTo>
                <a:lnTo>
                  <a:pt x="124024" y="161290"/>
                </a:lnTo>
                <a:lnTo>
                  <a:pt x="217270" y="254000"/>
                </a:lnTo>
                <a:lnTo>
                  <a:pt x="217820" y="255269"/>
                </a:lnTo>
                <a:lnTo>
                  <a:pt x="219854" y="254000"/>
                </a:lnTo>
                <a:lnTo>
                  <a:pt x="221679" y="254000"/>
                </a:lnTo>
                <a:lnTo>
                  <a:pt x="222755" y="252730"/>
                </a:lnTo>
                <a:lnTo>
                  <a:pt x="225231" y="251460"/>
                </a:lnTo>
                <a:lnTo>
                  <a:pt x="226716" y="250190"/>
                </a:lnTo>
                <a:lnTo>
                  <a:pt x="230177" y="246380"/>
                </a:lnTo>
                <a:lnTo>
                  <a:pt x="231543" y="245110"/>
                </a:lnTo>
                <a:lnTo>
                  <a:pt x="233554" y="242569"/>
                </a:lnTo>
                <a:lnTo>
                  <a:pt x="234279" y="241300"/>
                </a:lnTo>
                <a:lnTo>
                  <a:pt x="235167" y="238760"/>
                </a:lnTo>
                <a:lnTo>
                  <a:pt x="235282" y="237490"/>
                </a:lnTo>
                <a:lnTo>
                  <a:pt x="234943" y="236219"/>
                </a:lnTo>
                <a:lnTo>
                  <a:pt x="192871" y="194310"/>
                </a:lnTo>
                <a:lnTo>
                  <a:pt x="192209" y="189230"/>
                </a:lnTo>
                <a:lnTo>
                  <a:pt x="192203" y="184150"/>
                </a:lnTo>
                <a:lnTo>
                  <a:pt x="193068" y="179069"/>
                </a:lnTo>
                <a:lnTo>
                  <a:pt x="176794" y="179069"/>
                </a:lnTo>
                <a:lnTo>
                  <a:pt x="141697" y="143510"/>
                </a:lnTo>
                <a:close/>
              </a:path>
              <a:path w="384810" h="386079">
                <a:moveTo>
                  <a:pt x="139090" y="203200"/>
                </a:moveTo>
                <a:lnTo>
                  <a:pt x="137242" y="203200"/>
                </a:lnTo>
                <a:lnTo>
                  <a:pt x="136716" y="204469"/>
                </a:lnTo>
                <a:lnTo>
                  <a:pt x="122669" y="218440"/>
                </a:lnTo>
                <a:lnTo>
                  <a:pt x="151573" y="218440"/>
                </a:lnTo>
                <a:lnTo>
                  <a:pt x="151697" y="217169"/>
                </a:lnTo>
                <a:lnTo>
                  <a:pt x="150425" y="213360"/>
                </a:lnTo>
                <a:lnTo>
                  <a:pt x="148814" y="210819"/>
                </a:lnTo>
                <a:lnTo>
                  <a:pt x="144871" y="207010"/>
                </a:lnTo>
                <a:lnTo>
                  <a:pt x="143662" y="207010"/>
                </a:lnTo>
                <a:lnTo>
                  <a:pt x="141550" y="204469"/>
                </a:lnTo>
                <a:lnTo>
                  <a:pt x="140635" y="204469"/>
                </a:lnTo>
                <a:lnTo>
                  <a:pt x="139090" y="203200"/>
                </a:lnTo>
                <a:close/>
              </a:path>
              <a:path w="384810" h="386079">
                <a:moveTo>
                  <a:pt x="248552" y="166369"/>
                </a:moveTo>
                <a:lnTo>
                  <a:pt x="206908" y="166369"/>
                </a:lnTo>
                <a:lnTo>
                  <a:pt x="211068" y="167640"/>
                </a:lnTo>
                <a:lnTo>
                  <a:pt x="213196" y="168910"/>
                </a:lnTo>
                <a:lnTo>
                  <a:pt x="217542" y="171450"/>
                </a:lnTo>
                <a:lnTo>
                  <a:pt x="220149" y="172719"/>
                </a:lnTo>
                <a:lnTo>
                  <a:pt x="259370" y="212090"/>
                </a:lnTo>
                <a:lnTo>
                  <a:pt x="263730" y="212090"/>
                </a:lnTo>
                <a:lnTo>
                  <a:pt x="264810" y="210819"/>
                </a:lnTo>
                <a:lnTo>
                  <a:pt x="267342" y="208280"/>
                </a:lnTo>
                <a:lnTo>
                  <a:pt x="268845" y="207010"/>
                </a:lnTo>
                <a:lnTo>
                  <a:pt x="272271" y="204469"/>
                </a:lnTo>
                <a:lnTo>
                  <a:pt x="273632" y="203200"/>
                </a:lnTo>
                <a:lnTo>
                  <a:pt x="275697" y="200660"/>
                </a:lnTo>
                <a:lnTo>
                  <a:pt x="276426" y="199390"/>
                </a:lnTo>
                <a:lnTo>
                  <a:pt x="277274" y="196850"/>
                </a:lnTo>
                <a:lnTo>
                  <a:pt x="277380" y="195580"/>
                </a:lnTo>
                <a:lnTo>
                  <a:pt x="277044" y="194310"/>
                </a:lnTo>
                <a:lnTo>
                  <a:pt x="248552" y="166369"/>
                </a:lnTo>
                <a:close/>
              </a:path>
              <a:path w="384810" h="386079">
                <a:moveTo>
                  <a:pt x="208521" y="139700"/>
                </a:moveTo>
                <a:lnTo>
                  <a:pt x="204241" y="139700"/>
                </a:lnTo>
                <a:lnTo>
                  <a:pt x="195587" y="143510"/>
                </a:lnTo>
                <a:lnTo>
                  <a:pt x="176794" y="179069"/>
                </a:lnTo>
                <a:lnTo>
                  <a:pt x="193068" y="179069"/>
                </a:lnTo>
                <a:lnTo>
                  <a:pt x="193501" y="176530"/>
                </a:lnTo>
                <a:lnTo>
                  <a:pt x="194946" y="173990"/>
                </a:lnTo>
                <a:lnTo>
                  <a:pt x="198958" y="168910"/>
                </a:lnTo>
                <a:lnTo>
                  <a:pt x="200847" y="167640"/>
                </a:lnTo>
                <a:lnTo>
                  <a:pt x="204863" y="166369"/>
                </a:lnTo>
                <a:lnTo>
                  <a:pt x="248552" y="166369"/>
                </a:lnTo>
                <a:lnTo>
                  <a:pt x="238192" y="156210"/>
                </a:lnTo>
                <a:lnTo>
                  <a:pt x="233561" y="151130"/>
                </a:lnTo>
                <a:lnTo>
                  <a:pt x="229222" y="147319"/>
                </a:lnTo>
                <a:lnTo>
                  <a:pt x="221128" y="142240"/>
                </a:lnTo>
                <a:lnTo>
                  <a:pt x="216988" y="140969"/>
                </a:lnTo>
                <a:lnTo>
                  <a:pt x="208521" y="139700"/>
                </a:lnTo>
                <a:close/>
              </a:path>
              <a:path w="384810" h="386079">
                <a:moveTo>
                  <a:pt x="281741" y="67310"/>
                </a:moveTo>
                <a:lnTo>
                  <a:pt x="246919" y="92710"/>
                </a:lnTo>
                <a:lnTo>
                  <a:pt x="241297" y="109219"/>
                </a:lnTo>
                <a:lnTo>
                  <a:pt x="241839" y="118110"/>
                </a:lnTo>
                <a:lnTo>
                  <a:pt x="241917" y="119380"/>
                </a:lnTo>
                <a:lnTo>
                  <a:pt x="241994" y="120650"/>
                </a:lnTo>
                <a:lnTo>
                  <a:pt x="265398" y="156210"/>
                </a:lnTo>
                <a:lnTo>
                  <a:pt x="288330" y="167640"/>
                </a:lnTo>
                <a:lnTo>
                  <a:pt x="299643" y="167640"/>
                </a:lnTo>
                <a:lnTo>
                  <a:pt x="305266" y="166369"/>
                </a:lnTo>
                <a:lnTo>
                  <a:pt x="316437" y="161290"/>
                </a:lnTo>
                <a:lnTo>
                  <a:pt x="322011" y="156210"/>
                </a:lnTo>
                <a:lnTo>
                  <a:pt x="330659" y="148590"/>
                </a:lnTo>
                <a:lnTo>
                  <a:pt x="333353" y="144780"/>
                </a:lnTo>
                <a:lnTo>
                  <a:pt x="295151" y="144780"/>
                </a:lnTo>
                <a:lnTo>
                  <a:pt x="286717" y="140969"/>
                </a:lnTo>
                <a:lnTo>
                  <a:pt x="283993" y="138430"/>
                </a:lnTo>
                <a:lnTo>
                  <a:pt x="281339" y="135890"/>
                </a:lnTo>
                <a:lnTo>
                  <a:pt x="292898" y="124460"/>
                </a:lnTo>
                <a:lnTo>
                  <a:pt x="269989" y="124460"/>
                </a:lnTo>
                <a:lnTo>
                  <a:pt x="261937" y="106680"/>
                </a:lnTo>
                <a:lnTo>
                  <a:pt x="262060" y="105410"/>
                </a:lnTo>
                <a:lnTo>
                  <a:pt x="262183" y="104140"/>
                </a:lnTo>
                <a:lnTo>
                  <a:pt x="263824" y="99060"/>
                </a:lnTo>
                <a:lnTo>
                  <a:pt x="265360" y="97790"/>
                </a:lnTo>
                <a:lnTo>
                  <a:pt x="272064" y="90169"/>
                </a:lnTo>
                <a:lnTo>
                  <a:pt x="276773" y="88900"/>
                </a:lnTo>
                <a:lnTo>
                  <a:pt x="321266" y="88900"/>
                </a:lnTo>
                <a:lnTo>
                  <a:pt x="320710" y="87630"/>
                </a:lnTo>
                <a:lnTo>
                  <a:pt x="291990" y="68580"/>
                </a:lnTo>
                <a:lnTo>
                  <a:pt x="281741" y="67310"/>
                </a:lnTo>
                <a:close/>
              </a:path>
              <a:path w="384810" h="386079">
                <a:moveTo>
                  <a:pt x="336891" y="110490"/>
                </a:moveTo>
                <a:lnTo>
                  <a:pt x="333112" y="110490"/>
                </a:lnTo>
                <a:lnTo>
                  <a:pt x="331989" y="111760"/>
                </a:lnTo>
                <a:lnTo>
                  <a:pt x="329954" y="115569"/>
                </a:lnTo>
                <a:lnTo>
                  <a:pt x="329035" y="118110"/>
                </a:lnTo>
                <a:lnTo>
                  <a:pt x="326706" y="121919"/>
                </a:lnTo>
                <a:lnTo>
                  <a:pt x="325179" y="124460"/>
                </a:lnTo>
                <a:lnTo>
                  <a:pt x="321402" y="129540"/>
                </a:lnTo>
                <a:lnTo>
                  <a:pt x="318916" y="133350"/>
                </a:lnTo>
                <a:lnTo>
                  <a:pt x="312792" y="139700"/>
                </a:lnTo>
                <a:lnTo>
                  <a:pt x="300934" y="144780"/>
                </a:lnTo>
                <a:lnTo>
                  <a:pt x="333353" y="144780"/>
                </a:lnTo>
                <a:lnTo>
                  <a:pt x="337962" y="138430"/>
                </a:lnTo>
                <a:lnTo>
                  <a:pt x="339890" y="135890"/>
                </a:lnTo>
                <a:lnTo>
                  <a:pt x="342996" y="130810"/>
                </a:lnTo>
                <a:lnTo>
                  <a:pt x="344163" y="128269"/>
                </a:lnTo>
                <a:lnTo>
                  <a:pt x="345725" y="124460"/>
                </a:lnTo>
                <a:lnTo>
                  <a:pt x="346105" y="123190"/>
                </a:lnTo>
                <a:lnTo>
                  <a:pt x="346082" y="121919"/>
                </a:lnTo>
                <a:lnTo>
                  <a:pt x="345968" y="120650"/>
                </a:lnTo>
                <a:lnTo>
                  <a:pt x="345643" y="120650"/>
                </a:lnTo>
                <a:lnTo>
                  <a:pt x="345352" y="119380"/>
                </a:lnTo>
                <a:lnTo>
                  <a:pt x="344514" y="118110"/>
                </a:lnTo>
                <a:lnTo>
                  <a:pt x="343966" y="118110"/>
                </a:lnTo>
                <a:lnTo>
                  <a:pt x="342612" y="115569"/>
                </a:lnTo>
                <a:lnTo>
                  <a:pt x="341762" y="115569"/>
                </a:lnTo>
                <a:lnTo>
                  <a:pt x="339571" y="113030"/>
                </a:lnTo>
                <a:lnTo>
                  <a:pt x="338569" y="111760"/>
                </a:lnTo>
                <a:lnTo>
                  <a:pt x="336891" y="110490"/>
                </a:lnTo>
                <a:close/>
              </a:path>
              <a:path w="384810" h="386079">
                <a:moveTo>
                  <a:pt x="321266" y="88900"/>
                </a:moveTo>
                <a:lnTo>
                  <a:pt x="276773" y="88900"/>
                </a:lnTo>
                <a:lnTo>
                  <a:pt x="286705" y="90169"/>
                </a:lnTo>
                <a:lnTo>
                  <a:pt x="291600" y="92710"/>
                </a:lnTo>
                <a:lnTo>
                  <a:pt x="296426" y="97790"/>
                </a:lnTo>
                <a:lnTo>
                  <a:pt x="269989" y="124460"/>
                </a:lnTo>
                <a:lnTo>
                  <a:pt x="292898" y="124460"/>
                </a:lnTo>
                <a:lnTo>
                  <a:pt x="321155" y="96519"/>
                </a:lnTo>
                <a:lnTo>
                  <a:pt x="321962" y="93980"/>
                </a:lnTo>
                <a:lnTo>
                  <a:pt x="321857" y="91440"/>
                </a:lnTo>
                <a:lnTo>
                  <a:pt x="321821" y="90169"/>
                </a:lnTo>
                <a:lnTo>
                  <a:pt x="321266" y="88900"/>
                </a:lnTo>
                <a:close/>
              </a:path>
              <a:path w="384810" h="386079">
                <a:moveTo>
                  <a:pt x="334956" y="109219"/>
                </a:moveTo>
                <a:lnTo>
                  <a:pt x="333987" y="109219"/>
                </a:lnTo>
                <a:lnTo>
                  <a:pt x="333543" y="110490"/>
                </a:lnTo>
                <a:lnTo>
                  <a:pt x="336168" y="110490"/>
                </a:lnTo>
                <a:lnTo>
                  <a:pt x="334956" y="109219"/>
                </a:lnTo>
                <a:close/>
              </a:path>
              <a:path w="384810" h="386079">
                <a:moveTo>
                  <a:pt x="317689" y="25400"/>
                </a:moveTo>
                <a:lnTo>
                  <a:pt x="315841" y="25400"/>
                </a:lnTo>
                <a:lnTo>
                  <a:pt x="314297" y="26669"/>
                </a:lnTo>
                <a:lnTo>
                  <a:pt x="313361" y="26669"/>
                </a:lnTo>
                <a:lnTo>
                  <a:pt x="311163" y="29210"/>
                </a:lnTo>
                <a:lnTo>
                  <a:pt x="309867" y="30480"/>
                </a:lnTo>
                <a:lnTo>
                  <a:pt x="306922" y="33019"/>
                </a:lnTo>
                <a:lnTo>
                  <a:pt x="305775" y="34290"/>
                </a:lnTo>
                <a:lnTo>
                  <a:pt x="304093" y="36830"/>
                </a:lnTo>
                <a:lnTo>
                  <a:pt x="303485" y="36830"/>
                </a:lnTo>
                <a:lnTo>
                  <a:pt x="302737" y="39369"/>
                </a:lnTo>
                <a:lnTo>
                  <a:pt x="302727" y="40640"/>
                </a:lnTo>
                <a:lnTo>
                  <a:pt x="303137" y="41910"/>
                </a:lnTo>
                <a:lnTo>
                  <a:pt x="366706" y="105410"/>
                </a:lnTo>
                <a:lnTo>
                  <a:pt x="369291" y="105410"/>
                </a:lnTo>
                <a:lnTo>
                  <a:pt x="371116" y="104140"/>
                </a:lnTo>
                <a:lnTo>
                  <a:pt x="372192" y="104140"/>
                </a:lnTo>
                <a:lnTo>
                  <a:pt x="374669" y="101600"/>
                </a:lnTo>
                <a:lnTo>
                  <a:pt x="376153" y="100330"/>
                </a:lnTo>
                <a:lnTo>
                  <a:pt x="379614" y="96519"/>
                </a:lnTo>
                <a:lnTo>
                  <a:pt x="380982" y="95250"/>
                </a:lnTo>
                <a:lnTo>
                  <a:pt x="382991" y="92710"/>
                </a:lnTo>
                <a:lnTo>
                  <a:pt x="383716" y="91440"/>
                </a:lnTo>
                <a:lnTo>
                  <a:pt x="384602" y="90169"/>
                </a:lnTo>
                <a:lnTo>
                  <a:pt x="384789" y="88900"/>
                </a:lnTo>
                <a:lnTo>
                  <a:pt x="384649" y="87630"/>
                </a:lnTo>
                <a:lnTo>
                  <a:pt x="384379" y="87630"/>
                </a:lnTo>
                <a:lnTo>
                  <a:pt x="344869" y="48260"/>
                </a:lnTo>
                <a:lnTo>
                  <a:pt x="343618" y="41910"/>
                </a:lnTo>
                <a:lnTo>
                  <a:pt x="343105" y="36830"/>
                </a:lnTo>
                <a:lnTo>
                  <a:pt x="343082" y="34290"/>
                </a:lnTo>
                <a:lnTo>
                  <a:pt x="326476" y="34290"/>
                </a:lnTo>
                <a:lnTo>
                  <a:pt x="318215" y="26669"/>
                </a:lnTo>
                <a:lnTo>
                  <a:pt x="317689" y="25400"/>
                </a:lnTo>
                <a:close/>
              </a:path>
              <a:path w="384810" h="386079">
                <a:moveTo>
                  <a:pt x="342620" y="1269"/>
                </a:moveTo>
                <a:lnTo>
                  <a:pt x="336890" y="1269"/>
                </a:lnTo>
                <a:lnTo>
                  <a:pt x="335066" y="2540"/>
                </a:lnTo>
                <a:lnTo>
                  <a:pt x="334223" y="3810"/>
                </a:lnTo>
                <a:lnTo>
                  <a:pt x="332677" y="5080"/>
                </a:lnTo>
                <a:lnTo>
                  <a:pt x="331986" y="5080"/>
                </a:lnTo>
                <a:lnTo>
                  <a:pt x="330066" y="7619"/>
                </a:lnTo>
                <a:lnTo>
                  <a:pt x="328928" y="8890"/>
                </a:lnTo>
                <a:lnTo>
                  <a:pt x="327004" y="12700"/>
                </a:lnTo>
                <a:lnTo>
                  <a:pt x="326311" y="13969"/>
                </a:lnTo>
                <a:lnTo>
                  <a:pt x="325460" y="19050"/>
                </a:lnTo>
                <a:lnTo>
                  <a:pt x="325405" y="26669"/>
                </a:lnTo>
                <a:lnTo>
                  <a:pt x="325657" y="29210"/>
                </a:lnTo>
                <a:lnTo>
                  <a:pt x="325782" y="30480"/>
                </a:lnTo>
                <a:lnTo>
                  <a:pt x="326476" y="34290"/>
                </a:lnTo>
                <a:lnTo>
                  <a:pt x="343082" y="34290"/>
                </a:lnTo>
                <a:lnTo>
                  <a:pt x="343507" y="30480"/>
                </a:lnTo>
                <a:lnTo>
                  <a:pt x="345078" y="25400"/>
                </a:lnTo>
                <a:lnTo>
                  <a:pt x="345862" y="24130"/>
                </a:lnTo>
                <a:lnTo>
                  <a:pt x="347687" y="22860"/>
                </a:lnTo>
                <a:lnTo>
                  <a:pt x="348542" y="21590"/>
                </a:lnTo>
                <a:lnTo>
                  <a:pt x="350276" y="21590"/>
                </a:lnTo>
                <a:lnTo>
                  <a:pt x="351096" y="20319"/>
                </a:lnTo>
                <a:lnTo>
                  <a:pt x="352642" y="20319"/>
                </a:lnTo>
                <a:lnTo>
                  <a:pt x="354609" y="19050"/>
                </a:lnTo>
                <a:lnTo>
                  <a:pt x="355112" y="19050"/>
                </a:lnTo>
                <a:lnTo>
                  <a:pt x="355955" y="17780"/>
                </a:lnTo>
                <a:lnTo>
                  <a:pt x="356224" y="17780"/>
                </a:lnTo>
                <a:lnTo>
                  <a:pt x="356190" y="15240"/>
                </a:lnTo>
                <a:lnTo>
                  <a:pt x="355351" y="13969"/>
                </a:lnTo>
                <a:lnTo>
                  <a:pt x="354651" y="12700"/>
                </a:lnTo>
                <a:lnTo>
                  <a:pt x="352691" y="10160"/>
                </a:lnTo>
                <a:lnTo>
                  <a:pt x="351362" y="8890"/>
                </a:lnTo>
                <a:lnTo>
                  <a:pt x="348000" y="6350"/>
                </a:lnTo>
                <a:lnTo>
                  <a:pt x="346646" y="5080"/>
                </a:lnTo>
                <a:lnTo>
                  <a:pt x="344592" y="2540"/>
                </a:lnTo>
                <a:lnTo>
                  <a:pt x="343787" y="2540"/>
                </a:lnTo>
                <a:lnTo>
                  <a:pt x="342620" y="1269"/>
                </a:lnTo>
                <a:close/>
              </a:path>
              <a:path w="384810" h="386079">
                <a:moveTo>
                  <a:pt x="341335" y="0"/>
                </a:moveTo>
                <a:lnTo>
                  <a:pt x="339909" y="0"/>
                </a:lnTo>
                <a:lnTo>
                  <a:pt x="339277" y="1269"/>
                </a:lnTo>
                <a:lnTo>
                  <a:pt x="342130" y="1269"/>
                </a:lnTo>
                <a:lnTo>
                  <a:pt x="341335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2609" y="4881438"/>
            <a:ext cx="897397" cy="7512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7154" y="4855207"/>
            <a:ext cx="2208499" cy="1096712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7833920" y="4893876"/>
            <a:ext cx="434975" cy="408940"/>
          </a:xfrm>
          <a:custGeom>
            <a:avLst/>
            <a:gdLst/>
            <a:ahLst/>
            <a:cxnLst/>
            <a:rect l="l" t="t" r="r" b="b"/>
            <a:pathLst>
              <a:path w="434975" h="408939">
                <a:moveTo>
                  <a:pt x="118835" y="347979"/>
                </a:moveTo>
                <a:lnTo>
                  <a:pt x="86932" y="347979"/>
                </a:lnTo>
                <a:lnTo>
                  <a:pt x="89259" y="349250"/>
                </a:lnTo>
                <a:lnTo>
                  <a:pt x="93080" y="353059"/>
                </a:lnTo>
                <a:lnTo>
                  <a:pt x="94354" y="355600"/>
                </a:lnTo>
                <a:lnTo>
                  <a:pt x="95921" y="359409"/>
                </a:lnTo>
                <a:lnTo>
                  <a:pt x="96179" y="361950"/>
                </a:lnTo>
                <a:lnTo>
                  <a:pt x="95643" y="365759"/>
                </a:lnTo>
                <a:lnTo>
                  <a:pt x="71716" y="388619"/>
                </a:lnTo>
                <a:lnTo>
                  <a:pt x="66085" y="391159"/>
                </a:lnTo>
                <a:lnTo>
                  <a:pt x="63693" y="391159"/>
                </a:lnTo>
                <a:lnTo>
                  <a:pt x="59749" y="392429"/>
                </a:lnTo>
                <a:lnTo>
                  <a:pt x="58436" y="392429"/>
                </a:lnTo>
                <a:lnTo>
                  <a:pt x="57311" y="393700"/>
                </a:lnTo>
                <a:lnTo>
                  <a:pt x="57028" y="393700"/>
                </a:lnTo>
                <a:lnTo>
                  <a:pt x="56989" y="396239"/>
                </a:lnTo>
                <a:lnTo>
                  <a:pt x="57782" y="397509"/>
                </a:lnTo>
                <a:lnTo>
                  <a:pt x="58425" y="398779"/>
                </a:lnTo>
                <a:lnTo>
                  <a:pt x="60200" y="401319"/>
                </a:lnTo>
                <a:lnTo>
                  <a:pt x="61368" y="402589"/>
                </a:lnTo>
                <a:lnTo>
                  <a:pt x="64965" y="406400"/>
                </a:lnTo>
                <a:lnTo>
                  <a:pt x="66742" y="407669"/>
                </a:lnTo>
                <a:lnTo>
                  <a:pt x="69547" y="408939"/>
                </a:lnTo>
                <a:lnTo>
                  <a:pt x="75020" y="408939"/>
                </a:lnTo>
                <a:lnTo>
                  <a:pt x="79396" y="407669"/>
                </a:lnTo>
                <a:lnTo>
                  <a:pt x="81888" y="407669"/>
                </a:lnTo>
                <a:lnTo>
                  <a:pt x="87478" y="405129"/>
                </a:lnTo>
                <a:lnTo>
                  <a:pt x="90484" y="402589"/>
                </a:lnTo>
                <a:lnTo>
                  <a:pt x="96913" y="398779"/>
                </a:lnTo>
                <a:lnTo>
                  <a:pt x="119067" y="367029"/>
                </a:lnTo>
                <a:lnTo>
                  <a:pt x="120338" y="355600"/>
                </a:lnTo>
                <a:lnTo>
                  <a:pt x="119745" y="350519"/>
                </a:lnTo>
                <a:lnTo>
                  <a:pt x="118835" y="347979"/>
                </a:lnTo>
                <a:close/>
              </a:path>
              <a:path w="434975" h="408939">
                <a:moveTo>
                  <a:pt x="44573" y="278129"/>
                </a:moveTo>
                <a:lnTo>
                  <a:pt x="38893" y="278129"/>
                </a:lnTo>
                <a:lnTo>
                  <a:pt x="34589" y="279400"/>
                </a:lnTo>
                <a:lnTo>
                  <a:pt x="32298" y="280669"/>
                </a:lnTo>
                <a:lnTo>
                  <a:pt x="24983" y="284479"/>
                </a:lnTo>
                <a:lnTo>
                  <a:pt x="20026" y="288289"/>
                </a:lnTo>
                <a:lnTo>
                  <a:pt x="17712" y="290829"/>
                </a:lnTo>
                <a:lnTo>
                  <a:pt x="11402" y="297179"/>
                </a:lnTo>
                <a:lnTo>
                  <a:pt x="8000" y="300989"/>
                </a:lnTo>
                <a:lnTo>
                  <a:pt x="2720" y="311150"/>
                </a:lnTo>
                <a:lnTo>
                  <a:pt x="1121" y="314959"/>
                </a:lnTo>
                <a:lnTo>
                  <a:pt x="0" y="325119"/>
                </a:lnTo>
                <a:lnTo>
                  <a:pt x="560" y="330200"/>
                </a:lnTo>
                <a:lnTo>
                  <a:pt x="30372" y="359409"/>
                </a:lnTo>
                <a:lnTo>
                  <a:pt x="41710" y="359409"/>
                </a:lnTo>
                <a:lnTo>
                  <a:pt x="73065" y="349250"/>
                </a:lnTo>
                <a:lnTo>
                  <a:pt x="78966" y="347979"/>
                </a:lnTo>
                <a:lnTo>
                  <a:pt x="118835" y="347979"/>
                </a:lnTo>
                <a:lnTo>
                  <a:pt x="116105" y="340359"/>
                </a:lnTo>
                <a:lnTo>
                  <a:pt x="112810" y="335279"/>
                </a:lnTo>
                <a:lnTo>
                  <a:pt x="110425" y="332739"/>
                </a:lnTo>
                <a:lnTo>
                  <a:pt x="37386" y="332739"/>
                </a:lnTo>
                <a:lnTo>
                  <a:pt x="32237" y="331469"/>
                </a:lnTo>
                <a:lnTo>
                  <a:pt x="23795" y="320039"/>
                </a:lnTo>
                <a:lnTo>
                  <a:pt x="23982" y="317500"/>
                </a:lnTo>
                <a:lnTo>
                  <a:pt x="35438" y="302259"/>
                </a:lnTo>
                <a:lnTo>
                  <a:pt x="41005" y="298450"/>
                </a:lnTo>
                <a:lnTo>
                  <a:pt x="43602" y="297179"/>
                </a:lnTo>
                <a:lnTo>
                  <a:pt x="48423" y="295909"/>
                </a:lnTo>
                <a:lnTo>
                  <a:pt x="50519" y="294639"/>
                </a:lnTo>
                <a:lnTo>
                  <a:pt x="54076" y="294639"/>
                </a:lnTo>
                <a:lnTo>
                  <a:pt x="55223" y="293369"/>
                </a:lnTo>
                <a:lnTo>
                  <a:pt x="56253" y="293369"/>
                </a:lnTo>
                <a:lnTo>
                  <a:pt x="56522" y="292100"/>
                </a:lnTo>
                <a:lnTo>
                  <a:pt x="56568" y="290829"/>
                </a:lnTo>
                <a:lnTo>
                  <a:pt x="56358" y="290829"/>
                </a:lnTo>
                <a:lnTo>
                  <a:pt x="55472" y="288289"/>
                </a:lnTo>
                <a:lnTo>
                  <a:pt x="54819" y="288289"/>
                </a:lnTo>
                <a:lnTo>
                  <a:pt x="53091" y="285750"/>
                </a:lnTo>
                <a:lnTo>
                  <a:pt x="51981" y="284479"/>
                </a:lnTo>
                <a:lnTo>
                  <a:pt x="49410" y="281939"/>
                </a:lnTo>
                <a:lnTo>
                  <a:pt x="48370" y="280669"/>
                </a:lnTo>
                <a:lnTo>
                  <a:pt x="46643" y="279400"/>
                </a:lnTo>
                <a:lnTo>
                  <a:pt x="45883" y="279400"/>
                </a:lnTo>
                <a:lnTo>
                  <a:pt x="44573" y="278129"/>
                </a:lnTo>
                <a:close/>
              </a:path>
              <a:path w="434975" h="408939">
                <a:moveTo>
                  <a:pt x="135637" y="237489"/>
                </a:moveTo>
                <a:lnTo>
                  <a:pt x="121483" y="237489"/>
                </a:lnTo>
                <a:lnTo>
                  <a:pt x="110837" y="243839"/>
                </a:lnTo>
                <a:lnTo>
                  <a:pt x="108837" y="246379"/>
                </a:lnTo>
                <a:lnTo>
                  <a:pt x="102382" y="252729"/>
                </a:lnTo>
                <a:lnTo>
                  <a:pt x="98897" y="257809"/>
                </a:lnTo>
                <a:lnTo>
                  <a:pt x="94129" y="267969"/>
                </a:lnTo>
                <a:lnTo>
                  <a:pt x="93035" y="273050"/>
                </a:lnTo>
                <a:lnTo>
                  <a:pt x="93205" y="278129"/>
                </a:lnTo>
                <a:lnTo>
                  <a:pt x="93248" y="279400"/>
                </a:lnTo>
                <a:lnTo>
                  <a:pt x="93333" y="281939"/>
                </a:lnTo>
                <a:lnTo>
                  <a:pt x="117364" y="321309"/>
                </a:lnTo>
                <a:lnTo>
                  <a:pt x="150223" y="334009"/>
                </a:lnTo>
                <a:lnTo>
                  <a:pt x="155558" y="332739"/>
                </a:lnTo>
                <a:lnTo>
                  <a:pt x="165995" y="328929"/>
                </a:lnTo>
                <a:lnTo>
                  <a:pt x="171014" y="325119"/>
                </a:lnTo>
                <a:lnTo>
                  <a:pt x="177984" y="317500"/>
                </a:lnTo>
                <a:lnTo>
                  <a:pt x="179889" y="316229"/>
                </a:lnTo>
                <a:lnTo>
                  <a:pt x="183206" y="311150"/>
                </a:lnTo>
                <a:lnTo>
                  <a:pt x="184597" y="308609"/>
                </a:lnTo>
                <a:lnTo>
                  <a:pt x="150660" y="308609"/>
                </a:lnTo>
                <a:lnTo>
                  <a:pt x="144815" y="307339"/>
                </a:lnTo>
                <a:lnTo>
                  <a:pt x="115779" y="271779"/>
                </a:lnTo>
                <a:lnTo>
                  <a:pt x="117521" y="265429"/>
                </a:lnTo>
                <a:lnTo>
                  <a:pt x="124446" y="259079"/>
                </a:lnTo>
                <a:lnTo>
                  <a:pt x="131464" y="255269"/>
                </a:lnTo>
                <a:lnTo>
                  <a:pt x="133639" y="254000"/>
                </a:lnTo>
                <a:lnTo>
                  <a:pt x="139443" y="254000"/>
                </a:lnTo>
                <a:lnTo>
                  <a:pt x="142532" y="252729"/>
                </a:lnTo>
                <a:lnTo>
                  <a:pt x="143701" y="252729"/>
                </a:lnTo>
                <a:lnTo>
                  <a:pt x="145244" y="251459"/>
                </a:lnTo>
                <a:lnTo>
                  <a:pt x="145301" y="250189"/>
                </a:lnTo>
                <a:lnTo>
                  <a:pt x="144029" y="246379"/>
                </a:lnTo>
                <a:lnTo>
                  <a:pt x="142349" y="245109"/>
                </a:lnTo>
                <a:lnTo>
                  <a:pt x="138454" y="240029"/>
                </a:lnTo>
                <a:lnTo>
                  <a:pt x="137420" y="240029"/>
                </a:lnTo>
                <a:lnTo>
                  <a:pt x="135637" y="237489"/>
                </a:lnTo>
                <a:close/>
              </a:path>
              <a:path w="434975" h="408939">
                <a:moveTo>
                  <a:pt x="89225" y="320039"/>
                </a:moveTo>
                <a:lnTo>
                  <a:pt x="77804" y="320039"/>
                </a:lnTo>
                <a:lnTo>
                  <a:pt x="70267" y="321309"/>
                </a:lnTo>
                <a:lnTo>
                  <a:pt x="66602" y="322579"/>
                </a:lnTo>
                <a:lnTo>
                  <a:pt x="59486" y="325119"/>
                </a:lnTo>
                <a:lnTo>
                  <a:pt x="56033" y="326389"/>
                </a:lnTo>
                <a:lnTo>
                  <a:pt x="49336" y="330200"/>
                </a:lnTo>
                <a:lnTo>
                  <a:pt x="46164" y="330200"/>
                </a:lnTo>
                <a:lnTo>
                  <a:pt x="40172" y="331469"/>
                </a:lnTo>
                <a:lnTo>
                  <a:pt x="37386" y="332739"/>
                </a:lnTo>
                <a:lnTo>
                  <a:pt x="110425" y="332739"/>
                </a:lnTo>
                <a:lnTo>
                  <a:pt x="108041" y="330200"/>
                </a:lnTo>
                <a:lnTo>
                  <a:pt x="104396" y="326389"/>
                </a:lnTo>
                <a:lnTo>
                  <a:pt x="100666" y="323850"/>
                </a:lnTo>
                <a:lnTo>
                  <a:pt x="89225" y="320039"/>
                </a:lnTo>
                <a:close/>
              </a:path>
              <a:path w="434975" h="408939">
                <a:moveTo>
                  <a:pt x="175653" y="278129"/>
                </a:moveTo>
                <a:lnTo>
                  <a:pt x="173497" y="278129"/>
                </a:lnTo>
                <a:lnTo>
                  <a:pt x="172468" y="279400"/>
                </a:lnTo>
                <a:lnTo>
                  <a:pt x="172083" y="280669"/>
                </a:lnTo>
                <a:lnTo>
                  <a:pt x="171976" y="281939"/>
                </a:lnTo>
                <a:lnTo>
                  <a:pt x="171868" y="283209"/>
                </a:lnTo>
                <a:lnTo>
                  <a:pt x="171761" y="284479"/>
                </a:lnTo>
                <a:lnTo>
                  <a:pt x="171471" y="285750"/>
                </a:lnTo>
                <a:lnTo>
                  <a:pt x="170635" y="290829"/>
                </a:lnTo>
                <a:lnTo>
                  <a:pt x="153454" y="308609"/>
                </a:lnTo>
                <a:lnTo>
                  <a:pt x="184597" y="308609"/>
                </a:lnTo>
                <a:lnTo>
                  <a:pt x="186837" y="303529"/>
                </a:lnTo>
                <a:lnTo>
                  <a:pt x="187689" y="300989"/>
                </a:lnTo>
                <a:lnTo>
                  <a:pt x="188855" y="297179"/>
                </a:lnTo>
                <a:lnTo>
                  <a:pt x="189157" y="295909"/>
                </a:lnTo>
                <a:lnTo>
                  <a:pt x="189118" y="292100"/>
                </a:lnTo>
                <a:lnTo>
                  <a:pt x="188741" y="292100"/>
                </a:lnTo>
                <a:lnTo>
                  <a:pt x="188422" y="290829"/>
                </a:lnTo>
                <a:lnTo>
                  <a:pt x="187529" y="289559"/>
                </a:lnTo>
                <a:lnTo>
                  <a:pt x="186930" y="288289"/>
                </a:lnTo>
                <a:lnTo>
                  <a:pt x="185425" y="287019"/>
                </a:lnTo>
                <a:lnTo>
                  <a:pt x="184438" y="285750"/>
                </a:lnTo>
                <a:lnTo>
                  <a:pt x="183215" y="284479"/>
                </a:lnTo>
                <a:lnTo>
                  <a:pt x="181664" y="283209"/>
                </a:lnTo>
                <a:lnTo>
                  <a:pt x="180350" y="281939"/>
                </a:lnTo>
                <a:lnTo>
                  <a:pt x="178189" y="280669"/>
                </a:lnTo>
                <a:lnTo>
                  <a:pt x="177250" y="279400"/>
                </a:lnTo>
                <a:lnTo>
                  <a:pt x="175653" y="278129"/>
                </a:lnTo>
                <a:close/>
              </a:path>
              <a:path w="434975" h="408939">
                <a:moveTo>
                  <a:pt x="158033" y="203200"/>
                </a:moveTo>
                <a:lnTo>
                  <a:pt x="155660" y="203200"/>
                </a:lnTo>
                <a:lnTo>
                  <a:pt x="154115" y="204469"/>
                </a:lnTo>
                <a:lnTo>
                  <a:pt x="153179" y="204469"/>
                </a:lnTo>
                <a:lnTo>
                  <a:pt x="150982" y="205739"/>
                </a:lnTo>
                <a:lnTo>
                  <a:pt x="149686" y="207009"/>
                </a:lnTo>
                <a:lnTo>
                  <a:pt x="146739" y="210819"/>
                </a:lnTo>
                <a:lnTo>
                  <a:pt x="145595" y="212089"/>
                </a:lnTo>
                <a:lnTo>
                  <a:pt x="143912" y="213359"/>
                </a:lnTo>
                <a:lnTo>
                  <a:pt x="143304" y="214629"/>
                </a:lnTo>
                <a:lnTo>
                  <a:pt x="142556" y="215900"/>
                </a:lnTo>
                <a:lnTo>
                  <a:pt x="142427" y="217169"/>
                </a:lnTo>
                <a:lnTo>
                  <a:pt x="142662" y="218439"/>
                </a:lnTo>
                <a:lnTo>
                  <a:pt x="142956" y="218439"/>
                </a:lnTo>
                <a:lnTo>
                  <a:pt x="206526" y="281939"/>
                </a:lnTo>
                <a:lnTo>
                  <a:pt x="207074" y="283209"/>
                </a:lnTo>
                <a:lnTo>
                  <a:pt x="209110" y="283209"/>
                </a:lnTo>
                <a:lnTo>
                  <a:pt x="210935" y="281939"/>
                </a:lnTo>
                <a:lnTo>
                  <a:pt x="212009" y="280669"/>
                </a:lnTo>
                <a:lnTo>
                  <a:pt x="214487" y="279400"/>
                </a:lnTo>
                <a:lnTo>
                  <a:pt x="215972" y="278129"/>
                </a:lnTo>
                <a:lnTo>
                  <a:pt x="219433" y="274319"/>
                </a:lnTo>
                <a:lnTo>
                  <a:pt x="220799" y="273050"/>
                </a:lnTo>
                <a:lnTo>
                  <a:pt x="222810" y="270509"/>
                </a:lnTo>
                <a:lnTo>
                  <a:pt x="223535" y="269239"/>
                </a:lnTo>
                <a:lnTo>
                  <a:pt x="224421" y="266700"/>
                </a:lnTo>
                <a:lnTo>
                  <a:pt x="224538" y="265429"/>
                </a:lnTo>
                <a:lnTo>
                  <a:pt x="224199" y="264159"/>
                </a:lnTo>
                <a:lnTo>
                  <a:pt x="184688" y="224789"/>
                </a:lnTo>
                <a:lnTo>
                  <a:pt x="183940" y="222250"/>
                </a:lnTo>
                <a:lnTo>
                  <a:pt x="183437" y="218439"/>
                </a:lnTo>
                <a:lnTo>
                  <a:pt x="182924" y="213359"/>
                </a:lnTo>
                <a:lnTo>
                  <a:pt x="182901" y="212089"/>
                </a:lnTo>
                <a:lnTo>
                  <a:pt x="166295" y="212089"/>
                </a:lnTo>
                <a:lnTo>
                  <a:pt x="158033" y="203200"/>
                </a:lnTo>
                <a:close/>
              </a:path>
              <a:path w="434975" h="408939">
                <a:moveTo>
                  <a:pt x="133490" y="236219"/>
                </a:moveTo>
                <a:lnTo>
                  <a:pt x="127401" y="236219"/>
                </a:lnTo>
                <a:lnTo>
                  <a:pt x="123517" y="237489"/>
                </a:lnTo>
                <a:lnTo>
                  <a:pt x="134851" y="237489"/>
                </a:lnTo>
                <a:lnTo>
                  <a:pt x="133490" y="236219"/>
                </a:lnTo>
                <a:close/>
              </a:path>
              <a:path w="434975" h="408939">
                <a:moveTo>
                  <a:pt x="210723" y="149859"/>
                </a:moveTo>
                <a:lnTo>
                  <a:pt x="208683" y="149859"/>
                </a:lnTo>
                <a:lnTo>
                  <a:pt x="206853" y="151129"/>
                </a:lnTo>
                <a:lnTo>
                  <a:pt x="205774" y="152400"/>
                </a:lnTo>
                <a:lnTo>
                  <a:pt x="203288" y="153669"/>
                </a:lnTo>
                <a:lnTo>
                  <a:pt x="201797" y="154939"/>
                </a:lnTo>
                <a:lnTo>
                  <a:pt x="198371" y="158750"/>
                </a:lnTo>
                <a:lnTo>
                  <a:pt x="197010" y="160019"/>
                </a:lnTo>
                <a:lnTo>
                  <a:pt x="194943" y="162559"/>
                </a:lnTo>
                <a:lnTo>
                  <a:pt x="194204" y="163829"/>
                </a:lnTo>
                <a:lnTo>
                  <a:pt x="193310" y="165100"/>
                </a:lnTo>
                <a:lnTo>
                  <a:pt x="193226" y="167639"/>
                </a:lnTo>
                <a:lnTo>
                  <a:pt x="193598" y="167639"/>
                </a:lnTo>
                <a:lnTo>
                  <a:pt x="237152" y="212089"/>
                </a:lnTo>
                <a:lnTo>
                  <a:pt x="241526" y="215900"/>
                </a:lnTo>
                <a:lnTo>
                  <a:pt x="249481" y="219709"/>
                </a:lnTo>
                <a:lnTo>
                  <a:pt x="253588" y="222250"/>
                </a:lnTo>
                <a:lnTo>
                  <a:pt x="290263" y="203200"/>
                </a:lnTo>
                <a:lnTo>
                  <a:pt x="292841" y="195579"/>
                </a:lnTo>
                <a:lnTo>
                  <a:pt x="259520" y="195579"/>
                </a:lnTo>
                <a:lnTo>
                  <a:pt x="253089" y="191769"/>
                </a:lnTo>
                <a:lnTo>
                  <a:pt x="250376" y="189229"/>
                </a:lnTo>
                <a:lnTo>
                  <a:pt x="211272" y="151129"/>
                </a:lnTo>
                <a:lnTo>
                  <a:pt x="210723" y="149859"/>
                </a:lnTo>
                <a:close/>
              </a:path>
              <a:path w="434975" h="408939">
                <a:moveTo>
                  <a:pt x="183606" y="179069"/>
                </a:moveTo>
                <a:lnTo>
                  <a:pt x="176709" y="179069"/>
                </a:lnTo>
                <a:lnTo>
                  <a:pt x="174885" y="180339"/>
                </a:lnTo>
                <a:lnTo>
                  <a:pt x="174042" y="181609"/>
                </a:lnTo>
                <a:lnTo>
                  <a:pt x="172496" y="182879"/>
                </a:lnTo>
                <a:lnTo>
                  <a:pt x="171805" y="182879"/>
                </a:lnTo>
                <a:lnTo>
                  <a:pt x="169885" y="185419"/>
                </a:lnTo>
                <a:lnTo>
                  <a:pt x="168747" y="186689"/>
                </a:lnTo>
                <a:lnTo>
                  <a:pt x="166823" y="189229"/>
                </a:lnTo>
                <a:lnTo>
                  <a:pt x="166128" y="191769"/>
                </a:lnTo>
                <a:lnTo>
                  <a:pt x="165279" y="195579"/>
                </a:lnTo>
                <a:lnTo>
                  <a:pt x="165349" y="205739"/>
                </a:lnTo>
                <a:lnTo>
                  <a:pt x="165475" y="207009"/>
                </a:lnTo>
                <a:lnTo>
                  <a:pt x="165601" y="208279"/>
                </a:lnTo>
                <a:lnTo>
                  <a:pt x="166295" y="212089"/>
                </a:lnTo>
                <a:lnTo>
                  <a:pt x="182901" y="212089"/>
                </a:lnTo>
                <a:lnTo>
                  <a:pt x="183325" y="208279"/>
                </a:lnTo>
                <a:lnTo>
                  <a:pt x="183724" y="205739"/>
                </a:lnTo>
                <a:lnTo>
                  <a:pt x="184896" y="203200"/>
                </a:lnTo>
                <a:lnTo>
                  <a:pt x="185681" y="201929"/>
                </a:lnTo>
                <a:lnTo>
                  <a:pt x="187506" y="200659"/>
                </a:lnTo>
                <a:lnTo>
                  <a:pt x="188361" y="199389"/>
                </a:lnTo>
                <a:lnTo>
                  <a:pt x="190094" y="198119"/>
                </a:lnTo>
                <a:lnTo>
                  <a:pt x="190915" y="198119"/>
                </a:lnTo>
                <a:lnTo>
                  <a:pt x="192460" y="196850"/>
                </a:lnTo>
                <a:lnTo>
                  <a:pt x="194428" y="196850"/>
                </a:lnTo>
                <a:lnTo>
                  <a:pt x="194932" y="195579"/>
                </a:lnTo>
                <a:lnTo>
                  <a:pt x="195773" y="195579"/>
                </a:lnTo>
                <a:lnTo>
                  <a:pt x="196043" y="194309"/>
                </a:lnTo>
                <a:lnTo>
                  <a:pt x="196009" y="193039"/>
                </a:lnTo>
                <a:lnTo>
                  <a:pt x="195169" y="191769"/>
                </a:lnTo>
                <a:lnTo>
                  <a:pt x="194470" y="190500"/>
                </a:lnTo>
                <a:lnTo>
                  <a:pt x="192510" y="187959"/>
                </a:lnTo>
                <a:lnTo>
                  <a:pt x="191180" y="186689"/>
                </a:lnTo>
                <a:lnTo>
                  <a:pt x="189499" y="185419"/>
                </a:lnTo>
                <a:lnTo>
                  <a:pt x="187819" y="182879"/>
                </a:lnTo>
                <a:lnTo>
                  <a:pt x="186465" y="181609"/>
                </a:lnTo>
                <a:lnTo>
                  <a:pt x="184411" y="180339"/>
                </a:lnTo>
                <a:lnTo>
                  <a:pt x="183606" y="179069"/>
                </a:lnTo>
                <a:close/>
              </a:path>
              <a:path w="434975" h="408939">
                <a:moveTo>
                  <a:pt x="253372" y="107950"/>
                </a:moveTo>
                <a:lnTo>
                  <a:pt x="250799" y="107950"/>
                </a:lnTo>
                <a:lnTo>
                  <a:pt x="249022" y="109219"/>
                </a:lnTo>
                <a:lnTo>
                  <a:pt x="247959" y="109219"/>
                </a:lnTo>
                <a:lnTo>
                  <a:pt x="245482" y="111759"/>
                </a:lnTo>
                <a:lnTo>
                  <a:pt x="243997" y="113029"/>
                </a:lnTo>
                <a:lnTo>
                  <a:pt x="240537" y="116839"/>
                </a:lnTo>
                <a:lnTo>
                  <a:pt x="239168" y="118109"/>
                </a:lnTo>
                <a:lnTo>
                  <a:pt x="237159" y="120650"/>
                </a:lnTo>
                <a:lnTo>
                  <a:pt x="236435" y="121919"/>
                </a:lnTo>
                <a:lnTo>
                  <a:pt x="235550" y="123189"/>
                </a:lnTo>
                <a:lnTo>
                  <a:pt x="235375" y="124459"/>
                </a:lnTo>
                <a:lnTo>
                  <a:pt x="235562" y="125729"/>
                </a:lnTo>
                <a:lnTo>
                  <a:pt x="235842" y="125729"/>
                </a:lnTo>
                <a:lnTo>
                  <a:pt x="277948" y="167639"/>
                </a:lnTo>
                <a:lnTo>
                  <a:pt x="278277" y="171450"/>
                </a:lnTo>
                <a:lnTo>
                  <a:pt x="278387" y="172719"/>
                </a:lnTo>
                <a:lnTo>
                  <a:pt x="278452" y="179069"/>
                </a:lnTo>
                <a:lnTo>
                  <a:pt x="265790" y="195579"/>
                </a:lnTo>
                <a:lnTo>
                  <a:pt x="292841" y="195579"/>
                </a:lnTo>
                <a:lnTo>
                  <a:pt x="293701" y="193039"/>
                </a:lnTo>
                <a:lnTo>
                  <a:pt x="294429" y="186689"/>
                </a:lnTo>
                <a:lnTo>
                  <a:pt x="294341" y="184150"/>
                </a:lnTo>
                <a:lnTo>
                  <a:pt x="294253" y="181609"/>
                </a:lnTo>
                <a:lnTo>
                  <a:pt x="294166" y="179069"/>
                </a:lnTo>
                <a:lnTo>
                  <a:pt x="314375" y="179069"/>
                </a:lnTo>
                <a:lnTo>
                  <a:pt x="316057" y="176529"/>
                </a:lnTo>
                <a:lnTo>
                  <a:pt x="316654" y="176529"/>
                </a:lnTo>
                <a:lnTo>
                  <a:pt x="317353" y="173989"/>
                </a:lnTo>
                <a:lnTo>
                  <a:pt x="317235" y="172719"/>
                </a:lnTo>
                <a:lnTo>
                  <a:pt x="316942" y="171450"/>
                </a:lnTo>
                <a:lnTo>
                  <a:pt x="253841" y="109219"/>
                </a:lnTo>
                <a:lnTo>
                  <a:pt x="253372" y="107950"/>
                </a:lnTo>
                <a:close/>
              </a:path>
              <a:path w="434975" h="408939">
                <a:moveTo>
                  <a:pt x="314375" y="179069"/>
                </a:moveTo>
                <a:lnTo>
                  <a:pt x="294166" y="179069"/>
                </a:lnTo>
                <a:lnTo>
                  <a:pt x="301868" y="186689"/>
                </a:lnTo>
                <a:lnTo>
                  <a:pt x="302395" y="187959"/>
                </a:lnTo>
                <a:lnTo>
                  <a:pt x="304253" y="187959"/>
                </a:lnTo>
                <a:lnTo>
                  <a:pt x="305845" y="186689"/>
                </a:lnTo>
                <a:lnTo>
                  <a:pt x="306779" y="186689"/>
                </a:lnTo>
                <a:lnTo>
                  <a:pt x="308930" y="184150"/>
                </a:lnTo>
                <a:lnTo>
                  <a:pt x="310239" y="182879"/>
                </a:lnTo>
                <a:lnTo>
                  <a:pt x="313230" y="180339"/>
                </a:lnTo>
                <a:lnTo>
                  <a:pt x="314375" y="179069"/>
                </a:lnTo>
                <a:close/>
              </a:path>
              <a:path w="434975" h="408939">
                <a:moveTo>
                  <a:pt x="181947" y="177800"/>
                </a:moveTo>
                <a:lnTo>
                  <a:pt x="179096" y="177800"/>
                </a:lnTo>
                <a:lnTo>
                  <a:pt x="177551" y="179069"/>
                </a:lnTo>
                <a:lnTo>
                  <a:pt x="182439" y="179069"/>
                </a:lnTo>
                <a:lnTo>
                  <a:pt x="181947" y="177800"/>
                </a:lnTo>
                <a:close/>
              </a:path>
              <a:path w="434975" h="408939">
                <a:moveTo>
                  <a:pt x="286213" y="74929"/>
                </a:moveTo>
                <a:lnTo>
                  <a:pt x="283839" y="74929"/>
                </a:lnTo>
                <a:lnTo>
                  <a:pt x="282294" y="76200"/>
                </a:lnTo>
                <a:lnTo>
                  <a:pt x="281359" y="76200"/>
                </a:lnTo>
                <a:lnTo>
                  <a:pt x="279162" y="77469"/>
                </a:lnTo>
                <a:lnTo>
                  <a:pt x="277864" y="78739"/>
                </a:lnTo>
                <a:lnTo>
                  <a:pt x="274919" y="82550"/>
                </a:lnTo>
                <a:lnTo>
                  <a:pt x="273773" y="83819"/>
                </a:lnTo>
                <a:lnTo>
                  <a:pt x="272091" y="85089"/>
                </a:lnTo>
                <a:lnTo>
                  <a:pt x="271484" y="86359"/>
                </a:lnTo>
                <a:lnTo>
                  <a:pt x="270734" y="87629"/>
                </a:lnTo>
                <a:lnTo>
                  <a:pt x="270606" y="88900"/>
                </a:lnTo>
                <a:lnTo>
                  <a:pt x="270841" y="90169"/>
                </a:lnTo>
                <a:lnTo>
                  <a:pt x="271134" y="90169"/>
                </a:lnTo>
                <a:lnTo>
                  <a:pt x="334704" y="153669"/>
                </a:lnTo>
                <a:lnTo>
                  <a:pt x="335254" y="154939"/>
                </a:lnTo>
                <a:lnTo>
                  <a:pt x="337289" y="154939"/>
                </a:lnTo>
                <a:lnTo>
                  <a:pt x="339114" y="153669"/>
                </a:lnTo>
                <a:lnTo>
                  <a:pt x="340189" y="152400"/>
                </a:lnTo>
                <a:lnTo>
                  <a:pt x="342666" y="151129"/>
                </a:lnTo>
                <a:lnTo>
                  <a:pt x="344150" y="149859"/>
                </a:lnTo>
                <a:lnTo>
                  <a:pt x="347611" y="146050"/>
                </a:lnTo>
                <a:lnTo>
                  <a:pt x="348979" y="144779"/>
                </a:lnTo>
                <a:lnTo>
                  <a:pt x="350988" y="142239"/>
                </a:lnTo>
                <a:lnTo>
                  <a:pt x="351713" y="140969"/>
                </a:lnTo>
                <a:lnTo>
                  <a:pt x="352601" y="139700"/>
                </a:lnTo>
                <a:lnTo>
                  <a:pt x="352717" y="137159"/>
                </a:lnTo>
                <a:lnTo>
                  <a:pt x="352378" y="137159"/>
                </a:lnTo>
                <a:lnTo>
                  <a:pt x="310305" y="93979"/>
                </a:lnTo>
                <a:lnTo>
                  <a:pt x="309648" y="88900"/>
                </a:lnTo>
                <a:lnTo>
                  <a:pt x="309577" y="83819"/>
                </a:lnTo>
                <a:lnTo>
                  <a:pt x="293912" y="83819"/>
                </a:lnTo>
                <a:lnTo>
                  <a:pt x="286213" y="74929"/>
                </a:lnTo>
                <a:close/>
              </a:path>
              <a:path w="434975" h="408939">
                <a:moveTo>
                  <a:pt x="365280" y="67309"/>
                </a:moveTo>
                <a:lnTo>
                  <a:pt x="323444" y="67309"/>
                </a:lnTo>
                <a:lnTo>
                  <a:pt x="327513" y="68579"/>
                </a:lnTo>
                <a:lnTo>
                  <a:pt x="329594" y="68579"/>
                </a:lnTo>
                <a:lnTo>
                  <a:pt x="333849" y="72389"/>
                </a:lnTo>
                <a:lnTo>
                  <a:pt x="335968" y="73659"/>
                </a:lnTo>
                <a:lnTo>
                  <a:pt x="375655" y="113029"/>
                </a:lnTo>
                <a:lnTo>
                  <a:pt x="380074" y="113029"/>
                </a:lnTo>
                <a:lnTo>
                  <a:pt x="381153" y="111759"/>
                </a:lnTo>
                <a:lnTo>
                  <a:pt x="383639" y="109219"/>
                </a:lnTo>
                <a:lnTo>
                  <a:pt x="385130" y="107950"/>
                </a:lnTo>
                <a:lnTo>
                  <a:pt x="388556" y="105409"/>
                </a:lnTo>
                <a:lnTo>
                  <a:pt x="389906" y="104139"/>
                </a:lnTo>
                <a:lnTo>
                  <a:pt x="391925" y="101600"/>
                </a:lnTo>
                <a:lnTo>
                  <a:pt x="392653" y="100329"/>
                </a:lnTo>
                <a:lnTo>
                  <a:pt x="393547" y="97789"/>
                </a:lnTo>
                <a:lnTo>
                  <a:pt x="393665" y="96519"/>
                </a:lnTo>
                <a:lnTo>
                  <a:pt x="393329" y="95250"/>
                </a:lnTo>
                <a:lnTo>
                  <a:pt x="365280" y="67309"/>
                </a:lnTo>
                <a:close/>
              </a:path>
              <a:path w="434975" h="408939">
                <a:moveTo>
                  <a:pt x="329783" y="40639"/>
                </a:moveTo>
                <a:lnTo>
                  <a:pt x="322052" y="40639"/>
                </a:lnTo>
                <a:lnTo>
                  <a:pt x="316819" y="41909"/>
                </a:lnTo>
                <a:lnTo>
                  <a:pt x="293779" y="74929"/>
                </a:lnTo>
                <a:lnTo>
                  <a:pt x="293736" y="78739"/>
                </a:lnTo>
                <a:lnTo>
                  <a:pt x="293868" y="82550"/>
                </a:lnTo>
                <a:lnTo>
                  <a:pt x="293912" y="83819"/>
                </a:lnTo>
                <a:lnTo>
                  <a:pt x="309577" y="83819"/>
                </a:lnTo>
                <a:lnTo>
                  <a:pt x="310602" y="76200"/>
                </a:lnTo>
                <a:lnTo>
                  <a:pt x="311933" y="73659"/>
                </a:lnTo>
                <a:lnTo>
                  <a:pt x="315766" y="69850"/>
                </a:lnTo>
                <a:lnTo>
                  <a:pt x="317578" y="68579"/>
                </a:lnTo>
                <a:lnTo>
                  <a:pt x="321457" y="67309"/>
                </a:lnTo>
                <a:lnTo>
                  <a:pt x="365280" y="67309"/>
                </a:lnTo>
                <a:lnTo>
                  <a:pt x="351256" y="53339"/>
                </a:lnTo>
                <a:lnTo>
                  <a:pt x="350638" y="48259"/>
                </a:lnTo>
                <a:lnTo>
                  <a:pt x="350582" y="43179"/>
                </a:lnTo>
                <a:lnTo>
                  <a:pt x="334850" y="43179"/>
                </a:lnTo>
                <a:lnTo>
                  <a:pt x="329783" y="40639"/>
                </a:lnTo>
                <a:close/>
              </a:path>
              <a:path w="434975" h="408939">
                <a:moveTo>
                  <a:pt x="406410" y="26669"/>
                </a:moveTo>
                <a:lnTo>
                  <a:pt x="364346" y="26669"/>
                </a:lnTo>
                <a:lnTo>
                  <a:pt x="368458" y="27939"/>
                </a:lnTo>
                <a:lnTo>
                  <a:pt x="370549" y="27939"/>
                </a:lnTo>
                <a:lnTo>
                  <a:pt x="374801" y="30479"/>
                </a:lnTo>
                <a:lnTo>
                  <a:pt x="376916" y="33019"/>
                </a:lnTo>
                <a:lnTo>
                  <a:pt x="416605" y="72389"/>
                </a:lnTo>
                <a:lnTo>
                  <a:pt x="419122" y="72389"/>
                </a:lnTo>
                <a:lnTo>
                  <a:pt x="420955" y="71119"/>
                </a:lnTo>
                <a:lnTo>
                  <a:pt x="422033" y="71119"/>
                </a:lnTo>
                <a:lnTo>
                  <a:pt x="424519" y="68579"/>
                </a:lnTo>
                <a:lnTo>
                  <a:pt x="426032" y="67309"/>
                </a:lnTo>
                <a:lnTo>
                  <a:pt x="429553" y="63500"/>
                </a:lnTo>
                <a:lnTo>
                  <a:pt x="430926" y="62229"/>
                </a:lnTo>
                <a:lnTo>
                  <a:pt x="432945" y="59689"/>
                </a:lnTo>
                <a:lnTo>
                  <a:pt x="433661" y="58419"/>
                </a:lnTo>
                <a:lnTo>
                  <a:pt x="434508" y="57150"/>
                </a:lnTo>
                <a:lnTo>
                  <a:pt x="434686" y="55879"/>
                </a:lnTo>
                <a:lnTo>
                  <a:pt x="434547" y="54609"/>
                </a:lnTo>
                <a:lnTo>
                  <a:pt x="434279" y="54609"/>
                </a:lnTo>
                <a:lnTo>
                  <a:pt x="406410" y="26669"/>
                </a:lnTo>
                <a:close/>
              </a:path>
              <a:path w="434975" h="408939">
                <a:moveTo>
                  <a:pt x="366003" y="0"/>
                </a:moveTo>
                <a:lnTo>
                  <a:pt x="361796" y="0"/>
                </a:lnTo>
                <a:lnTo>
                  <a:pt x="353284" y="2539"/>
                </a:lnTo>
                <a:lnTo>
                  <a:pt x="349076" y="6350"/>
                </a:lnTo>
                <a:lnTo>
                  <a:pt x="343090" y="11429"/>
                </a:lnTo>
                <a:lnTo>
                  <a:pt x="341524" y="13969"/>
                </a:lnTo>
                <a:lnTo>
                  <a:pt x="338902" y="17779"/>
                </a:lnTo>
                <a:lnTo>
                  <a:pt x="337823" y="20319"/>
                </a:lnTo>
                <a:lnTo>
                  <a:pt x="336135" y="25400"/>
                </a:lnTo>
                <a:lnTo>
                  <a:pt x="335536" y="29209"/>
                </a:lnTo>
                <a:lnTo>
                  <a:pt x="334826" y="35559"/>
                </a:lnTo>
                <a:lnTo>
                  <a:pt x="334850" y="43179"/>
                </a:lnTo>
                <a:lnTo>
                  <a:pt x="350582" y="43179"/>
                </a:lnTo>
                <a:lnTo>
                  <a:pt x="351594" y="35559"/>
                </a:lnTo>
                <a:lnTo>
                  <a:pt x="352897" y="33019"/>
                </a:lnTo>
                <a:lnTo>
                  <a:pt x="356718" y="29209"/>
                </a:lnTo>
                <a:lnTo>
                  <a:pt x="358537" y="27939"/>
                </a:lnTo>
                <a:lnTo>
                  <a:pt x="362362" y="26669"/>
                </a:lnTo>
                <a:lnTo>
                  <a:pt x="406410" y="26669"/>
                </a:lnTo>
                <a:lnTo>
                  <a:pt x="393743" y="13969"/>
                </a:lnTo>
                <a:lnTo>
                  <a:pt x="390141" y="10159"/>
                </a:lnTo>
                <a:lnTo>
                  <a:pt x="386353" y="7619"/>
                </a:lnTo>
                <a:lnTo>
                  <a:pt x="378400" y="2539"/>
                </a:lnTo>
                <a:lnTo>
                  <a:pt x="374329" y="1269"/>
                </a:lnTo>
                <a:lnTo>
                  <a:pt x="366003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649668" y="641919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68" y="0"/>
                </a:moveTo>
                <a:lnTo>
                  <a:pt x="0" y="0"/>
                </a:lnTo>
                <a:lnTo>
                  <a:pt x="0" y="83468"/>
                </a:lnTo>
                <a:lnTo>
                  <a:pt x="83468" y="83468"/>
                </a:lnTo>
                <a:lnTo>
                  <a:pt x="8346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755819" y="6355488"/>
            <a:ext cx="7029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%</a:t>
            </a:r>
            <a:r>
              <a:rPr dirty="0" sz="12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Adopted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49063" y="6869100"/>
            <a:ext cx="31756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 indent="-168910">
              <a:lnSpc>
                <a:spcPct val="100000"/>
              </a:lnSpc>
              <a:spcBef>
                <a:spcPts val="100"/>
              </a:spcBef>
              <a:buChar char="•"/>
              <a:tabLst>
                <a:tab pos="207010" algn="l"/>
              </a:tabLst>
            </a:pPr>
            <a:r>
              <a:rPr dirty="0" sz="1100">
                <a:latin typeface="Arial"/>
                <a:cs typeface="Arial"/>
              </a:rPr>
              <a:t>Version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dirty="0" baseline="27777" sz="1050">
                <a:solidFill>
                  <a:srgbClr val="0433FF"/>
                </a:solidFill>
                <a:latin typeface="Arial"/>
                <a:cs typeface="Arial"/>
              </a:rPr>
              <a:t>th</a:t>
            </a:r>
            <a:r>
              <a:rPr dirty="0" baseline="27777" sz="1050" spc="142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Annual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dirty="0" sz="11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Agile™</a:t>
            </a:r>
            <a:r>
              <a:rPr dirty="0" sz="11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Survey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577762" y="7034200"/>
            <a:ext cx="2120900" cy="12700"/>
          </a:xfrm>
          <a:custGeom>
            <a:avLst/>
            <a:gdLst/>
            <a:ahLst/>
            <a:cxnLst/>
            <a:rect l="l" t="t" r="r" b="b"/>
            <a:pathLst>
              <a:path w="2120900" h="12700">
                <a:moveTo>
                  <a:pt x="2120900" y="0"/>
                </a:moveTo>
                <a:lnTo>
                  <a:pt x="0" y="0"/>
                </a:lnTo>
                <a:lnTo>
                  <a:pt x="0" y="12700"/>
                </a:lnTo>
                <a:lnTo>
                  <a:pt x="2120900" y="12700"/>
                </a:lnTo>
                <a:lnTo>
                  <a:pt x="212090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55"/>
              <a:t> </a:t>
            </a:r>
            <a:r>
              <a:rPr dirty="0" spc="-10"/>
              <a:t>Framework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832" y="1580095"/>
            <a:ext cx="9990455" cy="5241290"/>
            <a:chOff x="22832" y="1580095"/>
            <a:chExt cx="9990455" cy="52412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32" y="1580095"/>
              <a:ext cx="9270091" cy="52411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3080" y="3714996"/>
              <a:ext cx="1669625" cy="129383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53328" y="6945579"/>
            <a:ext cx="4455795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241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Original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diagram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550" spc="180" b="1">
                <a:solidFill>
                  <a:srgbClr val="0E4282"/>
                </a:solidFill>
                <a:latin typeface="Arial"/>
                <a:cs typeface="Arial"/>
              </a:rPr>
              <a:t>SOFTWARE</a:t>
            </a:r>
            <a:r>
              <a:rPr dirty="0" sz="1550" spc="44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550" spc="175" b="1">
                <a:solidFill>
                  <a:srgbClr val="0E4282"/>
                </a:solidFill>
                <a:latin typeface="Arial"/>
                <a:cs typeface="Arial"/>
              </a:rPr>
              <a:t>PROCESS</a:t>
            </a:r>
            <a:r>
              <a:rPr dirty="0" sz="1550" spc="445" b="1">
                <a:solidFill>
                  <a:srgbClr val="0E4282"/>
                </a:solidFill>
                <a:latin typeface="Arial"/>
                <a:cs typeface="Arial"/>
              </a:rPr>
              <a:t> </a:t>
            </a:r>
            <a:r>
              <a:rPr dirty="0" sz="1550" spc="175" b="1">
                <a:solidFill>
                  <a:srgbClr val="0E4282"/>
                </a:solidFill>
                <a:latin typeface="Arial"/>
                <a:cs typeface="Arial"/>
              </a:rPr>
              <a:t>IMPROVEMENT 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320"/>
              </a:lnSpc>
            </a:pPr>
            <a:fld id="{81D60167-4931-47E6-BA6A-407CBD079E47}" type="slidenum">
              <a:rPr dirty="0" spc="-5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6" y="1697385"/>
            <a:ext cx="9684385" cy="439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2000" b="1">
                <a:latin typeface="Arial"/>
                <a:cs typeface="Arial"/>
              </a:rPr>
              <a:t>Product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Backlog</a:t>
            </a:r>
            <a:endParaRPr sz="2000">
              <a:latin typeface="Arial"/>
              <a:cs typeface="Arial"/>
            </a:endParaRPr>
          </a:p>
          <a:p>
            <a:pPr marL="329565" marR="8382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dirty="0" u="sng" sz="20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backlog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list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requirements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stories)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technical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tasks </a:t>
            </a:r>
            <a:r>
              <a:rPr dirty="0" sz="2000">
                <a:latin typeface="Arial"/>
                <a:cs typeface="Arial"/>
              </a:rPr>
              <a:t>which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maintains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given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moment,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known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necessary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sufficient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complete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release</a:t>
            </a:r>
            <a:endParaRPr sz="2000">
              <a:latin typeface="Arial"/>
              <a:cs typeface="Arial"/>
            </a:endParaRPr>
          </a:p>
          <a:p>
            <a:pPr lvl="1" marL="680720" marR="75565" indent="-313055">
              <a:lnSpc>
                <a:spcPts val="2070"/>
              </a:lnSpc>
              <a:spcBef>
                <a:spcPts val="1175"/>
              </a:spcBef>
              <a:buClr>
                <a:srgbClr val="7FBE20"/>
              </a:buClr>
              <a:buChar char="–"/>
              <a:tabLst>
                <a:tab pos="685165" algn="l"/>
              </a:tabLst>
            </a:pP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backlog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primary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point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entry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knowledge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about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requirements,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single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authoritative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source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done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15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Includes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features,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defects,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other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technical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800">
                <a:latin typeface="Arial"/>
                <a:cs typeface="Arial"/>
              </a:rPr>
              <a:t>Any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format: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Excel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document,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file,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685165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Arial"/>
                <a:cs typeface="Arial"/>
              </a:rPr>
              <a:t>Agile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teams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commonly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collection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index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cards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Post-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notes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task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board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(Kanban)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00">
              <a:latin typeface="Arial"/>
              <a:cs typeface="Arial"/>
            </a:endParaRPr>
          </a:p>
          <a:p>
            <a:pPr marL="502920" indent="-312420">
              <a:lnSpc>
                <a:spcPct val="100000"/>
              </a:lnSpc>
              <a:buClr>
                <a:srgbClr val="7FBE20"/>
              </a:buClr>
              <a:buFont typeface="Arial"/>
              <a:buChar char="•"/>
              <a:tabLst>
                <a:tab pos="502920" algn="l"/>
              </a:tabLst>
            </a:pPr>
            <a:r>
              <a:rPr dirty="0" sz="2000" b="1">
                <a:latin typeface="Arial"/>
                <a:cs typeface="Arial"/>
              </a:rPr>
              <a:t>Sprint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Backlog</a:t>
            </a:r>
            <a:endParaRPr sz="2000">
              <a:latin typeface="Arial"/>
              <a:cs typeface="Arial"/>
            </a:endParaRPr>
          </a:p>
          <a:p>
            <a:pPr marL="507365" marR="508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sprint</a:t>
            </a:r>
            <a:r>
              <a:rPr dirty="0" u="sng" sz="20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backlog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subset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product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backlog,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small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enough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completed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single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36493" y="7232597"/>
            <a:ext cx="103505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0"/>
              </a:lnSpc>
            </a:pPr>
            <a:r>
              <a:rPr dirty="0" sz="1100" spc="-5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428" y="6788023"/>
            <a:ext cx="9756140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77165" marR="5080" indent="-165100">
              <a:lnSpc>
                <a:spcPts val="1300"/>
              </a:lnSpc>
              <a:spcBef>
                <a:spcPts val="160"/>
              </a:spcBef>
              <a:buChar char="•"/>
              <a:tabLst>
                <a:tab pos="177165" algn="l"/>
                <a:tab pos="180975" algn="l"/>
              </a:tabLst>
            </a:pPr>
            <a:r>
              <a:rPr dirty="0" sz="1100">
                <a:latin typeface="Arial"/>
                <a:cs typeface="Arial"/>
              </a:rPr>
              <a:t>	All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definitions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heavy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Scrum</a:t>
            </a:r>
            <a:r>
              <a:rPr dirty="0" u="heavy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Alliance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Mountain</a:t>
            </a:r>
            <a:r>
              <a:rPr dirty="0" u="heavy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Goat</a:t>
            </a:r>
            <a:r>
              <a:rPr dirty="0" u="heavy" sz="1100" spc="-3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Software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website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Mike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Cohn,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founder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Alliance;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the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Agile</a:t>
            </a:r>
            <a:r>
              <a:rPr dirty="0" u="sng" sz="1100" spc="-25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Modeling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website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Scott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Ambler,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author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“Disciplined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Agile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Delivery”.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26" y="1667963"/>
            <a:ext cx="9842500" cy="5499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ts val="2130"/>
              </a:lnSpc>
              <a:spcBef>
                <a:spcPts val="100"/>
              </a:spcBef>
              <a:buClr>
                <a:srgbClr val="7FBE20"/>
              </a:buClr>
              <a:buFont typeface="Arial"/>
              <a:buChar char="•"/>
              <a:tabLst>
                <a:tab pos="332740" algn="l"/>
              </a:tabLst>
            </a:pPr>
            <a:r>
              <a:rPr dirty="0" sz="1800" b="1">
                <a:latin typeface="Arial"/>
                <a:cs typeface="Arial"/>
              </a:rPr>
              <a:t>User </a:t>
            </a:r>
            <a:r>
              <a:rPr dirty="0" sz="1800" spc="-20" b="1">
                <a:latin typeface="Arial"/>
                <a:cs typeface="Arial"/>
              </a:rPr>
              <a:t>Story</a:t>
            </a:r>
            <a:endParaRPr sz="1800">
              <a:latin typeface="Arial"/>
              <a:cs typeface="Arial"/>
            </a:endParaRPr>
          </a:p>
          <a:p>
            <a:pPr marL="329565" marR="88900">
              <a:lnSpc>
                <a:spcPts val="2200"/>
              </a:lnSpc>
              <a:spcBef>
                <a:spcPts val="1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capture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desired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product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features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perspective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or </a:t>
            </a:r>
            <a:r>
              <a:rPr dirty="0" sz="1800" spc="-10">
                <a:latin typeface="Arial"/>
                <a:cs typeface="Arial"/>
              </a:rPr>
              <a:t>customer.</a:t>
            </a:r>
            <a:endParaRPr sz="18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84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Defined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sorted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priority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Backlog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Owner</a:t>
            </a:r>
            <a:endParaRPr sz="16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98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Concise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enough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index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card</a:t>
            </a:r>
            <a:endParaRPr sz="1600">
              <a:latin typeface="Arial"/>
              <a:cs typeface="Arial"/>
            </a:endParaRPr>
          </a:p>
          <a:p>
            <a:pPr lvl="1" marL="680720" marR="523875" indent="-313055">
              <a:lnSpc>
                <a:spcPct val="100000"/>
              </a:lnSpc>
              <a:spcBef>
                <a:spcPts val="980"/>
              </a:spcBef>
              <a:buClr>
                <a:srgbClr val="7FBE20"/>
              </a:buClr>
              <a:buChar char="–"/>
              <a:tabLst>
                <a:tab pos="685165" algn="l"/>
              </a:tabLst>
            </a:pPr>
            <a:r>
              <a:rPr dirty="0" sz="1600">
                <a:latin typeface="Arial"/>
                <a:cs typeface="Arial"/>
              </a:rPr>
              <a:t>Each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story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expected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yield,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once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implemented,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contribution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value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overall </a:t>
            </a:r>
            <a:r>
              <a:rPr dirty="0" sz="1600" spc="-10"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product,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irrespective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order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implementation</a:t>
            </a:r>
            <a:endParaRPr sz="16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106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Generally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high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level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first,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evolve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refined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10">
                <a:latin typeface="Arial"/>
                <a:cs typeface="Arial"/>
              </a:rPr>
              <a:t> low-</a:t>
            </a:r>
            <a:r>
              <a:rPr dirty="0" sz="1600">
                <a:latin typeface="Arial"/>
                <a:cs typeface="Arial"/>
              </a:rPr>
              <a:t>level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stories,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lvl="2" marL="998219" indent="-313055">
              <a:lnSpc>
                <a:spcPct val="100000"/>
              </a:lnSpc>
              <a:spcBef>
                <a:spcPts val="985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600">
                <a:latin typeface="Arial"/>
                <a:cs typeface="Arial"/>
              </a:rPr>
              <a:t>It’s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often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best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think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written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part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pointer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requirement</a:t>
            </a:r>
            <a:endParaRPr sz="1600">
              <a:latin typeface="Arial"/>
              <a:cs typeface="Arial"/>
            </a:endParaRPr>
          </a:p>
          <a:p>
            <a:pPr lvl="2" marL="998219" indent="-313055">
              <a:lnSpc>
                <a:spcPct val="100000"/>
              </a:lnSpc>
              <a:spcBef>
                <a:spcPts val="975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600">
                <a:latin typeface="Arial"/>
                <a:cs typeface="Arial"/>
              </a:rPr>
              <a:t>Detail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adding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“conditions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satisfaction”</a:t>
            </a:r>
            <a:endParaRPr sz="1600">
              <a:latin typeface="Arial"/>
              <a:cs typeface="Arial"/>
            </a:endParaRPr>
          </a:p>
          <a:p>
            <a:pPr lvl="1" marL="680720" indent="-313055">
              <a:lnSpc>
                <a:spcPct val="100000"/>
              </a:lnSpc>
              <a:spcBef>
                <a:spcPts val="98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Stories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assigned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points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size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10">
                <a:latin typeface="Arial"/>
                <a:cs typeface="Arial"/>
              </a:rPr>
              <a:t> complexity</a:t>
            </a:r>
            <a:endParaRPr sz="1600">
              <a:latin typeface="Arial"/>
              <a:cs typeface="Arial"/>
            </a:endParaRPr>
          </a:p>
          <a:p>
            <a:pPr lvl="1" marL="680720" indent="-313055">
              <a:lnSpc>
                <a:spcPts val="1920"/>
              </a:lnSpc>
              <a:spcBef>
                <a:spcPts val="980"/>
              </a:spcBef>
              <a:buClr>
                <a:srgbClr val="7FBE20"/>
              </a:buClr>
              <a:buChar char="–"/>
              <a:tabLst>
                <a:tab pos="680720" algn="l"/>
              </a:tabLst>
            </a:pPr>
            <a:r>
              <a:rPr dirty="0" sz="1600">
                <a:latin typeface="Arial"/>
                <a:cs typeface="Arial"/>
              </a:rPr>
              <a:t>Commonly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takes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of:</a:t>
            </a:r>
            <a:endParaRPr sz="1600">
              <a:latin typeface="Arial"/>
              <a:cs typeface="Arial"/>
            </a:endParaRPr>
          </a:p>
          <a:p>
            <a:pPr marL="685165">
              <a:lnSpc>
                <a:spcPts val="1920"/>
              </a:lnSpc>
            </a:pPr>
            <a:r>
              <a:rPr dirty="0" sz="1600" i="1">
                <a:latin typeface="Arial"/>
                <a:cs typeface="Arial"/>
              </a:rPr>
              <a:t>As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&lt;type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of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user&gt;,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want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&lt;some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goal&gt;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so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that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&lt;some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reason&gt;.</a:t>
            </a:r>
            <a:endParaRPr sz="1600">
              <a:latin typeface="Arial"/>
              <a:cs typeface="Arial"/>
            </a:endParaRPr>
          </a:p>
          <a:p>
            <a:pPr lvl="2" marL="998219" indent="-313055">
              <a:lnSpc>
                <a:spcPts val="1920"/>
              </a:lnSpc>
              <a:spcBef>
                <a:spcPts val="965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600" spc="-1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002665" marR="145415">
              <a:lnSpc>
                <a:spcPts val="1900"/>
              </a:lnSpc>
              <a:spcBef>
                <a:spcPts val="80"/>
              </a:spcBef>
            </a:pPr>
            <a:r>
              <a:rPr dirty="0" sz="1600" i="1">
                <a:latin typeface="Arial"/>
                <a:cs typeface="Arial"/>
              </a:rPr>
              <a:t>“As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power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user,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want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to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specify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files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or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folders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for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backup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based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on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file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size,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date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created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25" i="1">
                <a:latin typeface="Arial"/>
                <a:cs typeface="Arial"/>
              </a:rPr>
              <a:t>and </a:t>
            </a:r>
            <a:r>
              <a:rPr dirty="0" sz="1600" i="1">
                <a:latin typeface="Arial"/>
                <a:cs typeface="Arial"/>
              </a:rPr>
              <a:t>date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modified,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so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can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prioritize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items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for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backup.”</a:t>
            </a:r>
            <a:endParaRPr sz="1600">
              <a:latin typeface="Arial"/>
              <a:cs typeface="Arial"/>
            </a:endParaRPr>
          </a:p>
          <a:p>
            <a:pPr lvl="2" marL="998219" indent="-313055">
              <a:lnSpc>
                <a:spcPct val="100000"/>
              </a:lnSpc>
              <a:spcBef>
                <a:spcPts val="905"/>
              </a:spcBef>
              <a:buClr>
                <a:srgbClr val="7FBE20"/>
              </a:buClr>
              <a:buChar char="•"/>
              <a:tabLst>
                <a:tab pos="998219" algn="l"/>
              </a:tabLst>
            </a:pPr>
            <a:r>
              <a:rPr dirty="0" sz="1600">
                <a:latin typeface="Arial"/>
                <a:cs typeface="Arial"/>
              </a:rPr>
              <a:t>May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belong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higher-</a:t>
            </a:r>
            <a:r>
              <a:rPr dirty="0" sz="1600">
                <a:latin typeface="Arial"/>
                <a:cs typeface="Arial"/>
              </a:rPr>
              <a:t>level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story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(epic):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“As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user,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can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backup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my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entire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hard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drive.”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80"/>
              <a:t>SOFTWARE</a:t>
            </a:r>
            <a:r>
              <a:rPr dirty="0" spc="445"/>
              <a:t> </a:t>
            </a:r>
            <a:r>
              <a:rPr dirty="0" spc="175"/>
              <a:t>PROCESS</a:t>
            </a:r>
            <a:r>
              <a:rPr dirty="0" spc="445"/>
              <a:t> </a:t>
            </a:r>
            <a:r>
              <a:rPr dirty="0" spc="175"/>
              <a:t>IMPROVEMENT 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5"/>
              </a:lnSpc>
            </a:pPr>
            <a:r>
              <a:rPr dirty="0" spc="150"/>
              <a:t>NASA</a:t>
            </a:r>
            <a:r>
              <a:rPr dirty="0" spc="430"/>
              <a:t> </a:t>
            </a:r>
            <a:r>
              <a:rPr dirty="0" spc="130"/>
              <a:t>GSFC 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2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222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/>
              <a:t>Scrum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25"/>
              <a:t> </a:t>
            </a:r>
            <a:r>
              <a:rPr dirty="0" spc="-10"/>
              <a:t>Concepts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 Kobler</dc:creator>
  <dc:title>Agile Methodology IST_final.pptx</dc:title>
  <dcterms:created xsi:type="dcterms:W3CDTF">2025-06-23T10:53:11Z</dcterms:created>
  <dcterms:modified xsi:type="dcterms:W3CDTF">2025-06-23T10:53:11Z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2025-06-23T00:00:00Z</vt:filetime>
  </property>
  <property fmtid="{D5CDD505-2E9C-101B-9397-08002B2CF9AE}" pid="5" name="Producer">
    <vt:lpwstr>Mac OS X 10.11.3 Quartz PDFContext</vt:lpwstr>
  </property>
</Properties>
</file>