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71"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60" autoAdjust="0"/>
    <p:restoredTop sz="94624"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Structures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Introduction</a:t>
            </a:r>
          </a:p>
          <a:p>
            <a:r>
              <a:rPr lang="en-US" dirty="0" smtClean="0"/>
              <a:t>Syntax</a:t>
            </a:r>
          </a:p>
          <a:p>
            <a:r>
              <a:rPr lang="en-US" dirty="0" smtClean="0"/>
              <a:t>How to access structure members</a:t>
            </a:r>
          </a:p>
          <a:p>
            <a:r>
              <a:rPr lang="en-US" dirty="0" smtClean="0"/>
              <a:t>Array of structures</a:t>
            </a:r>
          </a:p>
          <a:p>
            <a:r>
              <a:rPr lang="en-US" dirty="0" smtClean="0"/>
              <a:t>Nested structures</a:t>
            </a:r>
          </a:p>
          <a:p>
            <a:r>
              <a:rPr lang="en-US" dirty="0" smtClean="0"/>
              <a:t>Structure using pointers</a:t>
            </a:r>
          </a:p>
          <a:p>
            <a:r>
              <a:rPr lang="en-US" dirty="0" smtClean="0"/>
              <a:t>Passing structure to function</a:t>
            </a:r>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Structure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buNone/>
            </a:pPr>
            <a:endParaRPr lang="en-US" sz="2400" dirty="0" smtClean="0"/>
          </a:p>
          <a:p>
            <a:pPr>
              <a:buNone/>
            </a:pPr>
            <a:r>
              <a:rPr lang="en-US" sz="2400" dirty="0" smtClean="0"/>
              <a:t>		#include&lt;</a:t>
            </a:r>
            <a:r>
              <a:rPr lang="en-US" sz="2400" dirty="0" err="1" smtClean="0"/>
              <a:t>stdio.h</a:t>
            </a:r>
            <a:r>
              <a:rPr lang="en-US" sz="2400" dirty="0" smtClean="0"/>
              <a:t>&gt;</a:t>
            </a:r>
          </a:p>
          <a:p>
            <a:pPr>
              <a:buNone/>
            </a:pPr>
            <a:r>
              <a:rPr lang="en-US" sz="2400" dirty="0" smtClean="0"/>
              <a:t>		</a:t>
            </a:r>
            <a:r>
              <a:rPr lang="en-US" sz="2400" dirty="0" err="1" smtClean="0"/>
              <a:t>struct</a:t>
            </a:r>
            <a:r>
              <a:rPr lang="en-US" sz="2400" dirty="0" smtClean="0"/>
              <a:t>  </a:t>
            </a:r>
            <a:r>
              <a:rPr lang="en-US" sz="2400" dirty="0" err="1" smtClean="0"/>
              <a:t>st</a:t>
            </a:r>
            <a:r>
              <a:rPr lang="en-US" sz="2400" dirty="0" smtClean="0"/>
              <a:t>{</a:t>
            </a:r>
          </a:p>
          <a:p>
            <a:pPr>
              <a:buNone/>
            </a:pPr>
            <a:r>
              <a:rPr lang="en-US" sz="2400" dirty="0" smtClean="0"/>
              <a:t>		</a:t>
            </a:r>
            <a:r>
              <a:rPr lang="en-US" sz="2400" dirty="0" err="1" smtClean="0"/>
              <a:t>int</a:t>
            </a:r>
            <a:r>
              <a:rPr lang="en-US" sz="2400" dirty="0" smtClean="0"/>
              <a:t> x;</a:t>
            </a:r>
          </a:p>
          <a:p>
            <a:pPr>
              <a:buNone/>
            </a:pPr>
            <a:r>
              <a:rPr lang="en-US" sz="2400" dirty="0" smtClean="0"/>
              <a:t>		char name[10] ;             </a:t>
            </a:r>
          </a:p>
          <a:p>
            <a:pPr>
              <a:buNone/>
            </a:pPr>
            <a:r>
              <a:rPr lang="en-US" sz="2400" dirty="0" smtClean="0"/>
              <a:t>		float m ;</a:t>
            </a:r>
          </a:p>
          <a:p>
            <a:pPr>
              <a:buNone/>
            </a:pPr>
            <a:r>
              <a:rPr lang="en-US" sz="2400" dirty="0" smtClean="0"/>
              <a:t>		}v1 = { 10,”abcd”,80 } ;</a:t>
            </a:r>
          </a:p>
          <a:p>
            <a:pPr>
              <a:buNone/>
            </a:pPr>
            <a:r>
              <a:rPr lang="en-US" sz="2400" dirty="0" smtClean="0"/>
              <a:t>               main()</a:t>
            </a:r>
          </a:p>
          <a:p>
            <a:pPr>
              <a:buNone/>
            </a:pPr>
            <a:r>
              <a:rPr lang="en-US" sz="2400" dirty="0" smtClean="0">
                <a:solidFill>
                  <a:srgbClr val="FF0000"/>
                </a:solidFill>
              </a:rPr>
              <a:t>		</a:t>
            </a:r>
            <a:r>
              <a:rPr lang="en-US" sz="2400" dirty="0" smtClean="0"/>
              <a:t>{</a:t>
            </a:r>
          </a:p>
          <a:p>
            <a:pPr>
              <a:buNone/>
            </a:pPr>
            <a:r>
              <a:rPr lang="en-US" sz="2400" dirty="0" smtClean="0"/>
              <a:t>		</a:t>
            </a:r>
            <a:r>
              <a:rPr lang="en-US" sz="2400" dirty="0" err="1" smtClean="0"/>
              <a:t>struct</a:t>
            </a:r>
            <a:r>
              <a:rPr lang="en-US" sz="2400" dirty="0" smtClean="0"/>
              <a:t> </a:t>
            </a:r>
            <a:r>
              <a:rPr lang="en-US" sz="2400" dirty="0" err="1" smtClean="0"/>
              <a:t>st</a:t>
            </a:r>
            <a:r>
              <a:rPr lang="en-US" sz="2400" dirty="0" smtClean="0"/>
              <a:t> v2 = { 20,”hai”,50 } ;</a:t>
            </a:r>
          </a:p>
          <a:p>
            <a:pPr>
              <a:buNone/>
            </a:pPr>
            <a:r>
              <a:rPr lang="en-US" sz="2400" dirty="0" smtClean="0"/>
              <a:t>		}</a:t>
            </a:r>
          </a:p>
          <a:p>
            <a:pPr>
              <a:buNone/>
            </a:pPr>
            <a:r>
              <a:rPr lang="en-US" sz="2400" dirty="0" smtClean="0">
                <a:solidFill>
                  <a:srgbClr val="FF0000"/>
                </a:solidFill>
              </a:rPr>
              <a:t>	</a:t>
            </a:r>
          </a:p>
          <a:p>
            <a:pPr>
              <a:buNone/>
            </a:pPr>
            <a:r>
              <a:rPr lang="en-US" sz="2400" dirty="0" smtClean="0"/>
              <a:t>		</a:t>
            </a:r>
          </a:p>
        </p:txBody>
      </p:sp>
      <p:sp>
        <p:nvSpPr>
          <p:cNvPr id="4" name="Rectangle 3"/>
          <p:cNvSpPr/>
          <p:nvPr/>
        </p:nvSpPr>
        <p:spPr>
          <a:xfrm>
            <a:off x="4572000" y="2895600"/>
            <a:ext cx="38100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hai</a:t>
            </a:r>
            <a:r>
              <a:rPr lang="en-US" sz="2400" dirty="0" smtClean="0">
                <a:solidFill>
                  <a:schemeClr val="tx1"/>
                </a:solidFill>
              </a:rPr>
              <a:t>\0</a:t>
            </a:r>
            <a:endParaRPr lang="en-US" sz="2400" dirty="0">
              <a:solidFill>
                <a:schemeClr val="tx1"/>
              </a:solidFill>
            </a:endParaRPr>
          </a:p>
        </p:txBody>
      </p:sp>
      <p:cxnSp>
        <p:nvCxnSpPr>
          <p:cNvPr id="12" name="Straight Connector 11"/>
          <p:cNvCxnSpPr/>
          <p:nvPr/>
        </p:nvCxnSpPr>
        <p:spPr>
          <a:xfrm rot="5400000">
            <a:off x="4914900" y="3238500"/>
            <a:ext cx="685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7315200" y="3276600"/>
            <a:ext cx="7620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648200" y="3124200"/>
            <a:ext cx="533400" cy="461665"/>
          </a:xfrm>
          <a:prstGeom prst="rect">
            <a:avLst/>
          </a:prstGeom>
        </p:spPr>
        <p:txBody>
          <a:bodyPr wrap="square">
            <a:spAutoFit/>
          </a:bodyPr>
          <a:lstStyle/>
          <a:p>
            <a:r>
              <a:rPr lang="en-US" sz="2400" dirty="0" smtClean="0"/>
              <a:t>20</a:t>
            </a:r>
            <a:endParaRPr lang="en-US" sz="2400" dirty="0"/>
          </a:p>
        </p:txBody>
      </p:sp>
      <p:sp>
        <p:nvSpPr>
          <p:cNvPr id="19" name="Rectangle 18"/>
          <p:cNvSpPr/>
          <p:nvPr/>
        </p:nvSpPr>
        <p:spPr>
          <a:xfrm>
            <a:off x="7772400" y="3124200"/>
            <a:ext cx="533400" cy="461665"/>
          </a:xfrm>
          <a:prstGeom prst="rect">
            <a:avLst/>
          </a:prstGeom>
        </p:spPr>
        <p:txBody>
          <a:bodyPr wrap="square">
            <a:spAutoFit/>
          </a:bodyPr>
          <a:lstStyle/>
          <a:p>
            <a:r>
              <a:rPr lang="en-US" sz="2400" dirty="0" smtClean="0"/>
              <a:t>50</a:t>
            </a:r>
            <a:endParaRPr lang="en-US" sz="2400" dirty="0"/>
          </a:p>
        </p:txBody>
      </p:sp>
      <p:cxnSp>
        <p:nvCxnSpPr>
          <p:cNvPr id="21" name="Straight Connector 20"/>
          <p:cNvCxnSpPr/>
          <p:nvPr/>
        </p:nvCxnSpPr>
        <p:spPr>
          <a:xfrm rot="5400000">
            <a:off x="5219700" y="3619500"/>
            <a:ext cx="76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38600" y="3733800"/>
            <a:ext cx="1219200" cy="461665"/>
          </a:xfrm>
          <a:prstGeom prst="rect">
            <a:avLst/>
          </a:prstGeom>
        </p:spPr>
        <p:txBody>
          <a:bodyPr wrap="square">
            <a:spAutoFit/>
          </a:bodyPr>
          <a:lstStyle/>
          <a:p>
            <a:r>
              <a:rPr lang="en-US" sz="2400" dirty="0" smtClean="0"/>
              <a:t>     </a:t>
            </a:r>
            <a:r>
              <a:rPr lang="en-US" sz="2400" dirty="0" smtClean="0">
                <a:solidFill>
                  <a:srgbClr val="FF0000"/>
                </a:solidFill>
              </a:rPr>
              <a:t>2000</a:t>
            </a:r>
            <a:endParaRPr lang="en-US" sz="2400" dirty="0">
              <a:solidFill>
                <a:srgbClr val="FF0000"/>
              </a:solidFill>
            </a:endParaRPr>
          </a:p>
        </p:txBody>
      </p:sp>
      <p:sp>
        <p:nvSpPr>
          <p:cNvPr id="23" name="Rectangle 22"/>
          <p:cNvSpPr/>
          <p:nvPr/>
        </p:nvSpPr>
        <p:spPr>
          <a:xfrm>
            <a:off x="5257800" y="3733800"/>
            <a:ext cx="1066800" cy="461665"/>
          </a:xfrm>
          <a:prstGeom prst="rect">
            <a:avLst/>
          </a:prstGeom>
        </p:spPr>
        <p:txBody>
          <a:bodyPr wrap="square">
            <a:spAutoFit/>
          </a:bodyPr>
          <a:lstStyle/>
          <a:p>
            <a:r>
              <a:rPr lang="en-US" sz="2400" dirty="0" smtClean="0">
                <a:solidFill>
                  <a:srgbClr val="FF0000"/>
                </a:solidFill>
              </a:rPr>
              <a:t>2004</a:t>
            </a:r>
            <a:endParaRPr lang="en-US" sz="2400" dirty="0">
              <a:solidFill>
                <a:srgbClr val="FF0000"/>
              </a:solidFill>
            </a:endParaRPr>
          </a:p>
        </p:txBody>
      </p:sp>
      <p:sp>
        <p:nvSpPr>
          <p:cNvPr id="24" name="Rectangle 23"/>
          <p:cNvSpPr/>
          <p:nvPr/>
        </p:nvSpPr>
        <p:spPr>
          <a:xfrm>
            <a:off x="7620000" y="3733800"/>
            <a:ext cx="990600" cy="461665"/>
          </a:xfrm>
          <a:prstGeom prst="rect">
            <a:avLst/>
          </a:prstGeom>
        </p:spPr>
        <p:txBody>
          <a:bodyPr wrap="square">
            <a:spAutoFit/>
          </a:bodyPr>
          <a:lstStyle/>
          <a:p>
            <a:r>
              <a:rPr lang="en-US" sz="2400" dirty="0" smtClean="0">
                <a:solidFill>
                  <a:srgbClr val="FF0000"/>
                </a:solidFill>
              </a:rPr>
              <a:t>2014</a:t>
            </a:r>
            <a:endParaRPr lang="en-US" sz="2400" dirty="0">
              <a:solidFill>
                <a:srgbClr val="FF0000"/>
              </a:solidFill>
            </a:endParaRPr>
          </a:p>
        </p:txBody>
      </p:sp>
      <p:sp>
        <p:nvSpPr>
          <p:cNvPr id="25" name="Rectangle 24"/>
          <p:cNvSpPr/>
          <p:nvPr/>
        </p:nvSpPr>
        <p:spPr>
          <a:xfrm>
            <a:off x="4648200" y="2514600"/>
            <a:ext cx="533400" cy="461665"/>
          </a:xfrm>
          <a:prstGeom prst="rect">
            <a:avLst/>
          </a:prstGeom>
        </p:spPr>
        <p:txBody>
          <a:bodyPr wrap="square">
            <a:spAutoFit/>
          </a:bodyPr>
          <a:lstStyle/>
          <a:p>
            <a:r>
              <a:rPr lang="en-US" sz="2400" dirty="0" smtClean="0"/>
              <a:t>x</a:t>
            </a:r>
            <a:endParaRPr lang="en-US" sz="2400" dirty="0"/>
          </a:p>
        </p:txBody>
      </p:sp>
      <p:sp>
        <p:nvSpPr>
          <p:cNvPr id="26" name="Rectangle 25"/>
          <p:cNvSpPr/>
          <p:nvPr/>
        </p:nvSpPr>
        <p:spPr>
          <a:xfrm>
            <a:off x="5791200" y="2514600"/>
            <a:ext cx="1219200" cy="461665"/>
          </a:xfrm>
          <a:prstGeom prst="rect">
            <a:avLst/>
          </a:prstGeom>
        </p:spPr>
        <p:txBody>
          <a:bodyPr wrap="square">
            <a:spAutoFit/>
          </a:bodyPr>
          <a:lstStyle/>
          <a:p>
            <a:r>
              <a:rPr lang="en-US" sz="2400" dirty="0" smtClean="0"/>
              <a:t>name</a:t>
            </a:r>
            <a:endParaRPr lang="en-US" sz="2400" dirty="0"/>
          </a:p>
        </p:txBody>
      </p:sp>
      <p:sp>
        <p:nvSpPr>
          <p:cNvPr id="27" name="Rectangle 26"/>
          <p:cNvSpPr/>
          <p:nvPr/>
        </p:nvSpPr>
        <p:spPr>
          <a:xfrm>
            <a:off x="7772400" y="2514600"/>
            <a:ext cx="533400" cy="461665"/>
          </a:xfrm>
          <a:prstGeom prst="rect">
            <a:avLst/>
          </a:prstGeom>
        </p:spPr>
        <p:txBody>
          <a:bodyPr wrap="square">
            <a:spAutoFit/>
          </a:bodyPr>
          <a:lstStyle/>
          <a:p>
            <a:r>
              <a:rPr lang="en-US" sz="2400" dirty="0" smtClean="0"/>
              <a:t>m</a:t>
            </a:r>
            <a:endParaRPr lang="en-US" sz="2400" dirty="0"/>
          </a:p>
        </p:txBody>
      </p:sp>
      <p:cxnSp>
        <p:nvCxnSpPr>
          <p:cNvPr id="29" name="Straight Arrow Connector 28"/>
          <p:cNvCxnSpPr/>
          <p:nvPr/>
        </p:nvCxnSpPr>
        <p:spPr>
          <a:xfrm>
            <a:off x="6324600" y="2133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4572000" y="2133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791200" y="1828800"/>
            <a:ext cx="533400" cy="461665"/>
          </a:xfrm>
          <a:prstGeom prst="rect">
            <a:avLst/>
          </a:prstGeom>
        </p:spPr>
        <p:txBody>
          <a:bodyPr wrap="square">
            <a:spAutoFit/>
          </a:bodyPr>
          <a:lstStyle/>
          <a:p>
            <a:r>
              <a:rPr lang="en-US" sz="2400" dirty="0" smtClean="0"/>
              <a:t>v2</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Structure</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2400" dirty="0" smtClean="0"/>
              <a:t>		</a:t>
            </a:r>
          </a:p>
          <a:p>
            <a:pPr>
              <a:buNone/>
            </a:pPr>
            <a:r>
              <a:rPr lang="en-US" sz="2400" dirty="0" smtClean="0"/>
              <a:t>		In this case tag name is must because, we are declaring v2 in function.</a:t>
            </a:r>
          </a:p>
          <a:p>
            <a:pPr>
              <a:buNone/>
            </a:pPr>
            <a:r>
              <a:rPr lang="en-US" sz="2400" dirty="0" smtClean="0"/>
              <a:t>		To create v2 variable, tag name is must</a:t>
            </a:r>
          </a:p>
          <a:p>
            <a:pPr>
              <a:buNone/>
            </a:pPr>
            <a:r>
              <a:rPr lang="en-US" sz="2400" dirty="0" smtClean="0"/>
              <a:t>		To create v1 variable, tag name is optional.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Structure</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sz="2400" dirty="0" smtClean="0"/>
              <a:t>		</a:t>
            </a:r>
            <a:r>
              <a:rPr lang="en-US" sz="2400" dirty="0" smtClean="0">
                <a:solidFill>
                  <a:srgbClr val="FF0000"/>
                </a:solidFill>
              </a:rPr>
              <a:t>Example</a:t>
            </a:r>
            <a:r>
              <a:rPr lang="en-US" sz="2400" dirty="0" smtClean="0"/>
              <a:t> </a:t>
            </a:r>
          </a:p>
          <a:p>
            <a:pPr>
              <a:buNone/>
            </a:pPr>
            <a:endParaRPr lang="en-US" sz="2400" dirty="0" smtClean="0"/>
          </a:p>
          <a:p>
            <a:pPr>
              <a:buNone/>
            </a:pPr>
            <a:r>
              <a:rPr lang="en-US" sz="2400" dirty="0" smtClean="0"/>
              <a:t>		#include&lt;</a:t>
            </a:r>
            <a:r>
              <a:rPr lang="en-US" sz="2400" dirty="0" err="1" smtClean="0"/>
              <a:t>stdio.h</a:t>
            </a:r>
            <a:r>
              <a:rPr lang="en-US" sz="2400" dirty="0" smtClean="0"/>
              <a:t>&gt;</a:t>
            </a:r>
          </a:p>
          <a:p>
            <a:pPr>
              <a:buNone/>
            </a:pPr>
            <a:r>
              <a:rPr lang="en-US" sz="2400" dirty="0" smtClean="0"/>
              <a:t>		</a:t>
            </a:r>
            <a:r>
              <a:rPr lang="en-US" sz="2400" dirty="0" err="1" smtClean="0"/>
              <a:t>struct</a:t>
            </a:r>
            <a:r>
              <a:rPr lang="en-US" sz="2400" dirty="0" smtClean="0"/>
              <a:t>  </a:t>
            </a:r>
            <a:r>
              <a:rPr lang="en-US" sz="2400" dirty="0" err="1" smtClean="0"/>
              <a:t>st</a:t>
            </a:r>
            <a:endParaRPr lang="en-US" sz="2400" dirty="0" smtClean="0"/>
          </a:p>
          <a:p>
            <a:pPr>
              <a:buNone/>
            </a:pPr>
            <a:r>
              <a:rPr lang="en-US" sz="2400" dirty="0" smtClean="0"/>
              <a:t>		{</a:t>
            </a:r>
          </a:p>
          <a:p>
            <a:pPr>
              <a:buNone/>
            </a:pPr>
            <a:r>
              <a:rPr lang="en-US" sz="2400" dirty="0" smtClean="0"/>
              <a:t>		</a:t>
            </a:r>
            <a:r>
              <a:rPr lang="en-US" sz="2400" dirty="0" err="1" smtClean="0"/>
              <a:t>int</a:t>
            </a:r>
            <a:r>
              <a:rPr lang="en-US" sz="2400" dirty="0" smtClean="0"/>
              <a:t> x;</a:t>
            </a:r>
          </a:p>
          <a:p>
            <a:pPr>
              <a:buNone/>
            </a:pPr>
            <a:r>
              <a:rPr lang="en-US" sz="2400" dirty="0" smtClean="0"/>
              <a:t>		char name[10];</a:t>
            </a:r>
          </a:p>
          <a:p>
            <a:pPr>
              <a:buNone/>
            </a:pPr>
            <a:r>
              <a:rPr lang="en-US" sz="2400" dirty="0" smtClean="0"/>
              <a:t>		float marks;</a:t>
            </a:r>
          </a:p>
          <a:p>
            <a:pPr>
              <a:buNone/>
            </a:pPr>
            <a:r>
              <a:rPr lang="en-US" sz="2400" dirty="0" smtClean="0"/>
              <a:t>		}</a:t>
            </a:r>
          </a:p>
          <a:p>
            <a:pPr>
              <a:buNone/>
            </a:pPr>
            <a:r>
              <a:rPr lang="en-US" sz="2400" dirty="0" smtClean="0"/>
              <a:t>		Here memory is not reserved for data members until we provide the structure variable</a:t>
            </a:r>
          </a:p>
          <a:p>
            <a:pPr>
              <a:buNone/>
            </a:pPr>
            <a:r>
              <a:rPr lang="en-US" sz="2400" dirty="0" smtClean="0"/>
              <a:t>		</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600" dirty="0" smtClean="0">
                <a:solidFill>
                  <a:srgbClr val="FF0000"/>
                </a:solidFill>
              </a:rPr>
              <a:t>Declaring Structure variables separately</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t>		</a:t>
            </a:r>
            <a:r>
              <a:rPr lang="en-US" sz="2400" dirty="0" smtClean="0">
                <a:solidFill>
                  <a:srgbClr val="FF0000"/>
                </a:solidFill>
              </a:rPr>
              <a:t>Example</a:t>
            </a:r>
            <a:r>
              <a:rPr lang="en-US" sz="2400" dirty="0" smtClean="0"/>
              <a:t> </a:t>
            </a:r>
          </a:p>
          <a:p>
            <a:pPr>
              <a:buNone/>
            </a:pPr>
            <a:endParaRPr lang="en-US" sz="2400" dirty="0" smtClean="0"/>
          </a:p>
          <a:p>
            <a:pPr>
              <a:buNone/>
            </a:pPr>
            <a:r>
              <a:rPr lang="en-US" sz="2400" dirty="0" smtClean="0"/>
              <a:t>		#include&lt;</a:t>
            </a:r>
            <a:r>
              <a:rPr lang="en-US" sz="2400" dirty="0" err="1" smtClean="0"/>
              <a:t>stdio.h</a:t>
            </a:r>
            <a:r>
              <a:rPr lang="en-US" sz="2400" dirty="0" smtClean="0"/>
              <a:t>&gt;</a:t>
            </a:r>
          </a:p>
          <a:p>
            <a:pPr>
              <a:buNone/>
            </a:pPr>
            <a:r>
              <a:rPr lang="en-US" sz="2400" dirty="0" smtClean="0"/>
              <a:t>		</a:t>
            </a:r>
            <a:r>
              <a:rPr lang="en-US" sz="2400" dirty="0" err="1" smtClean="0"/>
              <a:t>struct</a:t>
            </a:r>
            <a:r>
              <a:rPr lang="en-US" sz="2400" dirty="0" smtClean="0"/>
              <a:t>  student </a:t>
            </a:r>
          </a:p>
          <a:p>
            <a:pPr>
              <a:buNone/>
            </a:pPr>
            <a:r>
              <a:rPr lang="en-US" sz="2400" dirty="0" smtClean="0"/>
              <a:t>		{</a:t>
            </a:r>
          </a:p>
          <a:p>
            <a:pPr>
              <a:buNone/>
            </a:pPr>
            <a:r>
              <a:rPr lang="en-US" sz="2400" dirty="0" smtClean="0"/>
              <a:t>		</a:t>
            </a:r>
            <a:r>
              <a:rPr lang="en-US" sz="2400" dirty="0" err="1" smtClean="0"/>
              <a:t>int</a:t>
            </a:r>
            <a:r>
              <a:rPr lang="en-US" sz="2400" dirty="0" smtClean="0"/>
              <a:t> x;</a:t>
            </a:r>
          </a:p>
          <a:p>
            <a:pPr>
              <a:buNone/>
            </a:pPr>
            <a:r>
              <a:rPr lang="en-US" sz="2400" dirty="0" smtClean="0"/>
              <a:t>		char name[10];</a:t>
            </a:r>
          </a:p>
          <a:p>
            <a:pPr>
              <a:buNone/>
            </a:pPr>
            <a:r>
              <a:rPr lang="en-US" sz="2400" dirty="0" smtClean="0"/>
              <a:t>		float marks;</a:t>
            </a:r>
          </a:p>
          <a:p>
            <a:pPr>
              <a:buNone/>
            </a:pPr>
            <a:r>
              <a:rPr lang="en-US" sz="2400" dirty="0" smtClean="0"/>
              <a:t>		}</a:t>
            </a:r>
          </a:p>
          <a:p>
            <a:pPr>
              <a:buNone/>
            </a:pPr>
            <a:r>
              <a:rPr lang="en-US" sz="2400" dirty="0" smtClean="0"/>
              <a:t>		</a:t>
            </a:r>
            <a:r>
              <a:rPr lang="en-US" sz="2400" dirty="0" err="1" smtClean="0"/>
              <a:t>struct</a:t>
            </a:r>
            <a:r>
              <a:rPr lang="en-US" sz="2400" dirty="0" smtClean="0"/>
              <a:t>  student  s1, s2 ; </a:t>
            </a:r>
          </a:p>
          <a:p>
            <a:pPr>
              <a:buNone/>
            </a:pPr>
            <a:r>
              <a:rPr lang="en-US" sz="2400" dirty="0" smtClean="0"/>
              <a:t>		</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Declaring Structure variables with structure definition</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t>		</a:t>
            </a:r>
            <a:r>
              <a:rPr lang="en-US" sz="2400" dirty="0" smtClean="0">
                <a:solidFill>
                  <a:srgbClr val="FF0000"/>
                </a:solidFill>
              </a:rPr>
              <a:t>Example</a:t>
            </a:r>
            <a:r>
              <a:rPr lang="en-US" sz="2400" dirty="0" smtClean="0"/>
              <a:t> </a:t>
            </a:r>
          </a:p>
          <a:p>
            <a:pPr>
              <a:buNone/>
            </a:pPr>
            <a:endParaRPr lang="en-US" sz="2400" dirty="0" smtClean="0"/>
          </a:p>
          <a:p>
            <a:pPr>
              <a:buNone/>
            </a:pPr>
            <a:r>
              <a:rPr lang="en-US" sz="2400" dirty="0" smtClean="0"/>
              <a:t>		#include&lt;</a:t>
            </a:r>
            <a:r>
              <a:rPr lang="en-US" sz="2400" dirty="0" err="1" smtClean="0"/>
              <a:t>stdio.h</a:t>
            </a:r>
            <a:r>
              <a:rPr lang="en-US" sz="2400" dirty="0" smtClean="0"/>
              <a:t>&gt;</a:t>
            </a:r>
          </a:p>
          <a:p>
            <a:pPr>
              <a:buNone/>
            </a:pPr>
            <a:r>
              <a:rPr lang="en-US" sz="2400" dirty="0" smtClean="0"/>
              <a:t>		</a:t>
            </a:r>
            <a:r>
              <a:rPr lang="en-US" sz="2400" dirty="0" err="1" smtClean="0"/>
              <a:t>struct</a:t>
            </a:r>
            <a:r>
              <a:rPr lang="en-US" sz="2400" dirty="0" smtClean="0"/>
              <a:t>  student </a:t>
            </a:r>
          </a:p>
          <a:p>
            <a:pPr>
              <a:buNone/>
            </a:pPr>
            <a:r>
              <a:rPr lang="en-US" sz="2400" dirty="0" smtClean="0"/>
              <a:t>		{</a:t>
            </a:r>
          </a:p>
          <a:p>
            <a:pPr>
              <a:buNone/>
            </a:pPr>
            <a:r>
              <a:rPr lang="en-US" sz="2400" dirty="0" smtClean="0"/>
              <a:t>		</a:t>
            </a:r>
            <a:r>
              <a:rPr lang="en-US" sz="2400" dirty="0" err="1" smtClean="0"/>
              <a:t>int</a:t>
            </a:r>
            <a:r>
              <a:rPr lang="en-US" sz="2400" dirty="0" smtClean="0"/>
              <a:t> x;</a:t>
            </a:r>
          </a:p>
          <a:p>
            <a:pPr>
              <a:buNone/>
            </a:pPr>
            <a:r>
              <a:rPr lang="en-US" sz="2400" dirty="0" smtClean="0"/>
              <a:t>		char name[10];</a:t>
            </a:r>
          </a:p>
          <a:p>
            <a:pPr>
              <a:buNone/>
            </a:pPr>
            <a:r>
              <a:rPr lang="en-US" sz="2400" dirty="0" smtClean="0"/>
              <a:t>		float marks;</a:t>
            </a:r>
          </a:p>
          <a:p>
            <a:pPr>
              <a:buNone/>
            </a:pPr>
            <a:r>
              <a:rPr lang="en-US" sz="2400" dirty="0" smtClean="0"/>
              <a:t>		} s1, s2 ;</a:t>
            </a:r>
          </a:p>
          <a:p>
            <a:pPr>
              <a:buNone/>
            </a:pPr>
            <a:r>
              <a:rPr lang="en-US" sz="2400" dirty="0" smtClean="0"/>
              <a:t>		Here, s1 and s2 are variables of structure student.</a:t>
            </a:r>
          </a:p>
          <a:p>
            <a:pPr>
              <a:buNone/>
            </a:pPr>
            <a:r>
              <a:rPr lang="en-US" sz="2400" dirty="0" smtClean="0"/>
              <a:t>		</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Structure</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2400" dirty="0" smtClean="0"/>
              <a:t>		</a:t>
            </a:r>
            <a:endParaRPr lang="en-US" sz="2800" dirty="0" smtClean="0"/>
          </a:p>
          <a:p>
            <a:pPr>
              <a:buNone/>
            </a:pPr>
            <a:r>
              <a:rPr lang="en-US" sz="2800" dirty="0" smtClean="0"/>
              <a:t>		</a:t>
            </a:r>
            <a:r>
              <a:rPr lang="en-US" sz="2800" dirty="0" err="1" smtClean="0"/>
              <a:t>struct</a:t>
            </a:r>
            <a:r>
              <a:rPr lang="en-US" sz="2800" dirty="0" smtClean="0"/>
              <a:t>  student {</a:t>
            </a:r>
          </a:p>
          <a:p>
            <a:pPr>
              <a:buNone/>
            </a:pPr>
            <a:r>
              <a:rPr lang="en-US" sz="2800" dirty="0" smtClean="0"/>
              <a:t>		</a:t>
            </a:r>
            <a:r>
              <a:rPr lang="en-US" sz="2800" dirty="0" err="1" smtClean="0"/>
              <a:t>int</a:t>
            </a:r>
            <a:r>
              <a:rPr lang="en-US" sz="2800" dirty="0" smtClean="0"/>
              <a:t> x;</a:t>
            </a:r>
          </a:p>
          <a:p>
            <a:pPr>
              <a:buNone/>
            </a:pPr>
            <a:r>
              <a:rPr lang="en-US" sz="2800" dirty="0" smtClean="0"/>
              <a:t>		char name[10];</a:t>
            </a:r>
          </a:p>
          <a:p>
            <a:pPr>
              <a:buNone/>
            </a:pPr>
            <a:r>
              <a:rPr lang="en-US" sz="2800" dirty="0" smtClean="0"/>
              <a:t>		float marks;</a:t>
            </a:r>
          </a:p>
          <a:p>
            <a:pPr>
              <a:buNone/>
            </a:pPr>
            <a:r>
              <a:rPr lang="en-US" sz="2800" dirty="0" smtClean="0"/>
              <a:t>		} v1 = { 10,”abc”,50} ;</a:t>
            </a:r>
          </a:p>
          <a:p>
            <a:pPr>
              <a:buNone/>
            </a:pPr>
            <a:r>
              <a:rPr lang="en-US" sz="2800" dirty="0" smtClean="0"/>
              <a:t>		main(){</a:t>
            </a:r>
          </a:p>
          <a:p>
            <a:pPr>
              <a:buNone/>
            </a:pPr>
            <a:r>
              <a:rPr lang="en-US" sz="2800" dirty="0" smtClean="0"/>
              <a:t>	         </a:t>
            </a:r>
            <a:r>
              <a:rPr lang="en-US" sz="2800" dirty="0" err="1" smtClean="0"/>
              <a:t>struct</a:t>
            </a:r>
            <a:r>
              <a:rPr lang="en-US" sz="2800" dirty="0" smtClean="0"/>
              <a:t> </a:t>
            </a:r>
            <a:r>
              <a:rPr lang="en-US" sz="2800" dirty="0" err="1" smtClean="0"/>
              <a:t>st</a:t>
            </a:r>
            <a:r>
              <a:rPr lang="en-US" sz="2800" dirty="0" smtClean="0"/>
              <a:t> v2 = { 20,hai,80 } ;</a:t>
            </a:r>
          </a:p>
          <a:p>
            <a:pPr>
              <a:buNone/>
            </a:pPr>
            <a:r>
              <a:rPr lang="en-US" sz="2800" dirty="0" smtClean="0"/>
              <a:t>		</a:t>
            </a:r>
            <a:r>
              <a:rPr lang="en-US" sz="2800" dirty="0" err="1" smtClean="0"/>
              <a:t>printf</a:t>
            </a:r>
            <a:r>
              <a:rPr lang="en-US" sz="2800" dirty="0" smtClean="0"/>
              <a:t>(“%</a:t>
            </a:r>
            <a:r>
              <a:rPr lang="en-US" sz="2800" dirty="0" err="1" smtClean="0"/>
              <a:t>d”,x</a:t>
            </a:r>
            <a:r>
              <a:rPr lang="en-US" sz="2800" dirty="0" smtClean="0"/>
              <a:t>);}</a:t>
            </a:r>
          </a:p>
          <a:p>
            <a:pPr>
              <a:buNone/>
            </a:pPr>
            <a:r>
              <a:rPr lang="en-US" sz="2800" dirty="0" smtClean="0"/>
              <a:t>		</a:t>
            </a:r>
          </a:p>
          <a:p>
            <a:pPr>
              <a:buNone/>
            </a:pPr>
            <a:r>
              <a:rPr lang="en-US" sz="2800" dirty="0" smtClean="0">
                <a:solidFill>
                  <a:srgbClr val="FF0000"/>
                </a:solidFill>
              </a:rPr>
              <a:t>		output</a:t>
            </a:r>
          </a:p>
          <a:p>
            <a:pPr>
              <a:buNone/>
            </a:pPr>
            <a:r>
              <a:rPr lang="en-US" sz="2800" dirty="0" smtClean="0"/>
              <a:t>		compile error </a:t>
            </a:r>
          </a:p>
          <a:p>
            <a:pPr>
              <a:buNone/>
            </a:pPr>
            <a:r>
              <a:rPr lang="en-US" sz="2800" dirty="0" smtClean="0"/>
              <a:t>		x is undeclared, we cannot access the structure members.</a:t>
            </a:r>
          </a:p>
          <a:p>
            <a:pPr>
              <a:buNone/>
            </a:pPr>
            <a:r>
              <a:rPr lang="en-US" sz="2400" dirty="0" smtClean="0"/>
              <a:t>		</a:t>
            </a:r>
          </a:p>
          <a:p>
            <a:pPr>
              <a:buNone/>
            </a:pPr>
            <a:r>
              <a:rPr lang="en-US" sz="2400" dirty="0" smtClean="0"/>
              <a:t>		</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How to access structure members</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400" dirty="0" smtClean="0"/>
              <a:t>		</a:t>
            </a:r>
          </a:p>
          <a:p>
            <a:pPr>
              <a:buNone/>
            </a:pPr>
            <a:r>
              <a:rPr lang="en-US" sz="2400" dirty="0" smtClean="0"/>
              <a:t>		Structure members can be accessed by dot (.) operator	Structure members can be accessed by arrow ( -&gt; ) operator.</a:t>
            </a:r>
          </a:p>
          <a:p>
            <a:pPr>
              <a:buNone/>
            </a:pPr>
            <a:endParaRPr lang="en-US" sz="2400" dirty="0" smtClean="0"/>
          </a:p>
          <a:p>
            <a:pPr>
              <a:buNone/>
            </a:pPr>
            <a:r>
              <a:rPr lang="en-US" sz="2400" dirty="0" smtClean="0"/>
              <a:t>			</a:t>
            </a:r>
            <a:r>
              <a:rPr lang="en-US" sz="2400" dirty="0" smtClean="0">
                <a:solidFill>
                  <a:srgbClr val="FF0000"/>
                </a:solidFill>
              </a:rPr>
              <a:t>Structure Variable</a:t>
            </a:r>
          </a:p>
          <a:p>
            <a:pPr>
              <a:buNone/>
            </a:pPr>
            <a:endParaRPr lang="en-US" sz="2400" dirty="0" smtClean="0"/>
          </a:p>
          <a:p>
            <a:pPr>
              <a:buNone/>
            </a:pPr>
            <a:r>
              <a:rPr lang="en-US" sz="2400" dirty="0" smtClean="0"/>
              <a:t>	dot (.) operator	                  arrow(-&gt;) operator	</a:t>
            </a:r>
          </a:p>
          <a:p>
            <a:pPr>
              <a:buNone/>
            </a:pPr>
            <a:r>
              <a:rPr lang="en-US" sz="2400" dirty="0" smtClean="0"/>
              <a:t>		</a:t>
            </a:r>
            <a:endParaRPr lang="en-US" sz="2400" dirty="0"/>
          </a:p>
        </p:txBody>
      </p:sp>
      <p:cxnSp>
        <p:nvCxnSpPr>
          <p:cNvPr id="5" name="Straight Connector 4"/>
          <p:cNvCxnSpPr/>
          <p:nvPr/>
        </p:nvCxnSpPr>
        <p:spPr>
          <a:xfrm>
            <a:off x="1828800" y="4343400"/>
            <a:ext cx="3581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1676400" y="4495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5295900" y="4457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429000" y="4191000"/>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How to access structure members</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2400" dirty="0" smtClean="0"/>
              <a:t>		</a:t>
            </a:r>
          </a:p>
          <a:p>
            <a:pPr>
              <a:buNone/>
            </a:pPr>
            <a:r>
              <a:rPr lang="en-US" sz="2400" dirty="0" smtClean="0"/>
              <a:t>	</a:t>
            </a:r>
            <a:r>
              <a:rPr lang="en-US" sz="2400" smtClean="0"/>
              <a:t>	</a:t>
            </a:r>
            <a:endParaRPr lang="en-US" sz="2800" dirty="0" smtClean="0"/>
          </a:p>
          <a:p>
            <a:pPr>
              <a:buNone/>
            </a:pPr>
            <a:r>
              <a:rPr lang="en-US" sz="2800" dirty="0" smtClean="0"/>
              <a:t>		</a:t>
            </a:r>
            <a:r>
              <a:rPr lang="en-US" sz="2800" dirty="0" err="1" smtClean="0"/>
              <a:t>struct</a:t>
            </a:r>
            <a:r>
              <a:rPr lang="en-US" sz="2800" dirty="0" smtClean="0"/>
              <a:t>  student {</a:t>
            </a:r>
          </a:p>
          <a:p>
            <a:pPr>
              <a:buNone/>
            </a:pPr>
            <a:r>
              <a:rPr lang="en-US" sz="2800" dirty="0" smtClean="0"/>
              <a:t>		</a:t>
            </a:r>
            <a:r>
              <a:rPr lang="en-US" sz="2800" dirty="0" err="1" smtClean="0"/>
              <a:t>int</a:t>
            </a:r>
            <a:r>
              <a:rPr lang="en-US" sz="2800" dirty="0" smtClean="0"/>
              <a:t> x;</a:t>
            </a:r>
          </a:p>
          <a:p>
            <a:pPr>
              <a:buNone/>
            </a:pPr>
            <a:r>
              <a:rPr lang="en-US" sz="2800" dirty="0" smtClean="0"/>
              <a:t>		char name[20];</a:t>
            </a:r>
          </a:p>
          <a:p>
            <a:pPr>
              <a:buNone/>
            </a:pPr>
            <a:r>
              <a:rPr lang="en-US" sz="2800" dirty="0" smtClean="0"/>
              <a:t>		float marks;</a:t>
            </a:r>
          </a:p>
          <a:p>
            <a:pPr>
              <a:buNone/>
            </a:pPr>
            <a:r>
              <a:rPr lang="en-US" sz="2800" dirty="0" smtClean="0"/>
              <a:t>		} v1 = { 10,”abcd”,30 } ;</a:t>
            </a:r>
          </a:p>
          <a:p>
            <a:pPr>
              <a:buNone/>
            </a:pPr>
            <a:r>
              <a:rPr lang="en-US" sz="2800" dirty="0" smtClean="0"/>
              <a:t>		main(){</a:t>
            </a:r>
          </a:p>
          <a:p>
            <a:pPr>
              <a:buNone/>
            </a:pPr>
            <a:r>
              <a:rPr lang="en-US" sz="2800" dirty="0" smtClean="0"/>
              <a:t>	         </a:t>
            </a:r>
            <a:r>
              <a:rPr lang="en-US" sz="2800" dirty="0" err="1" smtClean="0"/>
              <a:t>struct</a:t>
            </a:r>
            <a:r>
              <a:rPr lang="en-US" sz="2800" dirty="0" smtClean="0"/>
              <a:t> </a:t>
            </a:r>
            <a:r>
              <a:rPr lang="en-US" sz="2800" dirty="0" err="1" smtClean="0"/>
              <a:t>st</a:t>
            </a:r>
            <a:r>
              <a:rPr lang="en-US" sz="2800" dirty="0" smtClean="0"/>
              <a:t> v2 = { 20,aaa,40 } ;</a:t>
            </a:r>
          </a:p>
          <a:p>
            <a:pPr>
              <a:buNone/>
            </a:pPr>
            <a:r>
              <a:rPr lang="en-US" sz="2800" dirty="0" smtClean="0"/>
              <a:t>		</a:t>
            </a:r>
            <a:r>
              <a:rPr lang="en-US" sz="2800" dirty="0" err="1" smtClean="0"/>
              <a:t>printf</a:t>
            </a:r>
            <a:r>
              <a:rPr lang="en-US" sz="2800" dirty="0" smtClean="0"/>
              <a:t>(“%d %d\n”,v1.x ,v2.x};</a:t>
            </a:r>
          </a:p>
          <a:p>
            <a:pPr>
              <a:buNone/>
            </a:pPr>
            <a:r>
              <a:rPr lang="en-US" sz="2800" dirty="0" smtClean="0"/>
              <a:t>		}</a:t>
            </a:r>
          </a:p>
          <a:p>
            <a:pPr>
              <a:buNone/>
            </a:pPr>
            <a:r>
              <a:rPr lang="en-US" sz="2800" dirty="0" smtClean="0"/>
              <a:t>		</a:t>
            </a:r>
            <a:r>
              <a:rPr lang="en-US" sz="2800" dirty="0" smtClean="0">
                <a:solidFill>
                  <a:srgbClr val="FF0000"/>
                </a:solidFill>
              </a:rPr>
              <a:t>output :   </a:t>
            </a:r>
            <a:r>
              <a:rPr lang="en-US" sz="2800" dirty="0" smtClean="0"/>
              <a:t>10   20</a:t>
            </a:r>
            <a:r>
              <a:rPr lang="en-US" sz="2400" dirty="0" smtClean="0"/>
              <a:t>		</a:t>
            </a:r>
          </a:p>
          <a:p>
            <a:pPr>
              <a:buNone/>
            </a:pPr>
            <a:r>
              <a:rPr lang="en-US" sz="2400" dirty="0" smtClean="0"/>
              <a:t>		</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How to access structure members</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2400" dirty="0" smtClean="0"/>
              <a:t>		</a:t>
            </a:r>
          </a:p>
          <a:p>
            <a:pPr>
              <a:buNone/>
            </a:pPr>
            <a:r>
              <a:rPr lang="en-US" sz="2400" dirty="0" smtClean="0"/>
              <a:t>		</a:t>
            </a:r>
            <a:r>
              <a:rPr lang="en-US" sz="2800" dirty="0" smtClean="0"/>
              <a:t>#include&lt;</a:t>
            </a:r>
            <a:r>
              <a:rPr lang="en-US" sz="2800" dirty="0" err="1" smtClean="0"/>
              <a:t>stdio.h</a:t>
            </a:r>
            <a:r>
              <a:rPr lang="en-US" sz="2800" dirty="0" smtClean="0"/>
              <a:t>&gt;</a:t>
            </a:r>
          </a:p>
          <a:p>
            <a:pPr>
              <a:buNone/>
            </a:pPr>
            <a:r>
              <a:rPr lang="en-US" sz="2800" dirty="0" smtClean="0"/>
              <a:t>		</a:t>
            </a:r>
            <a:r>
              <a:rPr lang="en-US" sz="2800" dirty="0" err="1" smtClean="0"/>
              <a:t>struct</a:t>
            </a:r>
            <a:r>
              <a:rPr lang="en-US" sz="2800" dirty="0" smtClean="0"/>
              <a:t>  student {</a:t>
            </a:r>
          </a:p>
          <a:p>
            <a:pPr>
              <a:buNone/>
            </a:pPr>
            <a:r>
              <a:rPr lang="en-US" sz="2800" dirty="0" smtClean="0"/>
              <a:t>		</a:t>
            </a:r>
            <a:r>
              <a:rPr lang="en-US" sz="2800" dirty="0" err="1" smtClean="0"/>
              <a:t>int</a:t>
            </a:r>
            <a:r>
              <a:rPr lang="en-US" sz="2800" dirty="0" smtClean="0"/>
              <a:t> x;</a:t>
            </a:r>
          </a:p>
          <a:p>
            <a:pPr>
              <a:buNone/>
            </a:pPr>
            <a:r>
              <a:rPr lang="en-US" sz="2800" dirty="0" smtClean="0"/>
              <a:t>		char name[20];</a:t>
            </a:r>
          </a:p>
          <a:p>
            <a:pPr>
              <a:buNone/>
            </a:pPr>
            <a:r>
              <a:rPr lang="en-US" sz="2800" dirty="0" smtClean="0"/>
              <a:t>		float m;</a:t>
            </a:r>
          </a:p>
          <a:p>
            <a:pPr>
              <a:buNone/>
            </a:pPr>
            <a:r>
              <a:rPr lang="en-US" sz="2800" dirty="0" smtClean="0"/>
              <a:t>		} v1 = { 10,”abcd”,30 } ;</a:t>
            </a:r>
          </a:p>
          <a:p>
            <a:pPr>
              <a:buNone/>
            </a:pPr>
            <a:r>
              <a:rPr lang="en-US" sz="2800" dirty="0" smtClean="0"/>
              <a:t>		main(){</a:t>
            </a:r>
          </a:p>
          <a:p>
            <a:pPr>
              <a:buNone/>
            </a:pPr>
            <a:r>
              <a:rPr lang="en-US" sz="2800" dirty="0" smtClean="0"/>
              <a:t>		</a:t>
            </a:r>
            <a:r>
              <a:rPr lang="en-US" sz="2800" dirty="0" err="1" smtClean="0"/>
              <a:t>printf</a:t>
            </a:r>
            <a:r>
              <a:rPr lang="en-US" sz="2800" dirty="0" smtClean="0"/>
              <a:t>(“%d %s %f\n”,v1.x ,v1.name,v1.m};</a:t>
            </a:r>
          </a:p>
          <a:p>
            <a:pPr>
              <a:buNone/>
            </a:pPr>
            <a:r>
              <a:rPr lang="en-US" sz="2800" dirty="0" smtClean="0"/>
              <a:t>		</a:t>
            </a:r>
            <a:r>
              <a:rPr lang="en-US" sz="2800" dirty="0" err="1" smtClean="0"/>
              <a:t>printf</a:t>
            </a:r>
            <a:r>
              <a:rPr lang="en-US" sz="2800" dirty="0" smtClean="0"/>
              <a:t>(“%u %u %u\n”,&amp;v1.x ,&amp;v1.name,&amp;v1.m};</a:t>
            </a:r>
          </a:p>
          <a:p>
            <a:pPr>
              <a:buNone/>
            </a:pPr>
            <a:r>
              <a:rPr lang="en-US" sz="2800" dirty="0" smtClean="0"/>
              <a:t>		</a:t>
            </a:r>
            <a:r>
              <a:rPr lang="en-US" sz="2800" dirty="0" err="1" smtClean="0"/>
              <a:t>printf</a:t>
            </a:r>
            <a:r>
              <a:rPr lang="en-US" sz="2800" dirty="0" smtClean="0"/>
              <a:t>(“%d %s %f\n”,(&amp;v1)-&gt;x ,(&amp;v1)-&gt;name,(&amp;v1)-&gt;m)};</a:t>
            </a:r>
          </a:p>
          <a:p>
            <a:pPr>
              <a:buNone/>
            </a:pPr>
            <a:r>
              <a:rPr lang="en-US" sz="2800" dirty="0" smtClean="0"/>
              <a:t>		}</a:t>
            </a:r>
          </a:p>
          <a:p>
            <a:pPr>
              <a:buNone/>
            </a:pPr>
            <a:r>
              <a:rPr lang="en-US" sz="2800" dirty="0" smtClean="0"/>
              <a:t>		</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How to access structure members</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400" dirty="0" smtClean="0"/>
              <a:t>		</a:t>
            </a:r>
            <a:r>
              <a:rPr lang="en-US" sz="2800" dirty="0" smtClean="0">
                <a:solidFill>
                  <a:srgbClr val="FF0000"/>
                </a:solidFill>
              </a:rPr>
              <a:t>output :   </a:t>
            </a:r>
          </a:p>
          <a:p>
            <a:pPr>
              <a:buNone/>
            </a:pPr>
            <a:r>
              <a:rPr lang="en-US" sz="2800" dirty="0" smtClean="0">
                <a:solidFill>
                  <a:srgbClr val="FF0000"/>
                </a:solidFill>
              </a:rPr>
              <a:t>		</a:t>
            </a:r>
            <a:r>
              <a:rPr lang="en-US" sz="2800" dirty="0" smtClean="0"/>
              <a:t>10      </a:t>
            </a:r>
            <a:r>
              <a:rPr lang="en-US" sz="2800" dirty="0" err="1" smtClean="0"/>
              <a:t>abcd</a:t>
            </a:r>
            <a:r>
              <a:rPr lang="en-US" sz="2800" dirty="0" smtClean="0"/>
              <a:t>    30</a:t>
            </a:r>
            <a:r>
              <a:rPr lang="en-US" sz="2400" dirty="0" smtClean="0"/>
              <a:t>		</a:t>
            </a:r>
          </a:p>
          <a:p>
            <a:pPr>
              <a:buNone/>
            </a:pPr>
            <a:r>
              <a:rPr lang="en-US" sz="2400" dirty="0" smtClean="0"/>
              <a:t>		1000    1004      1024</a:t>
            </a:r>
          </a:p>
          <a:p>
            <a:pPr>
              <a:buNone/>
            </a:pPr>
            <a:r>
              <a:rPr lang="en-US" sz="2400" dirty="0" smtClean="0"/>
              <a:t>		10         </a:t>
            </a:r>
            <a:r>
              <a:rPr lang="en-US" sz="2400" dirty="0" err="1" smtClean="0"/>
              <a:t>abcd</a:t>
            </a:r>
            <a:r>
              <a:rPr lang="en-US" sz="2400" dirty="0" smtClean="0"/>
              <a:t>      30</a:t>
            </a:r>
          </a:p>
          <a:p>
            <a:pPr>
              <a:buNone/>
            </a:pPr>
            <a:r>
              <a:rPr lang="en-US" sz="2400" dirty="0" smtClean="0"/>
              <a:t>			Structure variable address and the first member of structure address both are same.</a:t>
            </a:r>
          </a:p>
          <a:p>
            <a:pPr>
              <a:buNone/>
            </a:pPr>
            <a:r>
              <a:rPr lang="en-US" sz="2400" dirty="0" smtClean="0"/>
              <a:t>			If we are taking structure variable  dot (.) operator is required.</a:t>
            </a:r>
          </a:p>
          <a:p>
            <a:pPr>
              <a:buNone/>
            </a:pPr>
            <a:r>
              <a:rPr lang="en-US" sz="2400" dirty="0" smtClean="0"/>
              <a:t>			If we are taking structure variable arrow ()-&gt; operator is required.</a:t>
            </a:r>
            <a:r>
              <a:rPr lang="en-US" sz="2800" dirty="0" smtClean="0"/>
              <a:t>		</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2400" dirty="0" smtClean="0"/>
              <a:t>			</a:t>
            </a:r>
          </a:p>
          <a:p>
            <a:pPr>
              <a:buNone/>
            </a:pPr>
            <a:r>
              <a:rPr lang="en-US" sz="2400" dirty="0" smtClean="0"/>
              <a:t>			Structure is a user-defined data type in C language which allows us to combine data of different types together. </a:t>
            </a:r>
          </a:p>
          <a:p>
            <a:pPr>
              <a:buNone/>
            </a:pPr>
            <a:r>
              <a:rPr lang="en-US" sz="2400" dirty="0" smtClean="0"/>
              <a:t>			Structure helps to construct a complex data type which is more meaningful. </a:t>
            </a:r>
          </a:p>
          <a:p>
            <a:pPr>
              <a:buNone/>
            </a:pPr>
            <a:r>
              <a:rPr lang="en-US" sz="2400" dirty="0" smtClean="0"/>
              <a:t>			It is somewhat similar to an Array, but an array holds data of similar type only. But structure on the other hand, can store data of any type, which is practical more useful.</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Array of Structures</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400" dirty="0" smtClean="0"/>
              <a:t>		Write a program to read 5 students at run time using </a:t>
            </a:r>
            <a:r>
              <a:rPr lang="en-US" sz="2400" dirty="0" err="1" smtClean="0"/>
              <a:t>scanf</a:t>
            </a:r>
            <a:r>
              <a:rPr lang="en-US" sz="2400" dirty="0" smtClean="0"/>
              <a:t> and display on screen.</a:t>
            </a:r>
          </a:p>
          <a:p>
            <a:pPr>
              <a:buNone/>
            </a:pPr>
            <a:r>
              <a:rPr lang="en-US" sz="2200" dirty="0" err="1" smtClean="0"/>
              <a:t>Struct</a:t>
            </a:r>
            <a:r>
              <a:rPr lang="en-US" sz="2200" dirty="0" smtClean="0"/>
              <a:t> </a:t>
            </a:r>
            <a:r>
              <a:rPr lang="en-US" sz="2200" dirty="0" err="1" smtClean="0"/>
              <a:t>st</a:t>
            </a:r>
            <a:endParaRPr lang="en-US" sz="2200" dirty="0" smtClean="0"/>
          </a:p>
          <a:p>
            <a:pPr>
              <a:buNone/>
            </a:pPr>
            <a:r>
              <a:rPr lang="en-US" sz="2200" dirty="0" smtClean="0"/>
              <a:t>{</a:t>
            </a:r>
          </a:p>
          <a:p>
            <a:pPr>
              <a:buNone/>
            </a:pPr>
            <a:r>
              <a:rPr lang="en-US" sz="2200" dirty="0" err="1" smtClean="0"/>
              <a:t>int</a:t>
            </a:r>
            <a:r>
              <a:rPr lang="en-US" sz="2200" dirty="0" smtClean="0"/>
              <a:t> r;                                                         </a:t>
            </a:r>
            <a:r>
              <a:rPr lang="en-US" sz="2200" dirty="0" smtClean="0">
                <a:solidFill>
                  <a:srgbClr val="FF0000"/>
                </a:solidFill>
              </a:rPr>
              <a:t>v[0]</a:t>
            </a:r>
          </a:p>
          <a:p>
            <a:pPr>
              <a:buNone/>
            </a:pPr>
            <a:r>
              <a:rPr lang="en-US" sz="2200" dirty="0" smtClean="0"/>
              <a:t>char name[20];                                      </a:t>
            </a:r>
            <a:r>
              <a:rPr lang="en-US" sz="2200" dirty="0" smtClean="0">
                <a:solidFill>
                  <a:srgbClr val="FF0000"/>
                </a:solidFill>
              </a:rPr>
              <a:t>v[1]</a:t>
            </a:r>
          </a:p>
          <a:p>
            <a:pPr>
              <a:buNone/>
            </a:pPr>
            <a:r>
              <a:rPr lang="en-US" sz="2200" dirty="0" smtClean="0"/>
              <a:t>float m;</a:t>
            </a:r>
            <a:r>
              <a:rPr lang="en-US" sz="2200" dirty="0" smtClean="0">
                <a:solidFill>
                  <a:srgbClr val="FF0000"/>
                </a:solidFill>
              </a:rPr>
              <a:t>				  v[2]</a:t>
            </a:r>
          </a:p>
          <a:p>
            <a:pPr>
              <a:buNone/>
            </a:pPr>
            <a:r>
              <a:rPr lang="en-US" sz="2200" dirty="0" smtClean="0"/>
              <a:t>}</a:t>
            </a:r>
            <a:r>
              <a:rPr lang="en-US" sz="2200" dirty="0" smtClean="0">
                <a:solidFill>
                  <a:srgbClr val="FF0000"/>
                </a:solidFill>
              </a:rPr>
              <a:t>					  v[3]</a:t>
            </a:r>
          </a:p>
          <a:p>
            <a:pPr>
              <a:buNone/>
            </a:pPr>
            <a:r>
              <a:rPr lang="en-US" sz="2200" dirty="0" smtClean="0"/>
              <a:t>main() </a:t>
            </a:r>
            <a:r>
              <a:rPr lang="en-US" sz="2200" dirty="0" smtClean="0">
                <a:solidFill>
                  <a:srgbClr val="FF0000"/>
                </a:solidFill>
              </a:rPr>
              <a:t>				  v[4]</a:t>
            </a:r>
          </a:p>
          <a:p>
            <a:pPr>
              <a:buNone/>
            </a:pPr>
            <a:r>
              <a:rPr lang="en-US" sz="2200" dirty="0" smtClean="0"/>
              <a:t>{</a:t>
            </a:r>
          </a:p>
          <a:p>
            <a:pPr>
              <a:buNone/>
            </a:pPr>
            <a:r>
              <a:rPr lang="en-US" sz="2200" dirty="0" err="1" smtClean="0"/>
              <a:t>int</a:t>
            </a:r>
            <a:r>
              <a:rPr lang="en-US" sz="2200" dirty="0" smtClean="0"/>
              <a:t> </a:t>
            </a:r>
            <a:r>
              <a:rPr lang="en-US" sz="2200" dirty="0" err="1" smtClean="0"/>
              <a:t>i</a:t>
            </a:r>
            <a:r>
              <a:rPr lang="en-US" sz="2200" dirty="0" smtClean="0"/>
              <a:t>;			</a:t>
            </a:r>
            <a:r>
              <a:rPr lang="en-US" sz="2200" dirty="0" smtClean="0">
                <a:solidFill>
                  <a:srgbClr val="FF0000"/>
                </a:solidFill>
              </a:rPr>
              <a:t>here v is array name</a:t>
            </a:r>
            <a:r>
              <a:rPr lang="en-US" sz="2200" dirty="0" smtClean="0"/>
              <a:t>		</a:t>
            </a:r>
          </a:p>
          <a:p>
            <a:pPr>
              <a:buNone/>
            </a:pPr>
            <a:r>
              <a:rPr lang="en-US" sz="2200" dirty="0" err="1" smtClean="0"/>
              <a:t>struct</a:t>
            </a:r>
            <a:r>
              <a:rPr lang="en-US" sz="2200" dirty="0" smtClean="0"/>
              <a:t> </a:t>
            </a:r>
            <a:r>
              <a:rPr lang="en-US" sz="2200" dirty="0" err="1" smtClean="0"/>
              <a:t>st</a:t>
            </a:r>
            <a:r>
              <a:rPr lang="en-US" sz="2200" dirty="0" smtClean="0"/>
              <a:t> v[5];                    </a:t>
            </a:r>
            <a:r>
              <a:rPr lang="en-US" sz="2200" dirty="0" smtClean="0">
                <a:solidFill>
                  <a:srgbClr val="FF0000"/>
                </a:solidFill>
              </a:rPr>
              <a:t>and v[0] is structure variable     </a:t>
            </a:r>
          </a:p>
          <a:p>
            <a:pPr>
              <a:buNone/>
            </a:pPr>
            <a:r>
              <a:rPr lang="en-US" sz="2200" dirty="0" smtClean="0"/>
              <a:t>				</a:t>
            </a:r>
            <a:endParaRPr lang="en-US" sz="2200" dirty="0"/>
          </a:p>
        </p:txBody>
      </p:sp>
      <p:graphicFrame>
        <p:nvGraphicFramePr>
          <p:cNvPr id="4" name="Table 3"/>
          <p:cNvGraphicFramePr>
            <a:graphicFrameLocks noGrp="1"/>
          </p:cNvGraphicFramePr>
          <p:nvPr/>
        </p:nvGraphicFramePr>
        <p:xfrm>
          <a:off x="4724400" y="2438400"/>
          <a:ext cx="3581400" cy="2225040"/>
        </p:xfrm>
        <a:graphic>
          <a:graphicData uri="http://schemas.openxmlformats.org/drawingml/2006/table">
            <a:tbl>
              <a:tblPr firstRow="1" bandRow="1">
                <a:tableStyleId>{5C22544A-7EE6-4342-B048-85BDC9FD1C3A}</a:tableStyleId>
              </a:tblPr>
              <a:tblGrid>
                <a:gridCol w="1193800"/>
                <a:gridCol w="1193800"/>
                <a:gridCol w="1193800"/>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m</a:t>
                      </a:r>
                      <a:endParaRPr lang="en-US" dirty="0"/>
                    </a:p>
                  </a:txBody>
                  <a:tcPr/>
                </a:tc>
              </a:tr>
              <a:tr h="370840">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11</a:t>
                      </a:r>
                      <a:endParaRPr lang="en-US" dirty="0"/>
                    </a:p>
                  </a:txBody>
                  <a:tcPr/>
                </a:tc>
              </a:tr>
              <a:tr h="370840">
                <a:tc>
                  <a:txBody>
                    <a:bodyPr/>
                    <a:lstStyle/>
                    <a:p>
                      <a:r>
                        <a:rPr lang="en-US" dirty="0" smtClean="0"/>
                        <a:t>2</a:t>
                      </a:r>
                      <a:endParaRPr lang="en-US" dirty="0"/>
                    </a:p>
                  </a:txBody>
                  <a:tcPr/>
                </a:tc>
                <a:tc>
                  <a:txBody>
                    <a:bodyPr/>
                    <a:lstStyle/>
                    <a:p>
                      <a:r>
                        <a:rPr lang="en-US" dirty="0" err="1" smtClean="0"/>
                        <a:t>aa</a:t>
                      </a:r>
                      <a:endParaRPr lang="en-US" dirty="0"/>
                    </a:p>
                  </a:txBody>
                  <a:tcPr/>
                </a:tc>
                <a:tc>
                  <a:txBody>
                    <a:bodyPr/>
                    <a:lstStyle/>
                    <a:p>
                      <a:r>
                        <a:rPr lang="en-US" dirty="0" smtClean="0"/>
                        <a:t>22</a:t>
                      </a:r>
                      <a:endParaRPr lang="en-US" dirty="0"/>
                    </a:p>
                  </a:txBody>
                  <a:tcPr/>
                </a:tc>
              </a:tr>
              <a:tr h="370840">
                <a:tc>
                  <a:txBody>
                    <a:bodyPr/>
                    <a:lstStyle/>
                    <a:p>
                      <a:r>
                        <a:rPr lang="en-US" dirty="0" smtClean="0"/>
                        <a:t>3</a:t>
                      </a:r>
                      <a:endParaRPr lang="en-US" dirty="0"/>
                    </a:p>
                  </a:txBody>
                  <a:tcPr/>
                </a:tc>
                <a:tc>
                  <a:txBody>
                    <a:bodyPr/>
                    <a:lstStyle/>
                    <a:p>
                      <a:r>
                        <a:rPr lang="en-US" dirty="0" err="1" smtClean="0"/>
                        <a:t>aaa</a:t>
                      </a:r>
                      <a:endParaRPr lang="en-US" dirty="0"/>
                    </a:p>
                  </a:txBody>
                  <a:tcPr/>
                </a:tc>
                <a:tc>
                  <a:txBody>
                    <a:bodyPr/>
                    <a:lstStyle/>
                    <a:p>
                      <a:r>
                        <a:rPr lang="en-US" dirty="0" smtClean="0"/>
                        <a:t>33</a:t>
                      </a:r>
                      <a:endParaRPr lang="en-US" dirty="0"/>
                    </a:p>
                  </a:txBody>
                  <a:tcPr/>
                </a:tc>
              </a:tr>
              <a:tr h="370840">
                <a:tc>
                  <a:txBody>
                    <a:bodyPr/>
                    <a:lstStyle/>
                    <a:p>
                      <a:r>
                        <a:rPr lang="en-US" dirty="0" smtClean="0"/>
                        <a:t>4</a:t>
                      </a:r>
                      <a:endParaRPr lang="en-US" dirty="0"/>
                    </a:p>
                  </a:txBody>
                  <a:tcPr/>
                </a:tc>
                <a:tc>
                  <a:txBody>
                    <a:bodyPr/>
                    <a:lstStyle/>
                    <a:p>
                      <a:r>
                        <a:rPr lang="en-US" dirty="0" err="1" smtClean="0"/>
                        <a:t>aaaa</a:t>
                      </a:r>
                      <a:endParaRPr lang="en-US" dirty="0"/>
                    </a:p>
                  </a:txBody>
                  <a:tcPr/>
                </a:tc>
                <a:tc>
                  <a:txBody>
                    <a:bodyPr/>
                    <a:lstStyle/>
                    <a:p>
                      <a:r>
                        <a:rPr lang="en-US" dirty="0" smtClean="0"/>
                        <a:t>44</a:t>
                      </a:r>
                      <a:endParaRPr lang="en-US" dirty="0"/>
                    </a:p>
                  </a:txBody>
                  <a:tcPr/>
                </a:tc>
              </a:tr>
              <a:tr h="370840">
                <a:tc>
                  <a:txBody>
                    <a:bodyPr/>
                    <a:lstStyle/>
                    <a:p>
                      <a:r>
                        <a:rPr lang="en-US" dirty="0" smtClean="0"/>
                        <a:t>5</a:t>
                      </a:r>
                      <a:endParaRPr lang="en-US" dirty="0"/>
                    </a:p>
                  </a:txBody>
                  <a:tcPr/>
                </a:tc>
                <a:tc>
                  <a:txBody>
                    <a:bodyPr/>
                    <a:lstStyle/>
                    <a:p>
                      <a:r>
                        <a:rPr lang="en-US" dirty="0" err="1" smtClean="0"/>
                        <a:t>aaaaa</a:t>
                      </a:r>
                      <a:endParaRPr lang="en-US" dirty="0"/>
                    </a:p>
                  </a:txBody>
                  <a:tcPr/>
                </a:tc>
                <a:tc>
                  <a:txBody>
                    <a:bodyPr/>
                    <a:lstStyle/>
                    <a:p>
                      <a:r>
                        <a:rPr lang="en-US" dirty="0" smtClean="0"/>
                        <a:t>55</a:t>
                      </a:r>
                      <a:endParaRPr lang="en-US"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Array of Structures</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200" dirty="0" smtClean="0"/>
              <a:t>for(</a:t>
            </a:r>
            <a:r>
              <a:rPr lang="en-US" sz="2200" dirty="0" err="1" smtClean="0"/>
              <a:t>i</a:t>
            </a:r>
            <a:r>
              <a:rPr lang="en-US" sz="2200" dirty="0" smtClean="0"/>
              <a:t>=0;i&lt;5;i++)</a:t>
            </a:r>
          </a:p>
          <a:p>
            <a:pPr>
              <a:buNone/>
            </a:pPr>
            <a:r>
              <a:rPr lang="en-US" sz="2200" dirty="0" err="1" smtClean="0"/>
              <a:t>printf</a:t>
            </a:r>
            <a:r>
              <a:rPr lang="en-US" sz="2200" dirty="0" smtClean="0"/>
              <a:t>(“enter roll number\n”);</a:t>
            </a:r>
          </a:p>
          <a:p>
            <a:pPr>
              <a:buNone/>
            </a:pPr>
            <a:r>
              <a:rPr lang="en-US" sz="2200" dirty="0" err="1" smtClean="0"/>
              <a:t>scanf</a:t>
            </a:r>
            <a:r>
              <a:rPr lang="en-US" sz="2200" dirty="0" smtClean="0"/>
              <a:t>(“%</a:t>
            </a:r>
            <a:r>
              <a:rPr lang="en-US" sz="2200" dirty="0" err="1" smtClean="0"/>
              <a:t>d”,&amp;v</a:t>
            </a:r>
            <a:r>
              <a:rPr lang="en-US" sz="2200" dirty="0" smtClean="0"/>
              <a:t>[</a:t>
            </a:r>
            <a:r>
              <a:rPr lang="en-US" sz="2200" dirty="0" err="1" smtClean="0"/>
              <a:t>i</a:t>
            </a:r>
            <a:r>
              <a:rPr lang="en-US" sz="2200" dirty="0" smtClean="0"/>
              <a:t>],r);				</a:t>
            </a:r>
          </a:p>
          <a:p>
            <a:pPr>
              <a:buNone/>
            </a:pPr>
            <a:r>
              <a:rPr lang="en-US" sz="2200" dirty="0" err="1" smtClean="0"/>
              <a:t>printf</a:t>
            </a:r>
            <a:r>
              <a:rPr lang="en-US" sz="2200" dirty="0" smtClean="0"/>
              <a:t>(“enter name\n”);</a:t>
            </a:r>
          </a:p>
          <a:p>
            <a:pPr>
              <a:buNone/>
            </a:pPr>
            <a:r>
              <a:rPr lang="en-US" sz="2200" dirty="0" err="1" smtClean="0"/>
              <a:t>scanf</a:t>
            </a:r>
            <a:r>
              <a:rPr lang="en-US" sz="2200" dirty="0" smtClean="0"/>
              <a:t>(“%</a:t>
            </a:r>
            <a:r>
              <a:rPr lang="en-US" sz="2200" dirty="0" err="1" smtClean="0"/>
              <a:t>s”,v</a:t>
            </a:r>
            <a:r>
              <a:rPr lang="en-US" sz="2200" dirty="0" smtClean="0"/>
              <a:t>[</a:t>
            </a:r>
            <a:r>
              <a:rPr lang="en-US" sz="2200" dirty="0" err="1" smtClean="0"/>
              <a:t>i</a:t>
            </a:r>
            <a:r>
              <a:rPr lang="en-US" sz="2200" dirty="0" smtClean="0"/>
              <a:t>].name);</a:t>
            </a:r>
          </a:p>
          <a:p>
            <a:pPr>
              <a:buNone/>
            </a:pPr>
            <a:r>
              <a:rPr lang="en-US" sz="2200" dirty="0" err="1" smtClean="0"/>
              <a:t>printf</a:t>
            </a:r>
            <a:r>
              <a:rPr lang="en-US" sz="2200" dirty="0" smtClean="0"/>
              <a:t>(“enter marks\n”);</a:t>
            </a:r>
          </a:p>
          <a:p>
            <a:pPr>
              <a:buNone/>
            </a:pPr>
            <a:r>
              <a:rPr lang="en-US" sz="2200" dirty="0" err="1" smtClean="0"/>
              <a:t>scanf</a:t>
            </a:r>
            <a:r>
              <a:rPr lang="en-US" sz="2200" dirty="0" smtClean="0"/>
              <a:t>(“%</a:t>
            </a:r>
            <a:r>
              <a:rPr lang="en-US" sz="2200" dirty="0" err="1" smtClean="0"/>
              <a:t>f”,&amp;v</a:t>
            </a:r>
            <a:r>
              <a:rPr lang="en-US" sz="2200" dirty="0" smtClean="0"/>
              <a:t>[</a:t>
            </a:r>
            <a:r>
              <a:rPr lang="en-US" sz="2200" dirty="0" err="1" smtClean="0"/>
              <a:t>i</a:t>
            </a:r>
            <a:r>
              <a:rPr lang="en-US" sz="2200" dirty="0" smtClean="0"/>
              <a:t>].m);</a:t>
            </a:r>
          </a:p>
          <a:p>
            <a:pPr>
              <a:buNone/>
            </a:pPr>
            <a:r>
              <a:rPr lang="en-US" sz="2200" dirty="0" err="1" smtClean="0"/>
              <a:t>printf</a:t>
            </a:r>
            <a:r>
              <a:rPr lang="en-US" sz="2200" dirty="0" smtClean="0"/>
              <a:t>(“Entered data is\n’);</a:t>
            </a:r>
          </a:p>
          <a:p>
            <a:pPr>
              <a:buNone/>
            </a:pPr>
            <a:r>
              <a:rPr lang="en-US" sz="2200" dirty="0" smtClean="0"/>
              <a:t>for(</a:t>
            </a:r>
            <a:r>
              <a:rPr lang="en-US" sz="2200" dirty="0" err="1" smtClean="0"/>
              <a:t>i</a:t>
            </a:r>
            <a:r>
              <a:rPr lang="en-US" sz="2200" dirty="0" smtClean="0"/>
              <a:t>=0;i&lt;5;i++)</a:t>
            </a:r>
          </a:p>
          <a:p>
            <a:pPr>
              <a:buNone/>
            </a:pPr>
            <a:r>
              <a:rPr lang="en-US" sz="2200" dirty="0" err="1" smtClean="0"/>
              <a:t>printf</a:t>
            </a:r>
            <a:r>
              <a:rPr lang="en-US" sz="2200" dirty="0" smtClean="0"/>
              <a:t>(“%d %s %f\</a:t>
            </a:r>
            <a:r>
              <a:rPr lang="en-US" sz="2200" dirty="0" err="1" smtClean="0"/>
              <a:t>n”,v</a:t>
            </a:r>
            <a:r>
              <a:rPr lang="en-US" sz="2200" dirty="0" smtClean="0"/>
              <a:t>[</a:t>
            </a:r>
            <a:r>
              <a:rPr lang="en-US" sz="2200" dirty="0" err="1" smtClean="0"/>
              <a:t>i</a:t>
            </a:r>
            <a:r>
              <a:rPr lang="en-US" sz="2200" dirty="0" smtClean="0"/>
              <a:t>].</a:t>
            </a:r>
            <a:r>
              <a:rPr lang="en-US" sz="2200" dirty="0" err="1" smtClean="0"/>
              <a:t>r,v</a:t>
            </a:r>
            <a:r>
              <a:rPr lang="en-US" sz="2200" dirty="0" smtClean="0"/>
              <a:t>[</a:t>
            </a:r>
            <a:r>
              <a:rPr lang="en-US" sz="2200" dirty="0" err="1" smtClean="0"/>
              <a:t>i</a:t>
            </a:r>
            <a:r>
              <a:rPr lang="en-US" sz="2200" dirty="0" smtClean="0"/>
              <a:t>].</a:t>
            </a:r>
            <a:r>
              <a:rPr lang="en-US" sz="2200" dirty="0" err="1" smtClean="0"/>
              <a:t>name,v</a:t>
            </a:r>
            <a:r>
              <a:rPr lang="en-US" sz="2200" dirty="0" smtClean="0"/>
              <a:t>[</a:t>
            </a:r>
            <a:r>
              <a:rPr lang="en-US" sz="2200" dirty="0" err="1" smtClean="0"/>
              <a:t>i</a:t>
            </a:r>
            <a:r>
              <a:rPr lang="en-US" sz="2200" dirty="0" smtClean="0"/>
              <a:t>].m);</a:t>
            </a:r>
          </a:p>
          <a:p>
            <a:pPr>
              <a:buNone/>
            </a:pPr>
            <a:r>
              <a:rPr lang="en-US" sz="2200" dirty="0" smtClean="0"/>
              <a:t>}</a:t>
            </a:r>
            <a:endParaRPr 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Array of Structures</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2600" dirty="0" smtClean="0">
                <a:solidFill>
                  <a:srgbClr val="FF0000"/>
                </a:solidFill>
              </a:rPr>
              <a:t>output</a:t>
            </a:r>
          </a:p>
          <a:p>
            <a:pPr>
              <a:buNone/>
            </a:pPr>
            <a:r>
              <a:rPr lang="en-US" sz="2600" dirty="0" smtClean="0"/>
              <a:t>Enter roll number</a:t>
            </a:r>
          </a:p>
          <a:p>
            <a:pPr>
              <a:buNone/>
            </a:pPr>
            <a:r>
              <a:rPr lang="en-US" sz="2600" dirty="0" smtClean="0"/>
              <a:t>1….. 5 </a:t>
            </a:r>
          </a:p>
          <a:p>
            <a:pPr>
              <a:buNone/>
            </a:pPr>
            <a:r>
              <a:rPr lang="en-US" sz="2600" dirty="0" smtClean="0"/>
              <a:t>Enter name</a:t>
            </a:r>
          </a:p>
          <a:p>
            <a:pPr>
              <a:buNone/>
            </a:pPr>
            <a:r>
              <a:rPr lang="en-US" sz="2600" dirty="0" smtClean="0"/>
              <a:t>a….. </a:t>
            </a:r>
            <a:r>
              <a:rPr lang="en-US" sz="2600" dirty="0" err="1" smtClean="0"/>
              <a:t>aaaaa</a:t>
            </a:r>
            <a:endParaRPr lang="en-US" sz="2600" dirty="0" smtClean="0"/>
          </a:p>
          <a:p>
            <a:pPr>
              <a:buNone/>
            </a:pPr>
            <a:r>
              <a:rPr lang="en-US" sz="2600" dirty="0" smtClean="0"/>
              <a:t>Enter marks</a:t>
            </a:r>
          </a:p>
          <a:p>
            <a:pPr>
              <a:buNone/>
            </a:pPr>
            <a:r>
              <a:rPr lang="en-US" sz="2600" dirty="0" smtClean="0"/>
              <a:t>11….. 55</a:t>
            </a:r>
          </a:p>
          <a:p>
            <a:pPr>
              <a:buNone/>
            </a:pPr>
            <a:endParaRPr lang="en-US" sz="2600" dirty="0" smtClean="0"/>
          </a:p>
          <a:p>
            <a:pPr marL="457200" indent="-457200">
              <a:buAutoNum type="arabicPlain"/>
            </a:pPr>
            <a:r>
              <a:rPr lang="en-US" sz="2600" dirty="0" smtClean="0"/>
              <a:t>a           11.000000</a:t>
            </a:r>
          </a:p>
          <a:p>
            <a:pPr marL="457200" indent="-457200">
              <a:buAutoNum type="arabicPlain"/>
            </a:pPr>
            <a:r>
              <a:rPr lang="en-US" sz="2600" dirty="0" err="1" smtClean="0"/>
              <a:t>aa</a:t>
            </a:r>
            <a:r>
              <a:rPr lang="en-US" sz="2600" dirty="0" smtClean="0"/>
              <a:t>         22.000000</a:t>
            </a:r>
          </a:p>
          <a:p>
            <a:pPr marL="457200" indent="-457200">
              <a:buAutoNum type="arabicPlain" startAt="3"/>
            </a:pPr>
            <a:r>
              <a:rPr lang="en-US" sz="2600" dirty="0" err="1" smtClean="0"/>
              <a:t>aaa</a:t>
            </a:r>
            <a:r>
              <a:rPr lang="en-US" sz="2600" dirty="0" smtClean="0"/>
              <a:t>       33.000000</a:t>
            </a:r>
          </a:p>
          <a:p>
            <a:pPr marL="457200" indent="-457200">
              <a:buAutoNum type="arabicPlain" startAt="3"/>
            </a:pPr>
            <a:r>
              <a:rPr lang="en-US" sz="2600" dirty="0" err="1" smtClean="0"/>
              <a:t>aaaaa</a:t>
            </a:r>
            <a:r>
              <a:rPr lang="en-US" sz="2600" dirty="0" smtClean="0"/>
              <a:t>   44.000000</a:t>
            </a:r>
          </a:p>
          <a:p>
            <a:pPr marL="457200" indent="-457200">
              <a:buAutoNum type="arabicPlain" startAt="3"/>
            </a:pPr>
            <a:r>
              <a:rPr lang="en-US" sz="2600" dirty="0" err="1" smtClean="0"/>
              <a:t>aaaaaa</a:t>
            </a:r>
            <a:r>
              <a:rPr lang="en-US" sz="2600" dirty="0" smtClean="0"/>
              <a:t>  55.000000</a:t>
            </a:r>
          </a:p>
          <a:p>
            <a:pPr>
              <a:buNone/>
            </a:pPr>
            <a:endParaRPr lang="en-US" sz="2200" dirty="0" smtClean="0"/>
          </a:p>
          <a:p>
            <a:pPr>
              <a:buNone/>
            </a:pPr>
            <a:r>
              <a:rPr lang="en-US" sz="2200" dirty="0" smtClean="0"/>
              <a:t>   </a:t>
            </a:r>
          </a:p>
          <a:p>
            <a:pPr>
              <a:buNone/>
            </a:pPr>
            <a:r>
              <a:rPr lang="en-US" sz="2200" dirty="0" smtClean="0"/>
              <a:t> </a:t>
            </a: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Nested Structure</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200" dirty="0" smtClean="0"/>
              <a:t>		Structure with in a structure is called nested structure.</a:t>
            </a:r>
          </a:p>
          <a:p>
            <a:pPr>
              <a:buNone/>
            </a:pPr>
            <a:r>
              <a:rPr lang="en-US" sz="2200" dirty="0" smtClean="0"/>
              <a:t>Syntax</a:t>
            </a:r>
          </a:p>
          <a:p>
            <a:pPr>
              <a:buNone/>
            </a:pPr>
            <a:r>
              <a:rPr lang="en-US" sz="2200" dirty="0" smtClean="0"/>
              <a:t>		</a:t>
            </a:r>
            <a:r>
              <a:rPr lang="en-US" sz="2200" dirty="0" err="1" smtClean="0"/>
              <a:t>struct</a:t>
            </a:r>
            <a:r>
              <a:rPr lang="en-US" sz="2200" dirty="0" smtClean="0"/>
              <a:t> st1</a:t>
            </a:r>
          </a:p>
          <a:p>
            <a:pPr>
              <a:buNone/>
            </a:pPr>
            <a:r>
              <a:rPr lang="en-US" sz="2200" dirty="0" smtClean="0"/>
              <a:t>		{</a:t>
            </a:r>
          </a:p>
          <a:p>
            <a:pPr>
              <a:buNone/>
            </a:pPr>
            <a:r>
              <a:rPr lang="en-US" sz="2200" dirty="0" smtClean="0"/>
              <a:t>		</a:t>
            </a:r>
            <a:r>
              <a:rPr lang="en-US" sz="2200" dirty="0" err="1" smtClean="0"/>
              <a:t>int</a:t>
            </a:r>
            <a:r>
              <a:rPr lang="en-US" sz="2200" dirty="0" smtClean="0"/>
              <a:t> a;</a:t>
            </a:r>
          </a:p>
          <a:p>
            <a:pPr>
              <a:buNone/>
            </a:pPr>
            <a:r>
              <a:rPr lang="en-US" sz="2200" dirty="0" smtClean="0"/>
              <a:t>		</a:t>
            </a:r>
            <a:r>
              <a:rPr lang="en-US" sz="2200" dirty="0" err="1" smtClean="0"/>
              <a:t>int</a:t>
            </a:r>
            <a:r>
              <a:rPr lang="en-US" sz="2200" dirty="0" smtClean="0"/>
              <a:t> b;</a:t>
            </a:r>
          </a:p>
          <a:p>
            <a:pPr>
              <a:buNone/>
            </a:pPr>
            <a:r>
              <a:rPr lang="en-US" sz="2200" dirty="0" smtClean="0"/>
              <a:t>		</a:t>
            </a:r>
            <a:r>
              <a:rPr lang="en-US" sz="2200" dirty="0" err="1" smtClean="0"/>
              <a:t>struct</a:t>
            </a:r>
            <a:r>
              <a:rPr lang="en-US" sz="2200" dirty="0" smtClean="0"/>
              <a:t> st2 v1;</a:t>
            </a:r>
          </a:p>
          <a:p>
            <a:pPr>
              <a:buNone/>
            </a:pPr>
            <a:r>
              <a:rPr lang="en-US" sz="2200" dirty="0" smtClean="0"/>
              <a:t>		}v2;</a:t>
            </a:r>
          </a:p>
          <a:p>
            <a:pPr>
              <a:buNone/>
            </a:pPr>
            <a:r>
              <a:rPr lang="en-US" sz="2200" dirty="0" smtClean="0"/>
              <a:t>		</a:t>
            </a:r>
            <a:r>
              <a:rPr lang="en-US" sz="2200" dirty="0" err="1" smtClean="0"/>
              <a:t>struct</a:t>
            </a:r>
            <a:r>
              <a:rPr lang="en-US" sz="2200" dirty="0" smtClean="0"/>
              <a:t> st2</a:t>
            </a:r>
          </a:p>
          <a:p>
            <a:pPr>
              <a:buNone/>
            </a:pPr>
            <a:r>
              <a:rPr lang="en-US" sz="2200" dirty="0" smtClean="0"/>
              <a:t>		{</a:t>
            </a:r>
          </a:p>
          <a:p>
            <a:pPr>
              <a:buNone/>
            </a:pPr>
            <a:r>
              <a:rPr lang="en-US" sz="2200" dirty="0" smtClean="0"/>
              <a:t>		</a:t>
            </a:r>
            <a:r>
              <a:rPr lang="en-US" sz="2200" dirty="0" err="1" smtClean="0"/>
              <a:t>int</a:t>
            </a:r>
            <a:r>
              <a:rPr lang="en-US" sz="2200" dirty="0" smtClean="0"/>
              <a:t> x;</a:t>
            </a:r>
          </a:p>
          <a:p>
            <a:pPr>
              <a:buNone/>
            </a:pPr>
            <a:r>
              <a:rPr lang="en-US" sz="2200" dirty="0" smtClean="0"/>
              <a:t>		</a:t>
            </a:r>
            <a:r>
              <a:rPr lang="en-US" sz="2200" dirty="0" err="1" smtClean="0"/>
              <a:t>int</a:t>
            </a:r>
            <a:r>
              <a:rPr lang="en-US" sz="2200" dirty="0" smtClean="0"/>
              <a:t> y;</a:t>
            </a:r>
          </a:p>
          <a:p>
            <a:pPr>
              <a:buNone/>
            </a:pPr>
            <a:r>
              <a:rPr lang="en-US" sz="2200" dirty="0" smtClean="0"/>
              <a:t>		}   </a:t>
            </a:r>
          </a:p>
          <a:p>
            <a:pPr>
              <a:buNone/>
            </a:pPr>
            <a:r>
              <a:rPr lang="en-US" sz="2200" dirty="0" smtClean="0"/>
              <a:t> </a:t>
            </a:r>
            <a:endParaRPr 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Nested Structure</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200" dirty="0" smtClean="0"/>
              <a:t>		</a:t>
            </a:r>
          </a:p>
          <a:p>
            <a:pPr>
              <a:buNone/>
            </a:pPr>
            <a:r>
              <a:rPr lang="en-US" sz="2200" dirty="0" smtClean="0"/>
              <a:t>Example</a:t>
            </a:r>
          </a:p>
          <a:p>
            <a:pPr>
              <a:buNone/>
            </a:pPr>
            <a:r>
              <a:rPr lang="en-US" sz="2200" dirty="0" smtClean="0"/>
              <a:t>		</a:t>
            </a:r>
            <a:r>
              <a:rPr lang="en-US" sz="2200" dirty="0" err="1" smtClean="0"/>
              <a:t>struct</a:t>
            </a:r>
            <a:r>
              <a:rPr lang="en-US" sz="2200" dirty="0" smtClean="0"/>
              <a:t> st1</a:t>
            </a:r>
          </a:p>
          <a:p>
            <a:pPr>
              <a:buNone/>
            </a:pPr>
            <a:r>
              <a:rPr lang="en-US" sz="2200" dirty="0" smtClean="0"/>
              <a:t>		{</a:t>
            </a:r>
          </a:p>
          <a:p>
            <a:pPr>
              <a:buNone/>
            </a:pPr>
            <a:r>
              <a:rPr lang="en-US" sz="2200" dirty="0" smtClean="0"/>
              <a:t>		</a:t>
            </a:r>
            <a:r>
              <a:rPr lang="en-US" sz="2200" dirty="0" err="1" smtClean="0"/>
              <a:t>int</a:t>
            </a:r>
            <a:r>
              <a:rPr lang="en-US" sz="2200" dirty="0" smtClean="0"/>
              <a:t> a;</a:t>
            </a:r>
          </a:p>
          <a:p>
            <a:pPr>
              <a:buNone/>
            </a:pPr>
            <a:r>
              <a:rPr lang="en-US" sz="2200" dirty="0" smtClean="0"/>
              <a:t>		</a:t>
            </a:r>
            <a:r>
              <a:rPr lang="en-US" sz="2200" dirty="0" err="1" smtClean="0"/>
              <a:t>int</a:t>
            </a:r>
            <a:r>
              <a:rPr lang="en-US" sz="2200" dirty="0" smtClean="0"/>
              <a:t> b;</a:t>
            </a:r>
          </a:p>
          <a:p>
            <a:pPr>
              <a:buNone/>
            </a:pPr>
            <a:r>
              <a:rPr lang="en-US" sz="2200" dirty="0" smtClean="0"/>
              <a:t>		</a:t>
            </a:r>
            <a:r>
              <a:rPr lang="en-US" sz="2200" dirty="0" err="1" smtClean="0"/>
              <a:t>struct</a:t>
            </a:r>
            <a:r>
              <a:rPr lang="en-US" sz="2200" dirty="0" smtClean="0"/>
              <a:t> st2</a:t>
            </a:r>
          </a:p>
          <a:p>
            <a:pPr>
              <a:buNone/>
            </a:pPr>
            <a:r>
              <a:rPr lang="en-US" sz="2200" dirty="0" smtClean="0"/>
              <a:t>		{</a:t>
            </a:r>
          </a:p>
          <a:p>
            <a:pPr>
              <a:buNone/>
            </a:pPr>
            <a:r>
              <a:rPr lang="en-US" sz="2200" dirty="0" smtClean="0"/>
              <a:t>		</a:t>
            </a:r>
            <a:r>
              <a:rPr lang="en-US" sz="2200" dirty="0" err="1" smtClean="0"/>
              <a:t>int</a:t>
            </a:r>
            <a:r>
              <a:rPr lang="en-US" sz="2200" dirty="0" smtClean="0"/>
              <a:t> x;</a:t>
            </a:r>
          </a:p>
          <a:p>
            <a:pPr>
              <a:buNone/>
            </a:pPr>
            <a:r>
              <a:rPr lang="en-US" sz="2200" dirty="0" smtClean="0"/>
              <a:t>		</a:t>
            </a:r>
            <a:r>
              <a:rPr lang="en-US" sz="2200" dirty="0" err="1" smtClean="0"/>
              <a:t>int</a:t>
            </a:r>
            <a:r>
              <a:rPr lang="en-US" sz="2200" dirty="0" smtClean="0"/>
              <a:t> y;</a:t>
            </a:r>
          </a:p>
          <a:p>
            <a:pPr>
              <a:buNone/>
            </a:pPr>
            <a:r>
              <a:rPr lang="en-US" sz="2200" dirty="0" smtClean="0"/>
              <a:t>		} v1;</a:t>
            </a:r>
          </a:p>
          <a:p>
            <a:pPr>
              <a:buNone/>
            </a:pPr>
            <a:r>
              <a:rPr lang="en-US" sz="2200" dirty="0" smtClean="0"/>
              <a:t>		}v2 = { 10,20,30,40};</a:t>
            </a:r>
          </a:p>
          <a:p>
            <a:pPr>
              <a:buNone/>
            </a:pPr>
            <a:r>
              <a:rPr lang="en-US" sz="2200" dirty="0" smtClean="0"/>
              <a:t> </a:t>
            </a:r>
            <a:endParaRPr 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Nested Structure</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200" dirty="0" smtClean="0"/>
              <a:t>	main()</a:t>
            </a:r>
          </a:p>
          <a:p>
            <a:pPr>
              <a:buNone/>
            </a:pPr>
            <a:r>
              <a:rPr lang="en-US" sz="2200" dirty="0" smtClean="0"/>
              <a:t>	{</a:t>
            </a:r>
          </a:p>
          <a:p>
            <a:pPr>
              <a:buNone/>
            </a:pPr>
            <a:r>
              <a:rPr lang="en-US" sz="2200" dirty="0" smtClean="0"/>
              <a:t>	</a:t>
            </a:r>
            <a:r>
              <a:rPr lang="en-US" sz="2200" dirty="0" err="1" smtClean="0"/>
              <a:t>printf</a:t>
            </a:r>
            <a:r>
              <a:rPr lang="en-US" sz="2200" dirty="0" smtClean="0"/>
              <a:t>(“%d\n”,v2.a);</a:t>
            </a:r>
          </a:p>
          <a:p>
            <a:pPr>
              <a:buNone/>
            </a:pPr>
            <a:r>
              <a:rPr lang="en-US" sz="2200" dirty="0" smtClean="0"/>
              <a:t>	</a:t>
            </a:r>
            <a:r>
              <a:rPr lang="en-US" sz="2200" dirty="0" err="1" smtClean="0"/>
              <a:t>printf</a:t>
            </a:r>
            <a:r>
              <a:rPr lang="en-US" sz="2200" dirty="0" smtClean="0"/>
              <a:t>(“%d\n”,v2.b);</a:t>
            </a:r>
          </a:p>
          <a:p>
            <a:pPr>
              <a:buNone/>
            </a:pPr>
            <a:r>
              <a:rPr lang="en-US" sz="2200" dirty="0" smtClean="0"/>
              <a:t>	</a:t>
            </a:r>
            <a:r>
              <a:rPr lang="en-US" sz="2200" dirty="0" err="1" smtClean="0"/>
              <a:t>printf</a:t>
            </a:r>
            <a:r>
              <a:rPr lang="en-US" sz="2200" dirty="0" smtClean="0"/>
              <a:t>(“%d\n”,v2.v1.x);</a:t>
            </a:r>
          </a:p>
          <a:p>
            <a:pPr>
              <a:buNone/>
            </a:pPr>
            <a:r>
              <a:rPr lang="en-US" sz="2200" dirty="0" smtClean="0"/>
              <a:t>	</a:t>
            </a:r>
            <a:r>
              <a:rPr lang="en-US" sz="2200" dirty="0" err="1" smtClean="0"/>
              <a:t>printf</a:t>
            </a:r>
            <a:r>
              <a:rPr lang="en-US" sz="2200" dirty="0" smtClean="0"/>
              <a:t>(”%d\n”,v2.v1.y);                                                    st2</a:t>
            </a:r>
          </a:p>
          <a:p>
            <a:pPr>
              <a:buNone/>
            </a:pPr>
            <a:r>
              <a:rPr lang="en-US" sz="2200" dirty="0" smtClean="0"/>
              <a:t>	} </a:t>
            </a:r>
          </a:p>
          <a:p>
            <a:pPr>
              <a:buNone/>
            </a:pPr>
            <a:r>
              <a:rPr lang="en-US" sz="2200" dirty="0" smtClean="0"/>
              <a:t>	</a:t>
            </a:r>
            <a:r>
              <a:rPr lang="en-US" sz="2200" dirty="0" smtClean="0">
                <a:solidFill>
                  <a:srgbClr val="FF0000"/>
                </a:solidFill>
              </a:rPr>
              <a:t>output</a:t>
            </a:r>
          </a:p>
          <a:p>
            <a:pPr>
              <a:buNone/>
            </a:pPr>
            <a:r>
              <a:rPr lang="en-US" sz="2200" dirty="0" smtClean="0"/>
              <a:t>	10  20  30  40                        a             b             x              y</a:t>
            </a:r>
          </a:p>
          <a:p>
            <a:pPr>
              <a:buNone/>
            </a:pPr>
            <a:r>
              <a:rPr lang="en-US" sz="2200" dirty="0" smtClean="0"/>
              <a:t>                                                                                   st1</a:t>
            </a:r>
            <a:endParaRPr lang="en-US" sz="2200" dirty="0"/>
          </a:p>
        </p:txBody>
      </p:sp>
      <p:graphicFrame>
        <p:nvGraphicFramePr>
          <p:cNvPr id="4" name="Table 3"/>
          <p:cNvGraphicFramePr>
            <a:graphicFrameLocks noGrp="1"/>
          </p:cNvGraphicFramePr>
          <p:nvPr/>
        </p:nvGraphicFramePr>
        <p:xfrm>
          <a:off x="3886200" y="4267200"/>
          <a:ext cx="3886200" cy="457200"/>
        </p:xfrm>
        <a:graphic>
          <a:graphicData uri="http://schemas.openxmlformats.org/drawingml/2006/table">
            <a:tbl>
              <a:tblPr firstRow="1" bandRow="1">
                <a:tableStyleId>{5C22544A-7EE6-4342-B048-85BDC9FD1C3A}</a:tableStyleId>
              </a:tblPr>
              <a:tblGrid>
                <a:gridCol w="971550"/>
                <a:gridCol w="971550"/>
                <a:gridCol w="971550"/>
                <a:gridCol w="971550"/>
              </a:tblGrid>
              <a:tr h="457200">
                <a:tc>
                  <a:txBody>
                    <a:bodyPr/>
                    <a:lstStyle/>
                    <a:p>
                      <a:pPr algn="ctr"/>
                      <a:r>
                        <a:rPr lang="en-US" dirty="0" smtClean="0"/>
                        <a:t>10</a:t>
                      </a:r>
                      <a:endParaRPr lang="en-US" dirty="0"/>
                    </a:p>
                  </a:txBody>
                  <a:tcPr/>
                </a:tc>
                <a:tc>
                  <a:txBody>
                    <a:bodyPr/>
                    <a:lstStyle/>
                    <a:p>
                      <a:pPr algn="ctr"/>
                      <a:r>
                        <a:rPr lang="en-US" dirty="0" smtClean="0"/>
                        <a:t>20</a:t>
                      </a:r>
                      <a:endParaRPr lang="en-US" dirty="0"/>
                    </a:p>
                  </a:txBody>
                  <a:tcPr/>
                </a:tc>
                <a:tc>
                  <a:txBody>
                    <a:bodyPr/>
                    <a:lstStyle/>
                    <a:p>
                      <a:pPr algn="ctr"/>
                      <a:r>
                        <a:rPr lang="en-US" dirty="0" smtClean="0"/>
                        <a:t>30</a:t>
                      </a:r>
                      <a:endParaRPr lang="en-US" dirty="0"/>
                    </a:p>
                  </a:txBody>
                  <a:tcPr/>
                </a:tc>
                <a:tc>
                  <a:txBody>
                    <a:bodyPr/>
                    <a:lstStyle/>
                    <a:p>
                      <a:pPr algn="ctr"/>
                      <a:r>
                        <a:rPr lang="en-US" dirty="0" smtClean="0"/>
                        <a:t>40</a:t>
                      </a:r>
                      <a:endParaRPr lang="en-US" dirty="0"/>
                    </a:p>
                  </a:txBody>
                  <a:tcPr/>
                </a:tc>
              </a:tr>
            </a:tbl>
          </a:graphicData>
        </a:graphic>
      </p:graphicFrame>
      <p:cxnSp>
        <p:nvCxnSpPr>
          <p:cNvPr id="6" name="Straight Arrow Connector 5"/>
          <p:cNvCxnSpPr/>
          <p:nvPr/>
        </p:nvCxnSpPr>
        <p:spPr>
          <a:xfrm rot="10800000">
            <a:off x="5943600" y="3886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086600" y="3886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3886200" y="5486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172200" y="54864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Structure using pointer</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200" dirty="0" smtClean="0"/>
              <a:t>		</a:t>
            </a:r>
          </a:p>
          <a:p>
            <a:pPr fontAlgn="base">
              <a:buNone/>
            </a:pPr>
            <a:r>
              <a:rPr lang="en-US" sz="2400" dirty="0" smtClean="0"/>
              <a:t>		C structure can be accessed in 2 ways in a C program. </a:t>
            </a:r>
          </a:p>
          <a:p>
            <a:pPr fontAlgn="base">
              <a:buNone/>
            </a:pPr>
            <a:r>
              <a:rPr lang="en-US" sz="2400" dirty="0" smtClean="0"/>
              <a:t>They are,</a:t>
            </a:r>
          </a:p>
          <a:p>
            <a:pPr fontAlgn="base"/>
            <a:r>
              <a:rPr lang="en-US" sz="2400" dirty="0" smtClean="0"/>
              <a:t>Using normal structure variable</a:t>
            </a:r>
          </a:p>
          <a:p>
            <a:pPr fontAlgn="base"/>
            <a:r>
              <a:rPr lang="en-US" sz="2400" dirty="0" smtClean="0"/>
              <a:t>Using pointer variable</a:t>
            </a:r>
          </a:p>
          <a:p>
            <a:pPr fontAlgn="base">
              <a:buNone/>
            </a:pPr>
            <a:r>
              <a:rPr lang="en-US" sz="2400" dirty="0" smtClean="0"/>
              <a:t>		Dot(.) operator is used to access the data using normal structure variable </a:t>
            </a:r>
          </a:p>
          <a:p>
            <a:pPr fontAlgn="base">
              <a:buNone/>
            </a:pPr>
            <a:r>
              <a:rPr lang="en-US" sz="2400" dirty="0" smtClean="0"/>
              <a:t>		Arrow (-&gt;) is used to access the data using pointer variable.</a:t>
            </a:r>
          </a:p>
          <a:p>
            <a:pPr>
              <a:buNone/>
            </a:pPr>
            <a:r>
              <a:rPr lang="en-US" sz="2200" dirty="0" smtClean="0"/>
              <a:t> </a:t>
            </a:r>
            <a:endParaRPr 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Structure using pointer</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200" dirty="0" smtClean="0"/>
              <a:t>Example</a:t>
            </a:r>
          </a:p>
          <a:p>
            <a:pPr>
              <a:buNone/>
            </a:pPr>
            <a:r>
              <a:rPr lang="en-US" sz="2200" dirty="0" smtClean="0"/>
              <a:t>	</a:t>
            </a:r>
            <a:r>
              <a:rPr lang="en-US" sz="2200" dirty="0" err="1" smtClean="0"/>
              <a:t>struct</a:t>
            </a:r>
            <a:r>
              <a:rPr lang="en-US" sz="2200" dirty="0" smtClean="0"/>
              <a:t> </a:t>
            </a:r>
            <a:r>
              <a:rPr lang="en-US" sz="2200" dirty="0" err="1" smtClean="0"/>
              <a:t>st</a:t>
            </a:r>
            <a:endParaRPr lang="en-US" sz="2200" dirty="0" smtClean="0"/>
          </a:p>
          <a:p>
            <a:pPr>
              <a:buNone/>
            </a:pPr>
            <a:r>
              <a:rPr lang="en-US" sz="2200" dirty="0" smtClean="0"/>
              <a:t>	{</a:t>
            </a:r>
          </a:p>
          <a:p>
            <a:pPr>
              <a:buNone/>
            </a:pPr>
            <a:r>
              <a:rPr lang="en-US" sz="2200" dirty="0" smtClean="0"/>
              <a:t>	</a:t>
            </a:r>
            <a:r>
              <a:rPr lang="en-US" sz="2200" dirty="0" err="1" smtClean="0"/>
              <a:t>int</a:t>
            </a:r>
            <a:r>
              <a:rPr lang="en-US" sz="2200" dirty="0" smtClean="0"/>
              <a:t> x;</a:t>
            </a:r>
          </a:p>
          <a:p>
            <a:pPr>
              <a:buNone/>
            </a:pPr>
            <a:r>
              <a:rPr lang="en-US" sz="2200" dirty="0" smtClean="0"/>
              <a:t>	char name[20];</a:t>
            </a:r>
          </a:p>
          <a:p>
            <a:pPr>
              <a:buNone/>
            </a:pPr>
            <a:r>
              <a:rPr lang="en-US" sz="2200" dirty="0" smtClean="0"/>
              <a:t>	float m;</a:t>
            </a:r>
          </a:p>
          <a:p>
            <a:pPr>
              <a:buNone/>
            </a:pPr>
            <a:r>
              <a:rPr lang="en-US" sz="2200" dirty="0" smtClean="0"/>
              <a:t>	};</a:t>
            </a:r>
          </a:p>
          <a:p>
            <a:pPr>
              <a:buNone/>
            </a:pPr>
            <a:r>
              <a:rPr lang="en-US" sz="2200" dirty="0" smtClean="0"/>
              <a:t>	main()</a:t>
            </a:r>
          </a:p>
          <a:p>
            <a:pPr>
              <a:buNone/>
            </a:pPr>
            <a:r>
              <a:rPr lang="en-US" sz="2200" dirty="0" smtClean="0"/>
              <a:t>	{</a:t>
            </a:r>
          </a:p>
          <a:p>
            <a:pPr>
              <a:buNone/>
            </a:pPr>
            <a:r>
              <a:rPr lang="en-US" sz="2200" dirty="0" smtClean="0"/>
              <a:t>	</a:t>
            </a:r>
            <a:r>
              <a:rPr lang="en-US" sz="2200" dirty="0" err="1" smtClean="0"/>
              <a:t>struct</a:t>
            </a:r>
            <a:r>
              <a:rPr lang="en-US" sz="2200" dirty="0" smtClean="0"/>
              <a:t> </a:t>
            </a:r>
            <a:r>
              <a:rPr lang="en-US" sz="2200" dirty="0" err="1" smtClean="0"/>
              <a:t>st</a:t>
            </a:r>
            <a:r>
              <a:rPr lang="en-US" sz="2200" dirty="0" smtClean="0"/>
              <a:t> v1={10,”aaa”,80}</a:t>
            </a:r>
          </a:p>
          <a:p>
            <a:pPr>
              <a:buNone/>
            </a:pPr>
            <a:r>
              <a:rPr lang="en-US" sz="2200" dirty="0" smtClean="0"/>
              <a:t>	</a:t>
            </a:r>
            <a:r>
              <a:rPr lang="en-US" sz="2200" dirty="0" err="1" smtClean="0"/>
              <a:t>struct</a:t>
            </a:r>
            <a:r>
              <a:rPr lang="en-US" sz="2200" dirty="0" smtClean="0"/>
              <a:t> </a:t>
            </a:r>
            <a:r>
              <a:rPr lang="en-US" sz="2200" dirty="0" err="1" smtClean="0"/>
              <a:t>st</a:t>
            </a:r>
            <a:r>
              <a:rPr lang="en-US" sz="2200" dirty="0" smtClean="0"/>
              <a:t> *p;</a:t>
            </a:r>
          </a:p>
          <a:p>
            <a:pPr>
              <a:buNone/>
            </a:pPr>
            <a:r>
              <a:rPr lang="en-US" sz="2200" dirty="0" smtClean="0"/>
              <a:t>      p=&amp;v1;</a:t>
            </a:r>
          </a:p>
          <a:p>
            <a:pPr>
              <a:buNone/>
            </a:pPr>
            <a:r>
              <a:rPr lang="en-US" sz="2200" dirty="0" smtClean="0"/>
              <a:t>	 </a:t>
            </a:r>
            <a:endParaRPr 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Structure using pointer</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200" dirty="0" err="1" smtClean="0"/>
              <a:t>printf</a:t>
            </a:r>
            <a:r>
              <a:rPr lang="en-US" sz="2200" dirty="0" smtClean="0"/>
              <a:t>(“The details are\n”);</a:t>
            </a:r>
          </a:p>
          <a:p>
            <a:pPr>
              <a:buNone/>
            </a:pPr>
            <a:r>
              <a:rPr lang="en-US" sz="2200" dirty="0" err="1" smtClean="0"/>
              <a:t>printf</a:t>
            </a:r>
            <a:r>
              <a:rPr lang="en-US" sz="2200" dirty="0" smtClean="0"/>
              <a:t>(“Roll number :%d\</a:t>
            </a:r>
            <a:r>
              <a:rPr lang="en-US" sz="2200" dirty="0" err="1" smtClean="0"/>
              <a:t>n”,p</a:t>
            </a:r>
            <a:r>
              <a:rPr lang="en-US" sz="2200" dirty="0" smtClean="0"/>
              <a:t>-&gt;x);</a:t>
            </a:r>
          </a:p>
          <a:p>
            <a:pPr>
              <a:buNone/>
            </a:pPr>
            <a:r>
              <a:rPr lang="en-US" sz="2200" dirty="0" err="1" smtClean="0"/>
              <a:t>printf</a:t>
            </a:r>
            <a:r>
              <a:rPr lang="en-US" sz="2200" dirty="0" smtClean="0"/>
              <a:t>(“Name :%s\</a:t>
            </a:r>
            <a:r>
              <a:rPr lang="en-US" sz="2200" dirty="0" err="1" smtClean="0"/>
              <a:t>n”,p</a:t>
            </a:r>
            <a:r>
              <a:rPr lang="en-US" sz="2200" dirty="0" smtClean="0"/>
              <a:t>-&gt;name);</a:t>
            </a:r>
          </a:p>
          <a:p>
            <a:pPr>
              <a:buNone/>
            </a:pPr>
            <a:r>
              <a:rPr lang="en-US" sz="2200" dirty="0" err="1" smtClean="0"/>
              <a:t>printf</a:t>
            </a:r>
            <a:r>
              <a:rPr lang="en-US" sz="2200" dirty="0" smtClean="0"/>
              <a:t>(“Mark :%f\</a:t>
            </a:r>
            <a:r>
              <a:rPr lang="en-US" sz="2200" dirty="0" err="1" smtClean="0"/>
              <a:t>n”,p</a:t>
            </a:r>
            <a:r>
              <a:rPr lang="en-US" sz="2200" dirty="0" smtClean="0"/>
              <a:t>-&gt;mark);</a:t>
            </a:r>
          </a:p>
          <a:p>
            <a:pPr>
              <a:buNone/>
            </a:pPr>
            <a:r>
              <a:rPr lang="en-US" sz="2200" dirty="0" smtClean="0"/>
              <a:t>}</a:t>
            </a:r>
          </a:p>
          <a:p>
            <a:pPr>
              <a:buNone/>
            </a:pPr>
            <a:r>
              <a:rPr lang="en-US" sz="2200" dirty="0" smtClean="0"/>
              <a:t>Output</a:t>
            </a:r>
          </a:p>
          <a:p>
            <a:pPr>
              <a:buNone/>
            </a:pPr>
            <a:r>
              <a:rPr lang="en-US" sz="2400" dirty="0" smtClean="0"/>
              <a:t>Roll number : 10</a:t>
            </a:r>
          </a:p>
          <a:p>
            <a:pPr>
              <a:buNone/>
            </a:pPr>
            <a:r>
              <a:rPr lang="en-US" sz="2400" dirty="0" smtClean="0"/>
              <a:t>Name : </a:t>
            </a:r>
            <a:r>
              <a:rPr lang="en-US" sz="2400" dirty="0" err="1" smtClean="0"/>
              <a:t>aaa</a:t>
            </a:r>
            <a:endParaRPr lang="en-US" sz="2400" dirty="0" smtClean="0"/>
          </a:p>
          <a:p>
            <a:pPr>
              <a:buNone/>
            </a:pPr>
            <a:r>
              <a:rPr lang="en-US" sz="2400" dirty="0" smtClean="0"/>
              <a:t>Mark : 80.000000</a:t>
            </a:r>
            <a:endParaRPr lang="en-US"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Passing Structure to function</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base"/>
            <a:r>
              <a:rPr lang="en-US" sz="2400" dirty="0" smtClean="0"/>
              <a:t>A structure can be passed to any function from main function or from any sub function.</a:t>
            </a:r>
          </a:p>
          <a:p>
            <a:pPr fontAlgn="base"/>
            <a:r>
              <a:rPr lang="en-US" sz="2400" dirty="0" smtClean="0"/>
              <a:t>Structure definition will be available within the function only.</a:t>
            </a:r>
          </a:p>
          <a:p>
            <a:pPr fontAlgn="base"/>
            <a:r>
              <a:rPr lang="en-US" sz="2400" dirty="0" smtClean="0"/>
              <a:t>It won’t be available to other functions unless it is passed to those functions by value or by address(reference).</a:t>
            </a:r>
          </a:p>
          <a:p>
            <a:pPr fontAlgn="base"/>
            <a:r>
              <a:rPr lang="en-US" sz="2400" dirty="0" smtClean="0"/>
              <a:t>Else, we have to declare structure variable as global variable. That means, structure variable should be declared outside the main function. So, this structure will be visible to all the functions in a C program</a:t>
            </a:r>
          </a:p>
          <a:p>
            <a:pPr>
              <a:buNone/>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2400" dirty="0" smtClean="0"/>
              <a:t>			</a:t>
            </a:r>
          </a:p>
          <a:p>
            <a:pPr>
              <a:buNone/>
            </a:pPr>
            <a:r>
              <a:rPr lang="en-US" sz="2400" dirty="0" smtClean="0"/>
              <a:t>		If I have to write a program to store Student information, which will have Student's name, age, branch, permanent address, father's name etc, which included string values, integer values etc, </a:t>
            </a:r>
          </a:p>
          <a:p>
            <a:pPr>
              <a:buNone/>
            </a:pPr>
            <a:r>
              <a:rPr lang="en-US" sz="2400" dirty="0" smtClean="0"/>
              <a:t>		how can I use arrays for this problem, I will require something which can hold data of different types together.</a:t>
            </a:r>
          </a:p>
          <a:p>
            <a:pPr>
              <a:buNone/>
            </a:pPr>
            <a:r>
              <a:rPr lang="en-US" sz="2400" dirty="0" smtClean="0"/>
              <a:t>		In structure, data is stored in form of </a:t>
            </a:r>
            <a:r>
              <a:rPr lang="en-US" sz="2400" b="1" dirty="0" smtClean="0"/>
              <a:t>records</a:t>
            </a:r>
            <a:r>
              <a:rPr lang="en-US" sz="2400" dirty="0" smtClean="0"/>
              <a:t>.</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Passing Structure to function</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base">
              <a:buNone/>
            </a:pPr>
            <a:r>
              <a:rPr lang="en-US" sz="2400" dirty="0" smtClean="0"/>
              <a:t>		It can be done in below 3 ways.</a:t>
            </a:r>
          </a:p>
          <a:p>
            <a:pPr fontAlgn="base">
              <a:buNone/>
            </a:pPr>
            <a:endParaRPr lang="en-US" sz="2400" dirty="0" smtClean="0"/>
          </a:p>
          <a:p>
            <a:pPr fontAlgn="base"/>
            <a:r>
              <a:rPr lang="en-US" sz="2400" dirty="0" smtClean="0"/>
              <a:t>Passing structure to a function by value</a:t>
            </a:r>
          </a:p>
          <a:p>
            <a:pPr fontAlgn="base"/>
            <a:r>
              <a:rPr lang="en-US" sz="2400" dirty="0" smtClean="0"/>
              <a:t>Passing structure to a function by address(reference)</a:t>
            </a:r>
          </a:p>
          <a:p>
            <a:pPr fontAlgn="base"/>
            <a:r>
              <a:rPr lang="en-US" sz="2400" dirty="0" smtClean="0"/>
              <a:t>No need to pass a structure – Declare structure variable as global</a:t>
            </a:r>
          </a:p>
          <a:p>
            <a:pPr>
              <a:buNone/>
            </a:pPr>
            <a:endParaRPr 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Passing Structure to function By Value</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fontAlgn="base">
              <a:buNone/>
            </a:pPr>
            <a:r>
              <a:rPr lang="en-US" sz="2400" dirty="0" smtClean="0"/>
              <a:t>Example </a:t>
            </a:r>
          </a:p>
          <a:p>
            <a:pPr>
              <a:buNone/>
            </a:pPr>
            <a:r>
              <a:rPr lang="en-US" sz="2400" dirty="0" err="1" smtClean="0"/>
              <a:t>struct</a:t>
            </a:r>
            <a:r>
              <a:rPr lang="en-US" sz="2400" dirty="0" smtClean="0"/>
              <a:t> student</a:t>
            </a:r>
          </a:p>
          <a:p>
            <a:pPr>
              <a:buNone/>
            </a:pPr>
            <a:r>
              <a:rPr lang="en-US" sz="2400" dirty="0" smtClean="0"/>
              <a:t>{</a:t>
            </a:r>
          </a:p>
          <a:p>
            <a:pPr>
              <a:buNone/>
            </a:pPr>
            <a:r>
              <a:rPr lang="en-US" sz="2400" dirty="0" smtClean="0"/>
              <a:t>	</a:t>
            </a:r>
            <a:r>
              <a:rPr lang="en-US" sz="2400" dirty="0" err="1" smtClean="0"/>
              <a:t>int</a:t>
            </a:r>
            <a:r>
              <a:rPr lang="en-US" sz="2400" dirty="0" smtClean="0"/>
              <a:t> x;</a:t>
            </a:r>
          </a:p>
          <a:p>
            <a:pPr>
              <a:buNone/>
            </a:pPr>
            <a:r>
              <a:rPr lang="en-US" sz="2400" dirty="0" smtClean="0"/>
              <a:t>	char name[20];</a:t>
            </a:r>
          </a:p>
          <a:p>
            <a:pPr>
              <a:buNone/>
            </a:pPr>
            <a:r>
              <a:rPr lang="en-US" sz="2400" dirty="0" smtClean="0"/>
              <a:t>	float m;</a:t>
            </a:r>
          </a:p>
          <a:p>
            <a:pPr>
              <a:buNone/>
            </a:pPr>
            <a:r>
              <a:rPr lang="en-US" sz="2400" dirty="0" smtClean="0"/>
              <a:t>};</a:t>
            </a:r>
          </a:p>
          <a:p>
            <a:pPr>
              <a:buNone/>
            </a:pPr>
            <a:r>
              <a:rPr lang="en-US" sz="2400" dirty="0" smtClean="0"/>
              <a:t>void fun(</a:t>
            </a:r>
            <a:r>
              <a:rPr lang="en-US" sz="2400" dirty="0" err="1" smtClean="0"/>
              <a:t>struct</a:t>
            </a:r>
            <a:r>
              <a:rPr lang="en-US" sz="2400" dirty="0" smtClean="0"/>
              <a:t> student v);</a:t>
            </a:r>
          </a:p>
          <a:p>
            <a:pPr>
              <a:buNone/>
            </a:pPr>
            <a:r>
              <a:rPr lang="en-US" sz="2400" dirty="0" smtClean="0"/>
              <a:t>main()</a:t>
            </a:r>
          </a:p>
          <a:p>
            <a:pPr>
              <a:buNone/>
            </a:pPr>
            <a:r>
              <a:rPr lang="en-US" sz="2400" dirty="0" smtClean="0"/>
              <a:t>{</a:t>
            </a:r>
          </a:p>
          <a:p>
            <a:pPr>
              <a:buNone/>
            </a:pPr>
            <a:r>
              <a:rPr lang="en-US" sz="2400" dirty="0" smtClean="0"/>
              <a:t>	</a:t>
            </a:r>
            <a:r>
              <a:rPr lang="en-US" sz="2400" dirty="0" err="1" smtClean="0"/>
              <a:t>struct</a:t>
            </a:r>
            <a:r>
              <a:rPr lang="en-US" sz="2400" dirty="0" smtClean="0"/>
              <a:t> student v1;</a:t>
            </a:r>
          </a:p>
          <a:p>
            <a:pPr>
              <a:buNone/>
            </a:pPr>
            <a:r>
              <a:rPr lang="en-US" sz="2400" dirty="0" smtClean="0"/>
              <a:t>    </a:t>
            </a:r>
          </a:p>
          <a:p>
            <a:pPr fontAlgn="base">
              <a:buNone/>
            </a:pPr>
            <a:endParaRPr lang="en-US" sz="2400" dirty="0" smtClean="0"/>
          </a:p>
          <a:p>
            <a:pPr fontAlgn="base">
              <a:buNone/>
            </a:pPr>
            <a:endParaRPr lang="en-US" sz="24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Passing Structure to function By value</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fontAlgn="base">
              <a:buNone/>
            </a:pPr>
            <a:r>
              <a:rPr lang="en-US" sz="2400" dirty="0" smtClean="0"/>
              <a:t>Example</a:t>
            </a:r>
          </a:p>
          <a:p>
            <a:pPr>
              <a:buNone/>
            </a:pPr>
            <a:r>
              <a:rPr lang="en-US" sz="2400" dirty="0" smtClean="0"/>
              <a:t>v1.x=10;    </a:t>
            </a:r>
          </a:p>
          <a:p>
            <a:pPr fontAlgn="base">
              <a:buNone/>
            </a:pPr>
            <a:r>
              <a:rPr lang="en-US" sz="2400" dirty="0" err="1" smtClean="0"/>
              <a:t>strcpy</a:t>
            </a:r>
            <a:r>
              <a:rPr lang="en-US" sz="2400" dirty="0" smtClean="0"/>
              <a:t>(v1.name,”aaa”);</a:t>
            </a:r>
          </a:p>
          <a:p>
            <a:pPr fontAlgn="base">
              <a:buNone/>
            </a:pPr>
            <a:r>
              <a:rPr lang="en-US" sz="2400" dirty="0" smtClean="0"/>
              <a:t>v1.mark=80;</a:t>
            </a:r>
          </a:p>
          <a:p>
            <a:pPr fontAlgn="base">
              <a:buNone/>
            </a:pPr>
            <a:r>
              <a:rPr lang="en-US" sz="2400" dirty="0" smtClean="0"/>
              <a:t>fun(v1);</a:t>
            </a:r>
          </a:p>
          <a:p>
            <a:pPr fontAlgn="base">
              <a:buNone/>
            </a:pPr>
            <a:r>
              <a:rPr lang="en-US" sz="2400" dirty="0" smtClean="0"/>
              <a:t>}</a:t>
            </a:r>
          </a:p>
          <a:p>
            <a:pPr fontAlgn="base">
              <a:buNone/>
            </a:pPr>
            <a:r>
              <a:rPr lang="en-US" sz="2400" dirty="0" smtClean="0"/>
              <a:t>void fun(</a:t>
            </a:r>
            <a:r>
              <a:rPr lang="en-US" sz="2400" dirty="0" err="1" smtClean="0"/>
              <a:t>struct</a:t>
            </a:r>
            <a:r>
              <a:rPr lang="en-US" sz="2400" dirty="0" smtClean="0"/>
              <a:t> student v1)</a:t>
            </a:r>
          </a:p>
          <a:p>
            <a:pPr fontAlgn="base">
              <a:buNone/>
            </a:pPr>
            <a:r>
              <a:rPr lang="en-US" sz="2400" dirty="0" smtClean="0"/>
              <a:t>{</a:t>
            </a:r>
          </a:p>
          <a:p>
            <a:pPr fontAlgn="base">
              <a:buNone/>
            </a:pPr>
            <a:r>
              <a:rPr lang="en-US" sz="2400" dirty="0" err="1" smtClean="0"/>
              <a:t>Printf</a:t>
            </a:r>
            <a:r>
              <a:rPr lang="en-US" sz="2400" dirty="0" smtClean="0"/>
              <a:t>(“Roll number:%d\n”,v1.x);</a:t>
            </a:r>
          </a:p>
          <a:p>
            <a:pPr fontAlgn="base">
              <a:buNone/>
            </a:pPr>
            <a:r>
              <a:rPr lang="en-US" sz="2400" dirty="0" err="1" smtClean="0"/>
              <a:t>Printf</a:t>
            </a:r>
            <a:r>
              <a:rPr lang="en-US" sz="2400" dirty="0" smtClean="0"/>
              <a:t>(“Name:%s\n”,v1.name);</a:t>
            </a:r>
          </a:p>
          <a:p>
            <a:pPr fontAlgn="base">
              <a:buNone/>
            </a:pPr>
            <a:r>
              <a:rPr lang="en-US" sz="2400" dirty="0" err="1" smtClean="0"/>
              <a:t>Printf</a:t>
            </a:r>
            <a:r>
              <a:rPr lang="en-US" sz="2400" dirty="0" smtClean="0"/>
              <a:t>(“Mark:%f\n”,v1.m);</a:t>
            </a:r>
          </a:p>
          <a:p>
            <a:pPr fontAlgn="base">
              <a:buNone/>
            </a:pPr>
            <a:r>
              <a:rPr lang="en-US" sz="2400" dirty="0" smtClean="0"/>
              <a:t>}</a:t>
            </a:r>
          </a:p>
          <a:p>
            <a:pPr fontAlgn="base">
              <a:buNone/>
            </a:pPr>
            <a:endParaRPr lang="en-US" sz="24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Passing Structure to function By value </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endParaRPr lang="en-US" sz="2200" dirty="0" smtClean="0"/>
          </a:p>
          <a:p>
            <a:pPr>
              <a:buNone/>
            </a:pPr>
            <a:r>
              <a:rPr lang="en-US" sz="2200" dirty="0" smtClean="0">
                <a:solidFill>
                  <a:srgbClr val="FF0000"/>
                </a:solidFill>
              </a:rPr>
              <a:t>Output</a:t>
            </a:r>
          </a:p>
          <a:p>
            <a:pPr>
              <a:buNone/>
            </a:pPr>
            <a:r>
              <a:rPr lang="en-US" sz="2400" dirty="0" smtClean="0"/>
              <a:t>Roll number : 10</a:t>
            </a:r>
          </a:p>
          <a:p>
            <a:pPr>
              <a:buNone/>
            </a:pPr>
            <a:r>
              <a:rPr lang="en-US" sz="2400" dirty="0" smtClean="0"/>
              <a:t>Name : </a:t>
            </a:r>
            <a:r>
              <a:rPr lang="en-US" sz="2400" dirty="0" err="1" smtClean="0"/>
              <a:t>aaa</a:t>
            </a:r>
            <a:endParaRPr lang="en-US" sz="2400" dirty="0" smtClean="0"/>
          </a:p>
          <a:p>
            <a:pPr>
              <a:buNone/>
            </a:pPr>
            <a:r>
              <a:rPr lang="en-US" sz="2400" dirty="0" smtClean="0"/>
              <a:t>Mark : 80.000000</a:t>
            </a:r>
            <a:endParaRPr lang="en-U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Passing Structure to function By Address</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fontAlgn="base">
              <a:buNone/>
            </a:pPr>
            <a:r>
              <a:rPr lang="en-US" sz="2400" dirty="0" smtClean="0">
                <a:solidFill>
                  <a:srgbClr val="FF0000"/>
                </a:solidFill>
              </a:rPr>
              <a:t>Example </a:t>
            </a:r>
          </a:p>
          <a:p>
            <a:pPr>
              <a:buNone/>
            </a:pPr>
            <a:r>
              <a:rPr lang="en-US" sz="2400" dirty="0" err="1" smtClean="0"/>
              <a:t>struct</a:t>
            </a:r>
            <a:r>
              <a:rPr lang="en-US" sz="2400" dirty="0" smtClean="0"/>
              <a:t> student</a:t>
            </a:r>
          </a:p>
          <a:p>
            <a:pPr>
              <a:buNone/>
            </a:pPr>
            <a:r>
              <a:rPr lang="en-US" sz="2400" dirty="0" smtClean="0"/>
              <a:t>{</a:t>
            </a:r>
          </a:p>
          <a:p>
            <a:pPr>
              <a:buNone/>
            </a:pPr>
            <a:r>
              <a:rPr lang="en-US" sz="2400" dirty="0" smtClean="0"/>
              <a:t>	</a:t>
            </a:r>
            <a:r>
              <a:rPr lang="en-US" sz="2400" dirty="0" err="1" smtClean="0"/>
              <a:t>int</a:t>
            </a:r>
            <a:r>
              <a:rPr lang="en-US" sz="2400" dirty="0" smtClean="0"/>
              <a:t> x;</a:t>
            </a:r>
          </a:p>
          <a:p>
            <a:pPr>
              <a:buNone/>
            </a:pPr>
            <a:r>
              <a:rPr lang="en-US" sz="2400" dirty="0" smtClean="0"/>
              <a:t>	char name[20];</a:t>
            </a:r>
          </a:p>
          <a:p>
            <a:pPr>
              <a:buNone/>
            </a:pPr>
            <a:r>
              <a:rPr lang="en-US" sz="2400" dirty="0" smtClean="0"/>
              <a:t>	float m;</a:t>
            </a:r>
          </a:p>
          <a:p>
            <a:pPr>
              <a:buNone/>
            </a:pPr>
            <a:r>
              <a:rPr lang="en-US" sz="2400" dirty="0" smtClean="0"/>
              <a:t>};</a:t>
            </a:r>
          </a:p>
          <a:p>
            <a:pPr>
              <a:buNone/>
            </a:pPr>
            <a:r>
              <a:rPr lang="en-US" sz="2400" dirty="0" smtClean="0"/>
              <a:t>void fun(</a:t>
            </a:r>
            <a:r>
              <a:rPr lang="en-US" sz="2400" dirty="0" err="1" smtClean="0"/>
              <a:t>struct</a:t>
            </a:r>
            <a:r>
              <a:rPr lang="en-US" sz="2400" dirty="0" smtClean="0"/>
              <a:t> student *p);</a:t>
            </a:r>
          </a:p>
          <a:p>
            <a:pPr>
              <a:buNone/>
            </a:pPr>
            <a:r>
              <a:rPr lang="en-US" sz="2400" dirty="0" smtClean="0"/>
              <a:t>main()</a:t>
            </a:r>
          </a:p>
          <a:p>
            <a:pPr>
              <a:buNone/>
            </a:pPr>
            <a:r>
              <a:rPr lang="en-US" sz="2400" dirty="0" smtClean="0"/>
              <a:t>{</a:t>
            </a:r>
          </a:p>
          <a:p>
            <a:pPr>
              <a:buNone/>
            </a:pPr>
            <a:r>
              <a:rPr lang="en-US" sz="2400" dirty="0" smtClean="0"/>
              <a:t>	</a:t>
            </a:r>
            <a:r>
              <a:rPr lang="en-US" sz="2400" dirty="0" err="1" smtClean="0"/>
              <a:t>struct</a:t>
            </a:r>
            <a:r>
              <a:rPr lang="en-US" sz="2400" dirty="0" smtClean="0"/>
              <a:t> student v1;</a:t>
            </a:r>
          </a:p>
          <a:p>
            <a:pPr>
              <a:buNone/>
            </a:pPr>
            <a:r>
              <a:rPr lang="en-US" sz="2400" dirty="0" smtClean="0"/>
              <a:t>    </a:t>
            </a:r>
          </a:p>
          <a:p>
            <a:pPr fontAlgn="base">
              <a:buNone/>
            </a:pPr>
            <a:endParaRPr lang="en-US" sz="2400" dirty="0" smtClean="0"/>
          </a:p>
          <a:p>
            <a:pPr fontAlgn="base">
              <a:buNone/>
            </a:pPr>
            <a:endParaRPr lang="en-US" sz="2400"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Passing Structure to function By Address</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fontAlgn="base">
              <a:buNone/>
            </a:pPr>
            <a:endParaRPr lang="en-US" sz="2400" dirty="0" smtClean="0"/>
          </a:p>
          <a:p>
            <a:pPr>
              <a:buNone/>
            </a:pPr>
            <a:r>
              <a:rPr lang="en-US" sz="2400" dirty="0" smtClean="0"/>
              <a:t>v1.x=10;    </a:t>
            </a:r>
          </a:p>
          <a:p>
            <a:pPr fontAlgn="base">
              <a:buNone/>
            </a:pPr>
            <a:r>
              <a:rPr lang="en-US" sz="2400" dirty="0" err="1" smtClean="0"/>
              <a:t>strcpy</a:t>
            </a:r>
            <a:r>
              <a:rPr lang="en-US" sz="2400" dirty="0" smtClean="0"/>
              <a:t>(v1.name,”aaa”);</a:t>
            </a:r>
          </a:p>
          <a:p>
            <a:pPr fontAlgn="base">
              <a:buNone/>
            </a:pPr>
            <a:r>
              <a:rPr lang="en-US" sz="2400" dirty="0" smtClean="0"/>
              <a:t>v1.mark=80;</a:t>
            </a:r>
          </a:p>
          <a:p>
            <a:pPr fontAlgn="base">
              <a:buNone/>
            </a:pPr>
            <a:r>
              <a:rPr lang="en-US" sz="2400" dirty="0" smtClean="0"/>
              <a:t>fun(&amp;v1);</a:t>
            </a:r>
          </a:p>
          <a:p>
            <a:pPr fontAlgn="base">
              <a:buNone/>
            </a:pPr>
            <a:r>
              <a:rPr lang="en-US" sz="2400" dirty="0" smtClean="0"/>
              <a:t>}</a:t>
            </a:r>
          </a:p>
          <a:p>
            <a:pPr fontAlgn="base">
              <a:buNone/>
            </a:pPr>
            <a:r>
              <a:rPr lang="en-US" sz="2400" dirty="0" smtClean="0"/>
              <a:t>void fun(</a:t>
            </a:r>
            <a:r>
              <a:rPr lang="en-US" sz="2400" dirty="0" err="1" smtClean="0"/>
              <a:t>struct</a:t>
            </a:r>
            <a:r>
              <a:rPr lang="en-US" sz="2400" dirty="0" smtClean="0"/>
              <a:t> student *p)</a:t>
            </a:r>
          </a:p>
          <a:p>
            <a:pPr fontAlgn="base">
              <a:buNone/>
            </a:pPr>
            <a:r>
              <a:rPr lang="en-US" sz="2400" dirty="0" smtClean="0"/>
              <a:t>{</a:t>
            </a:r>
          </a:p>
          <a:p>
            <a:pPr fontAlgn="base">
              <a:buNone/>
            </a:pPr>
            <a:r>
              <a:rPr lang="en-US" sz="2400" dirty="0" err="1" smtClean="0"/>
              <a:t>printf</a:t>
            </a:r>
            <a:r>
              <a:rPr lang="en-US" sz="2400" dirty="0" smtClean="0"/>
              <a:t>(“Roll number:%d\</a:t>
            </a:r>
            <a:r>
              <a:rPr lang="en-US" sz="2400" dirty="0" err="1" smtClean="0"/>
              <a:t>n”,p</a:t>
            </a:r>
            <a:r>
              <a:rPr lang="en-US" sz="2400" dirty="0" smtClean="0"/>
              <a:t>-&gt;x);</a:t>
            </a:r>
          </a:p>
          <a:p>
            <a:pPr fontAlgn="base">
              <a:buNone/>
            </a:pPr>
            <a:r>
              <a:rPr lang="en-US" sz="2400" dirty="0" err="1" smtClean="0"/>
              <a:t>printf</a:t>
            </a:r>
            <a:r>
              <a:rPr lang="en-US" sz="2400" dirty="0" smtClean="0"/>
              <a:t>(“Name:%s\</a:t>
            </a:r>
            <a:r>
              <a:rPr lang="en-US" sz="2400" dirty="0" err="1" smtClean="0"/>
              <a:t>n”,p</a:t>
            </a:r>
            <a:r>
              <a:rPr lang="en-US" sz="2400" dirty="0" smtClean="0"/>
              <a:t>-&gt;name);</a:t>
            </a:r>
          </a:p>
          <a:p>
            <a:pPr fontAlgn="base">
              <a:buNone/>
            </a:pPr>
            <a:r>
              <a:rPr lang="en-US" sz="2400" dirty="0" err="1" smtClean="0"/>
              <a:t>printf</a:t>
            </a:r>
            <a:r>
              <a:rPr lang="en-US" sz="2400" dirty="0" smtClean="0"/>
              <a:t>(“Mark:%f\</a:t>
            </a:r>
            <a:r>
              <a:rPr lang="en-US" sz="2400" dirty="0" err="1" smtClean="0"/>
              <a:t>n”,p</a:t>
            </a:r>
            <a:r>
              <a:rPr lang="en-US" sz="2400" dirty="0" smtClean="0"/>
              <a:t>-&gt;mark);</a:t>
            </a:r>
          </a:p>
          <a:p>
            <a:pPr fontAlgn="base">
              <a:buNone/>
            </a:pPr>
            <a:r>
              <a:rPr lang="en-US" sz="2400" dirty="0" smtClean="0"/>
              <a:t>}</a:t>
            </a:r>
          </a:p>
          <a:p>
            <a:pPr fontAlgn="base">
              <a:buNone/>
            </a:pPr>
            <a:endParaRPr lang="en-US" sz="24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Passing Structure to function By Address </a:t>
            </a: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endParaRPr lang="en-US" sz="2200" dirty="0" smtClean="0"/>
          </a:p>
          <a:p>
            <a:pPr>
              <a:buNone/>
            </a:pPr>
            <a:r>
              <a:rPr lang="en-US" sz="2200" dirty="0" smtClean="0">
                <a:solidFill>
                  <a:srgbClr val="FF0000"/>
                </a:solidFill>
              </a:rPr>
              <a:t>Output</a:t>
            </a:r>
          </a:p>
          <a:p>
            <a:pPr>
              <a:buNone/>
            </a:pPr>
            <a:r>
              <a:rPr lang="en-US" sz="2400" dirty="0" smtClean="0"/>
              <a:t>Roll number : 10</a:t>
            </a:r>
          </a:p>
          <a:p>
            <a:pPr>
              <a:buNone/>
            </a:pPr>
            <a:r>
              <a:rPr lang="en-US" sz="2400" dirty="0" smtClean="0"/>
              <a:t>Name : </a:t>
            </a:r>
            <a:r>
              <a:rPr lang="en-US" sz="2400" dirty="0" err="1" smtClean="0"/>
              <a:t>aaa</a:t>
            </a:r>
            <a:endParaRPr lang="en-US" sz="2400" dirty="0" smtClean="0"/>
          </a:p>
          <a:p>
            <a:pPr>
              <a:buNone/>
            </a:pPr>
            <a:r>
              <a:rPr lang="en-US" sz="2400" dirty="0" smtClean="0"/>
              <a:t>Mark : 80.000000</a:t>
            </a:r>
            <a:endParaRPr 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How structure members are stored in memory?</a:t>
            </a:r>
            <a:r>
              <a:rPr lang="en-US" sz="2800" b="1" cap="all" dirty="0" smtClean="0"/>
              <a:t/>
            </a:r>
            <a:br>
              <a:rPr lang="en-US" sz="2800" b="1" cap="all" dirty="0" smtClean="0"/>
            </a:b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base">
              <a:buNone/>
            </a:pPr>
            <a:r>
              <a:rPr lang="en-US" sz="2000" dirty="0" smtClean="0">
                <a:solidFill>
                  <a:srgbClr val="FF0000"/>
                </a:solidFill>
              </a:rPr>
              <a:t>Example </a:t>
            </a:r>
          </a:p>
          <a:p>
            <a:pPr>
              <a:buNone/>
            </a:pPr>
            <a:r>
              <a:rPr lang="en-US" sz="2000" dirty="0" err="1" smtClean="0"/>
              <a:t>struct</a:t>
            </a:r>
            <a:r>
              <a:rPr lang="en-US" sz="2000" dirty="0" smtClean="0"/>
              <a:t> student</a:t>
            </a:r>
          </a:p>
          <a:p>
            <a:pPr>
              <a:buNone/>
            </a:pPr>
            <a:r>
              <a:rPr lang="en-US" sz="2000" dirty="0" smtClean="0"/>
              <a:t>{</a:t>
            </a:r>
          </a:p>
          <a:p>
            <a:pPr>
              <a:buNone/>
            </a:pPr>
            <a:r>
              <a:rPr lang="en-US" sz="2000" dirty="0" smtClean="0"/>
              <a:t>	</a:t>
            </a:r>
            <a:r>
              <a:rPr lang="en-US" sz="2000" dirty="0" err="1" smtClean="0"/>
              <a:t>int</a:t>
            </a:r>
            <a:r>
              <a:rPr lang="en-US" sz="2000" dirty="0" smtClean="0"/>
              <a:t> x;</a:t>
            </a:r>
          </a:p>
          <a:p>
            <a:pPr>
              <a:buNone/>
            </a:pPr>
            <a:r>
              <a:rPr lang="en-US" sz="2000" dirty="0" smtClean="0"/>
              <a:t>	</a:t>
            </a:r>
            <a:r>
              <a:rPr lang="en-US" sz="2000" dirty="0" err="1" smtClean="0"/>
              <a:t>int</a:t>
            </a:r>
            <a:r>
              <a:rPr lang="en-US" sz="2000" dirty="0" smtClean="0"/>
              <a:t> y;</a:t>
            </a:r>
          </a:p>
          <a:p>
            <a:pPr>
              <a:buNone/>
            </a:pPr>
            <a:r>
              <a:rPr lang="en-US" sz="2000" dirty="0" smtClean="0"/>
              <a:t>	char a;</a:t>
            </a:r>
          </a:p>
          <a:p>
            <a:pPr>
              <a:buNone/>
            </a:pPr>
            <a:r>
              <a:rPr lang="en-US" sz="2000" dirty="0" smtClean="0"/>
              <a:t>	char b;</a:t>
            </a:r>
          </a:p>
          <a:p>
            <a:pPr>
              <a:buNone/>
            </a:pPr>
            <a:r>
              <a:rPr lang="en-US" sz="2000" dirty="0" smtClean="0"/>
              <a:t>	float m;</a:t>
            </a:r>
          </a:p>
          <a:p>
            <a:pPr>
              <a:buNone/>
            </a:pPr>
            <a:r>
              <a:rPr lang="en-US" sz="2000" dirty="0" smtClean="0"/>
              <a:t>};</a:t>
            </a:r>
          </a:p>
          <a:p>
            <a:pPr>
              <a:buNone/>
            </a:pPr>
            <a:r>
              <a:rPr lang="en-US" sz="2000" dirty="0" smtClean="0"/>
              <a:t>main()</a:t>
            </a:r>
          </a:p>
          <a:p>
            <a:pPr>
              <a:buNone/>
            </a:pPr>
            <a:r>
              <a:rPr lang="en-US" sz="2000" dirty="0" smtClean="0"/>
              <a:t>{</a:t>
            </a:r>
          </a:p>
          <a:p>
            <a:pPr>
              <a:buNone/>
            </a:pPr>
            <a:r>
              <a:rPr lang="en-US" sz="2000" dirty="0" err="1" smtClean="0"/>
              <a:t>int</a:t>
            </a:r>
            <a:r>
              <a:rPr lang="en-US" sz="2000" dirty="0" smtClean="0"/>
              <a:t> </a:t>
            </a:r>
            <a:r>
              <a:rPr lang="en-US" sz="2000" dirty="0" err="1" smtClean="0"/>
              <a:t>i</a:t>
            </a:r>
            <a:r>
              <a:rPr lang="en-US" sz="2000" dirty="0" smtClean="0"/>
              <a:t>;</a:t>
            </a:r>
          </a:p>
          <a:p>
            <a:pPr>
              <a:buNone/>
            </a:pPr>
            <a:endParaRPr lang="en-US" sz="22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How structure members are stored in memory?</a:t>
            </a:r>
            <a:r>
              <a:rPr lang="en-US" sz="2800" b="1" cap="all" dirty="0" smtClean="0"/>
              <a:t/>
            </a:r>
            <a:br>
              <a:rPr lang="en-US" sz="2800" b="1" cap="all" dirty="0" smtClean="0"/>
            </a:b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000" dirty="0" err="1" smtClean="0"/>
              <a:t>struct</a:t>
            </a:r>
            <a:r>
              <a:rPr lang="en-US" sz="2000" dirty="0" smtClean="0"/>
              <a:t> student v1 = { 10,20,’A’,’B’,80 };</a:t>
            </a:r>
          </a:p>
          <a:p>
            <a:pPr>
              <a:buNone/>
            </a:pPr>
            <a:r>
              <a:rPr lang="en-US" sz="2000" dirty="0" err="1" smtClean="0"/>
              <a:t>printf</a:t>
            </a:r>
            <a:r>
              <a:rPr lang="en-US" sz="2000" dirty="0" smtClean="0"/>
              <a:t>(“</a:t>
            </a:r>
            <a:r>
              <a:rPr lang="en-US" sz="2000" dirty="0" err="1" smtClean="0"/>
              <a:t>sizeof</a:t>
            </a:r>
            <a:r>
              <a:rPr lang="en-US" sz="2000" dirty="0" smtClean="0"/>
              <a:t> of v1=%d\</a:t>
            </a:r>
            <a:r>
              <a:rPr lang="en-US" sz="2000" dirty="0" err="1" smtClean="0"/>
              <a:t>n”,sizeof</a:t>
            </a:r>
            <a:r>
              <a:rPr lang="en-US" sz="2000" dirty="0" smtClean="0"/>
              <a:t>(v1));</a:t>
            </a:r>
          </a:p>
          <a:p>
            <a:pPr>
              <a:buNone/>
            </a:pPr>
            <a:r>
              <a:rPr lang="en-US" sz="2000" dirty="0" err="1" smtClean="0"/>
              <a:t>printf</a:t>
            </a:r>
            <a:r>
              <a:rPr lang="en-US" sz="2000" dirty="0" smtClean="0"/>
              <a:t>(“</a:t>
            </a:r>
            <a:r>
              <a:rPr lang="en-US" sz="2000" dirty="0" err="1" smtClean="0"/>
              <a:t>sizeof</a:t>
            </a:r>
            <a:r>
              <a:rPr lang="en-US" sz="2000" dirty="0" smtClean="0"/>
              <a:t> of </a:t>
            </a:r>
            <a:r>
              <a:rPr lang="en-US" sz="2000" dirty="0" err="1" smtClean="0"/>
              <a:t>struct</a:t>
            </a:r>
            <a:r>
              <a:rPr lang="en-US" sz="2000" dirty="0" smtClean="0"/>
              <a:t>=%d\</a:t>
            </a:r>
            <a:r>
              <a:rPr lang="en-US" sz="2000" dirty="0" err="1" smtClean="0"/>
              <a:t>n”,sizeof</a:t>
            </a:r>
            <a:r>
              <a:rPr lang="en-US" sz="2000" dirty="0" smtClean="0"/>
              <a:t>(</a:t>
            </a:r>
            <a:r>
              <a:rPr lang="en-US" sz="2000" dirty="0" err="1" smtClean="0"/>
              <a:t>struct</a:t>
            </a:r>
            <a:r>
              <a:rPr lang="en-US" sz="2000" dirty="0" smtClean="0"/>
              <a:t> </a:t>
            </a:r>
            <a:r>
              <a:rPr lang="en-US" sz="2000" dirty="0" err="1" smtClean="0"/>
              <a:t>st</a:t>
            </a:r>
            <a:r>
              <a:rPr lang="en-US" sz="2000" dirty="0" smtClean="0"/>
              <a:t>));</a:t>
            </a:r>
          </a:p>
          <a:p>
            <a:pPr>
              <a:buNone/>
            </a:pPr>
            <a:r>
              <a:rPr lang="en-US" sz="2000" dirty="0" err="1" smtClean="0"/>
              <a:t>printf</a:t>
            </a:r>
            <a:r>
              <a:rPr lang="en-US" sz="2000" dirty="0" smtClean="0"/>
              <a:t>(“Address of x=%u\n”,&amp;v1.x);</a:t>
            </a:r>
          </a:p>
          <a:p>
            <a:pPr>
              <a:buNone/>
            </a:pPr>
            <a:r>
              <a:rPr lang="en-US" sz="2000" dirty="0" err="1" smtClean="0"/>
              <a:t>printf</a:t>
            </a:r>
            <a:r>
              <a:rPr lang="en-US" sz="2000" dirty="0" smtClean="0"/>
              <a:t>(“Address of y=%u\n”,&amp;v1.y);</a:t>
            </a:r>
          </a:p>
          <a:p>
            <a:pPr>
              <a:buNone/>
            </a:pPr>
            <a:r>
              <a:rPr lang="en-US" sz="2000" dirty="0" err="1" smtClean="0"/>
              <a:t>printf</a:t>
            </a:r>
            <a:r>
              <a:rPr lang="en-US" sz="2000" dirty="0" smtClean="0"/>
              <a:t>(“Address of a=%u\n”,&amp;v1.a);</a:t>
            </a:r>
          </a:p>
          <a:p>
            <a:pPr>
              <a:buNone/>
            </a:pPr>
            <a:r>
              <a:rPr lang="en-US" sz="2000" dirty="0" err="1" smtClean="0"/>
              <a:t>printf</a:t>
            </a:r>
            <a:r>
              <a:rPr lang="en-US" sz="2000" dirty="0" smtClean="0"/>
              <a:t>(“Address of b=%u\n”,&amp;v1.b);</a:t>
            </a:r>
          </a:p>
          <a:p>
            <a:pPr>
              <a:buNone/>
            </a:pPr>
            <a:r>
              <a:rPr lang="en-US" sz="2000" dirty="0" err="1" smtClean="0"/>
              <a:t>printf</a:t>
            </a:r>
            <a:r>
              <a:rPr lang="en-US" sz="2000" dirty="0" smtClean="0"/>
              <a:t>(“Address of mark=%u\n”,&amp;v1.mark);</a:t>
            </a:r>
          </a:p>
          <a:p>
            <a:pPr>
              <a:buNone/>
            </a:pPr>
            <a:r>
              <a:rPr lang="en-US" sz="2000" dirty="0" smtClean="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How structure members are stored in memory?</a:t>
            </a:r>
            <a:r>
              <a:rPr lang="en-US" sz="2800" b="1" cap="all" dirty="0" smtClean="0"/>
              <a:t/>
            </a:r>
            <a:br>
              <a:rPr lang="en-US" sz="2800" b="1" cap="all" dirty="0" smtClean="0"/>
            </a:b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000" dirty="0" smtClean="0">
                <a:solidFill>
                  <a:srgbClr val="FF0000"/>
                </a:solidFill>
              </a:rPr>
              <a:t>Output</a:t>
            </a:r>
          </a:p>
          <a:p>
            <a:pPr>
              <a:buNone/>
            </a:pPr>
            <a:r>
              <a:rPr lang="en-US" sz="2000" dirty="0" smtClean="0"/>
              <a:t>	size of structure in bytes : 16</a:t>
            </a:r>
            <a:br>
              <a:rPr lang="en-US" sz="2000" dirty="0" smtClean="0"/>
            </a:br>
            <a:r>
              <a:rPr lang="en-US" sz="2000" dirty="0" smtClean="0"/>
              <a:t>Address of x : 1000</a:t>
            </a:r>
            <a:br>
              <a:rPr lang="en-US" sz="2000" dirty="0" smtClean="0"/>
            </a:br>
            <a:r>
              <a:rPr lang="en-US" sz="2000" dirty="0" smtClean="0"/>
              <a:t>Address of y : 1004</a:t>
            </a:r>
            <a:br>
              <a:rPr lang="en-US" sz="2000" dirty="0" smtClean="0"/>
            </a:br>
            <a:r>
              <a:rPr lang="en-US" sz="2000" dirty="0" smtClean="0"/>
              <a:t>Address of a : 1008</a:t>
            </a:r>
            <a:br>
              <a:rPr lang="en-US" sz="2000" dirty="0" smtClean="0"/>
            </a:br>
            <a:r>
              <a:rPr lang="en-US" sz="2000" dirty="0" smtClean="0"/>
              <a:t>Address of b : 1009</a:t>
            </a:r>
            <a:br>
              <a:rPr lang="en-US" sz="2000" dirty="0" smtClean="0"/>
            </a:br>
            <a:r>
              <a:rPr lang="en-US" sz="2000" dirty="0" smtClean="0"/>
              <a:t>Address of mark : 1013</a:t>
            </a:r>
          </a:p>
          <a:p>
            <a:pPr>
              <a:buNone/>
            </a:pPr>
            <a:r>
              <a:rPr lang="en-US" sz="2000" dirty="0" smtClean="0">
                <a:solidFill>
                  <a:srgbClr val="FF0000"/>
                </a:solidFill>
              </a:rPr>
              <a:t>Explanation</a:t>
            </a:r>
            <a:endParaRPr lang="en-US" sz="2000" dirty="0" smtClean="0">
              <a:solidFill>
                <a:srgbClr val="FF0000"/>
              </a:solidFill>
            </a:endParaRPr>
          </a:p>
          <a:p>
            <a:pPr>
              <a:buNone/>
            </a:pPr>
            <a:r>
              <a:rPr lang="en-US" sz="2000" dirty="0" smtClean="0"/>
              <a:t>		There are 5 members declared for structure in above program. </a:t>
            </a:r>
          </a:p>
          <a:p>
            <a:pPr>
              <a:buNone/>
            </a:pPr>
            <a:r>
              <a:rPr lang="en-US" sz="2000" dirty="0" smtClean="0"/>
              <a:t>		In 32 bit compiler, 4 bytes of memory is occupied by </a:t>
            </a:r>
            <a:r>
              <a:rPr lang="en-US" sz="2000" dirty="0" err="1" smtClean="0"/>
              <a:t>int</a:t>
            </a:r>
            <a:r>
              <a:rPr lang="en-US" sz="2000" dirty="0" smtClean="0"/>
              <a:t> </a:t>
            </a:r>
            <a:r>
              <a:rPr lang="en-US" sz="2000" dirty="0" err="1" smtClean="0"/>
              <a:t>datatype</a:t>
            </a:r>
            <a:r>
              <a:rPr lang="en-US" sz="2000" dirty="0" smtClean="0"/>
              <a:t>. </a:t>
            </a:r>
          </a:p>
          <a:p>
            <a:pPr>
              <a:buNone/>
            </a:pPr>
            <a:r>
              <a:rPr lang="en-US" sz="2000" dirty="0" smtClean="0"/>
              <a:t>	          1 byte of memory is occupied by char </a:t>
            </a:r>
            <a:r>
              <a:rPr lang="en-US" sz="2000" dirty="0" err="1" smtClean="0"/>
              <a:t>datatype</a:t>
            </a:r>
            <a:r>
              <a:rPr lang="en-US" sz="2000" dirty="0" smtClean="0"/>
              <a:t> </a:t>
            </a:r>
          </a:p>
          <a:p>
            <a:pPr>
              <a:buNone/>
            </a:pPr>
            <a:r>
              <a:rPr lang="en-US" sz="2000" dirty="0" smtClean="0"/>
              <a:t>		4 bytes of memory is occupied by float </a:t>
            </a:r>
            <a:r>
              <a:rPr lang="en-US" sz="2000" dirty="0" err="1" smtClean="0"/>
              <a:t>datatype</a:t>
            </a:r>
            <a:r>
              <a:rPr lang="en-US" sz="2000"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structure ?</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2400" dirty="0" smtClean="0"/>
              <a:t>			</a:t>
            </a:r>
          </a:p>
          <a:p>
            <a:pPr>
              <a:buNone/>
            </a:pPr>
            <a:r>
              <a:rPr lang="en-US" sz="2400" dirty="0" smtClean="0"/>
              <a:t>		A structure is a user defined data type in C. </a:t>
            </a:r>
          </a:p>
          <a:p>
            <a:pPr>
              <a:buNone/>
            </a:pPr>
            <a:r>
              <a:rPr lang="en-US" sz="2400" dirty="0" smtClean="0"/>
              <a:t>		A structure creates a data type that can be used to group items of possibly different types into a single type.</a:t>
            </a:r>
          </a:p>
          <a:p>
            <a:pPr>
              <a:buNone/>
            </a:pPr>
            <a:r>
              <a:rPr lang="en-US" sz="2400" dirty="0" smtClean="0"/>
              <a:t>		Structure is a collection of dissimilar data types.</a:t>
            </a:r>
          </a:p>
          <a:p>
            <a:pPr>
              <a:buNone/>
            </a:pPr>
            <a:r>
              <a:rPr lang="en-US" sz="2400" dirty="0" smtClean="0"/>
              <a:t>		Different type of elements possible to take under a 	   specific name.</a:t>
            </a:r>
          </a:p>
          <a:p>
            <a:pPr>
              <a:buNone/>
            </a:pPr>
            <a:r>
              <a:rPr lang="en-US" sz="2400" dirty="0" smtClean="0"/>
              <a:t>		</a:t>
            </a:r>
            <a:r>
              <a:rPr lang="en-US" sz="2400" b="1" dirty="0" smtClean="0"/>
              <a:t>Structure</a:t>
            </a:r>
            <a:r>
              <a:rPr lang="en-US" sz="2400" dirty="0" smtClean="0"/>
              <a:t> is a group of variables of different data types represented by a single name. </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Structure padding</a:t>
            </a:r>
            <a:r>
              <a:rPr lang="en-US" sz="2800" b="1" cap="all" dirty="0" smtClean="0"/>
              <a:t/>
            </a:r>
            <a:br>
              <a:rPr lang="en-US" sz="2800" b="1" cap="all" dirty="0" smtClean="0"/>
            </a:b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600200"/>
            <a:ext cx="8305800" cy="4800600"/>
          </a:xfrm>
        </p:spPr>
        <p:txBody>
          <a:bodyPr>
            <a:normAutofit/>
          </a:bodyPr>
          <a:lstStyle/>
          <a:p>
            <a:pPr>
              <a:buNone/>
            </a:pPr>
            <a:r>
              <a:rPr lang="en-US" sz="2000" dirty="0" smtClean="0"/>
              <a:t>			Allocation of extra memory for structure data members is called structure padding.</a:t>
            </a:r>
          </a:p>
          <a:p>
            <a:pPr>
              <a:buNone/>
            </a:pPr>
            <a:r>
              <a:rPr lang="en-US" sz="2000" dirty="0" smtClean="0"/>
              <a:t>						</a:t>
            </a:r>
          </a:p>
          <a:p>
            <a:pPr>
              <a:buNone/>
            </a:pPr>
            <a:r>
              <a:rPr lang="en-US" sz="2000" dirty="0" smtClean="0"/>
              <a:t>				</a:t>
            </a:r>
          </a:p>
        </p:txBody>
      </p:sp>
      <p:sp>
        <p:nvSpPr>
          <p:cNvPr id="4" name="Action Button: Custom 3">
            <a:hlinkClick r:id="" action="ppaction://noaction" highlightClick="1"/>
          </p:cNvPr>
          <p:cNvSpPr/>
          <p:nvPr/>
        </p:nvSpPr>
        <p:spPr>
          <a:xfrm>
            <a:off x="685800" y="3124200"/>
            <a:ext cx="1447800" cy="2362200"/>
          </a:xfrm>
          <a:prstGeom prst="actionButtonBlan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Action Button: Custom 4">
            <a:hlinkClick r:id="" action="ppaction://noaction" highlightClick="1"/>
          </p:cNvPr>
          <p:cNvSpPr/>
          <p:nvPr/>
        </p:nvSpPr>
        <p:spPr>
          <a:xfrm>
            <a:off x="2438400" y="3124200"/>
            <a:ext cx="1447800" cy="2362200"/>
          </a:xfrm>
          <a:prstGeom prst="actionButtonBlan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Allocation </a:t>
            </a:r>
            <a:endParaRPr lang="en-US" dirty="0"/>
          </a:p>
        </p:txBody>
      </p:sp>
      <p:sp>
        <p:nvSpPr>
          <p:cNvPr id="6" name="Action Button: Custom 5">
            <a:hlinkClick r:id="" action="ppaction://noaction" highlightClick="1"/>
          </p:cNvPr>
          <p:cNvSpPr/>
          <p:nvPr/>
        </p:nvSpPr>
        <p:spPr>
          <a:xfrm>
            <a:off x="4191000" y="3124200"/>
            <a:ext cx="1447800" cy="2362200"/>
          </a:xfrm>
          <a:prstGeom prst="actionButtonBlan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ction Button: Custom 6">
            <a:hlinkClick r:id="" action="ppaction://noaction" highlightClick="1"/>
          </p:cNvPr>
          <p:cNvSpPr/>
          <p:nvPr/>
        </p:nvSpPr>
        <p:spPr>
          <a:xfrm>
            <a:off x="5943600" y="3124200"/>
            <a:ext cx="1447800" cy="2362200"/>
          </a:xfrm>
          <a:prstGeom prst="actionButtonBlan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685800" y="41148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5800" y="45720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5800" y="5027612"/>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0" y="54864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38400" y="41148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38400" y="45720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38400" y="50292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38400" y="54864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91000" y="41148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91000" y="45720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191000" y="50292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1000" y="54864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43600" y="41148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943600" y="45720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43600" y="50292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43600" y="548640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85800" y="5638800"/>
            <a:ext cx="6705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Data bus</a:t>
            </a:r>
            <a:endParaRPr lang="en-US" dirty="0">
              <a:solidFill>
                <a:srgbClr val="FF0000"/>
              </a:solidFill>
            </a:endParaRPr>
          </a:p>
        </p:txBody>
      </p:sp>
      <p:sp>
        <p:nvSpPr>
          <p:cNvPr id="27" name="Rectangle 26"/>
          <p:cNvSpPr/>
          <p:nvPr/>
        </p:nvSpPr>
        <p:spPr>
          <a:xfrm>
            <a:off x="838200" y="5715000"/>
            <a:ext cx="673454" cy="369332"/>
          </a:xfrm>
          <a:prstGeom prst="rect">
            <a:avLst/>
          </a:prstGeom>
        </p:spPr>
        <p:txBody>
          <a:bodyPr wrap="square">
            <a:spAutoFit/>
          </a:bodyPr>
          <a:lstStyle/>
          <a:p>
            <a:r>
              <a:rPr lang="en-US" dirty="0" smtClean="0">
                <a:solidFill>
                  <a:srgbClr val="FF0000"/>
                </a:solidFill>
              </a:rPr>
              <a:t>D 31 </a:t>
            </a:r>
            <a:endParaRPr lang="en-US" dirty="0">
              <a:solidFill>
                <a:srgbClr val="FF0000"/>
              </a:solidFill>
            </a:endParaRPr>
          </a:p>
        </p:txBody>
      </p:sp>
      <p:sp>
        <p:nvSpPr>
          <p:cNvPr id="28" name="Rectangle 27"/>
          <p:cNvSpPr/>
          <p:nvPr/>
        </p:nvSpPr>
        <p:spPr>
          <a:xfrm>
            <a:off x="6629400" y="5715000"/>
            <a:ext cx="550151" cy="369332"/>
          </a:xfrm>
          <a:prstGeom prst="rect">
            <a:avLst/>
          </a:prstGeom>
        </p:spPr>
        <p:txBody>
          <a:bodyPr wrap="none">
            <a:spAutoFit/>
          </a:bodyPr>
          <a:lstStyle/>
          <a:p>
            <a:r>
              <a:rPr lang="en-US" dirty="0" smtClean="0">
                <a:solidFill>
                  <a:srgbClr val="FF0000"/>
                </a:solidFill>
              </a:rPr>
              <a:t>D 0 </a:t>
            </a:r>
            <a:endParaRPr lang="en-US" dirty="0">
              <a:solidFill>
                <a:srgbClr val="FF0000"/>
              </a:solidFill>
            </a:endParaRPr>
          </a:p>
        </p:txBody>
      </p:sp>
      <p:cxnSp>
        <p:nvCxnSpPr>
          <p:cNvPr id="29" name="Straight Connector 28"/>
          <p:cNvCxnSpPr/>
          <p:nvPr/>
        </p:nvCxnSpPr>
        <p:spPr>
          <a:xfrm>
            <a:off x="685800" y="36576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38400" y="36576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91000" y="36576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365760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467600" y="5105400"/>
            <a:ext cx="990600" cy="369332"/>
          </a:xfrm>
          <a:prstGeom prst="rect">
            <a:avLst/>
          </a:prstGeom>
        </p:spPr>
        <p:txBody>
          <a:bodyPr wrap="square">
            <a:spAutoFit/>
          </a:bodyPr>
          <a:lstStyle/>
          <a:p>
            <a:r>
              <a:rPr lang="en-US" dirty="0" smtClean="0"/>
              <a:t>0x0000 </a:t>
            </a:r>
            <a:endParaRPr lang="en-US" dirty="0"/>
          </a:p>
        </p:txBody>
      </p:sp>
      <p:sp>
        <p:nvSpPr>
          <p:cNvPr id="35" name="Rectangle 34"/>
          <p:cNvSpPr/>
          <p:nvPr/>
        </p:nvSpPr>
        <p:spPr>
          <a:xfrm>
            <a:off x="7391400" y="4648200"/>
            <a:ext cx="1295400" cy="369332"/>
          </a:xfrm>
          <a:prstGeom prst="rect">
            <a:avLst/>
          </a:prstGeom>
        </p:spPr>
        <p:txBody>
          <a:bodyPr wrap="square">
            <a:spAutoFit/>
          </a:bodyPr>
          <a:lstStyle/>
          <a:p>
            <a:r>
              <a:rPr lang="en-US" dirty="0" smtClean="0"/>
              <a:t>  0x0004 </a:t>
            </a:r>
            <a:endParaRPr lang="en-US" dirty="0"/>
          </a:p>
        </p:txBody>
      </p:sp>
      <p:sp>
        <p:nvSpPr>
          <p:cNvPr id="36" name="Rectangle 35"/>
          <p:cNvSpPr/>
          <p:nvPr/>
        </p:nvSpPr>
        <p:spPr>
          <a:xfrm>
            <a:off x="7467600" y="4267200"/>
            <a:ext cx="1143000" cy="369332"/>
          </a:xfrm>
          <a:prstGeom prst="rect">
            <a:avLst/>
          </a:prstGeom>
        </p:spPr>
        <p:txBody>
          <a:bodyPr wrap="square">
            <a:spAutoFit/>
          </a:bodyPr>
          <a:lstStyle/>
          <a:p>
            <a:r>
              <a:rPr lang="en-US" dirty="0" smtClean="0"/>
              <a:t>0x0008 </a:t>
            </a:r>
            <a:endParaRPr lang="en-US" dirty="0"/>
          </a:p>
        </p:txBody>
      </p:sp>
      <p:sp>
        <p:nvSpPr>
          <p:cNvPr id="37" name="Rectangle 36"/>
          <p:cNvSpPr/>
          <p:nvPr/>
        </p:nvSpPr>
        <p:spPr>
          <a:xfrm>
            <a:off x="914400" y="2819400"/>
            <a:ext cx="914400" cy="369332"/>
          </a:xfrm>
          <a:prstGeom prst="rect">
            <a:avLst/>
          </a:prstGeom>
        </p:spPr>
        <p:txBody>
          <a:bodyPr wrap="square">
            <a:spAutoFit/>
          </a:bodyPr>
          <a:lstStyle/>
          <a:p>
            <a:r>
              <a:rPr lang="en-US" dirty="0" smtClean="0">
                <a:solidFill>
                  <a:srgbClr val="FF0000"/>
                </a:solidFill>
              </a:rPr>
              <a:t>Bank 3</a:t>
            </a:r>
            <a:endParaRPr lang="en-US" dirty="0">
              <a:solidFill>
                <a:srgbClr val="FF0000"/>
              </a:solidFill>
            </a:endParaRPr>
          </a:p>
        </p:txBody>
      </p:sp>
      <p:sp>
        <p:nvSpPr>
          <p:cNvPr id="39" name="Rectangle 38"/>
          <p:cNvSpPr/>
          <p:nvPr/>
        </p:nvSpPr>
        <p:spPr>
          <a:xfrm>
            <a:off x="6248400" y="5117068"/>
            <a:ext cx="914400" cy="369332"/>
          </a:xfrm>
          <a:prstGeom prst="rect">
            <a:avLst/>
          </a:prstGeom>
        </p:spPr>
        <p:txBody>
          <a:bodyPr wrap="square">
            <a:spAutoFit/>
          </a:bodyPr>
          <a:lstStyle/>
          <a:p>
            <a:r>
              <a:rPr lang="en-US" dirty="0" smtClean="0"/>
              <a:t>   x.0 </a:t>
            </a:r>
            <a:endParaRPr lang="en-US" dirty="0"/>
          </a:p>
        </p:txBody>
      </p:sp>
      <p:sp>
        <p:nvSpPr>
          <p:cNvPr id="40" name="Rectangle 39"/>
          <p:cNvSpPr/>
          <p:nvPr/>
        </p:nvSpPr>
        <p:spPr>
          <a:xfrm>
            <a:off x="6324600" y="4648200"/>
            <a:ext cx="914400" cy="369332"/>
          </a:xfrm>
          <a:prstGeom prst="rect">
            <a:avLst/>
          </a:prstGeom>
        </p:spPr>
        <p:txBody>
          <a:bodyPr wrap="square">
            <a:spAutoFit/>
          </a:bodyPr>
          <a:lstStyle/>
          <a:p>
            <a:r>
              <a:rPr lang="en-US" dirty="0" smtClean="0"/>
              <a:t> y.0 </a:t>
            </a:r>
            <a:endParaRPr lang="en-US" dirty="0"/>
          </a:p>
        </p:txBody>
      </p:sp>
      <p:sp>
        <p:nvSpPr>
          <p:cNvPr id="41" name="Rectangle 40"/>
          <p:cNvSpPr/>
          <p:nvPr/>
        </p:nvSpPr>
        <p:spPr>
          <a:xfrm>
            <a:off x="6324600" y="4191000"/>
            <a:ext cx="914400" cy="369332"/>
          </a:xfrm>
          <a:prstGeom prst="rect">
            <a:avLst/>
          </a:prstGeom>
        </p:spPr>
        <p:txBody>
          <a:bodyPr wrap="square">
            <a:spAutoFit/>
          </a:bodyPr>
          <a:lstStyle/>
          <a:p>
            <a:r>
              <a:rPr lang="en-US" dirty="0" smtClean="0"/>
              <a:t> z.3 </a:t>
            </a:r>
            <a:endParaRPr lang="en-US" dirty="0"/>
          </a:p>
        </p:txBody>
      </p:sp>
      <p:sp>
        <p:nvSpPr>
          <p:cNvPr id="42" name="Rectangle 41"/>
          <p:cNvSpPr/>
          <p:nvPr/>
        </p:nvSpPr>
        <p:spPr>
          <a:xfrm>
            <a:off x="4419600" y="5105400"/>
            <a:ext cx="914400" cy="369332"/>
          </a:xfrm>
          <a:prstGeom prst="rect">
            <a:avLst/>
          </a:prstGeom>
        </p:spPr>
        <p:txBody>
          <a:bodyPr wrap="square">
            <a:spAutoFit/>
          </a:bodyPr>
          <a:lstStyle/>
          <a:p>
            <a:r>
              <a:rPr lang="en-US" dirty="0" smtClean="0"/>
              <a:t>   x.1 </a:t>
            </a:r>
            <a:endParaRPr lang="en-US" dirty="0"/>
          </a:p>
        </p:txBody>
      </p:sp>
      <p:sp>
        <p:nvSpPr>
          <p:cNvPr id="43" name="Rectangle 42"/>
          <p:cNvSpPr/>
          <p:nvPr/>
        </p:nvSpPr>
        <p:spPr>
          <a:xfrm>
            <a:off x="4572000" y="4648200"/>
            <a:ext cx="914400" cy="369332"/>
          </a:xfrm>
          <a:prstGeom prst="rect">
            <a:avLst/>
          </a:prstGeom>
        </p:spPr>
        <p:txBody>
          <a:bodyPr wrap="square">
            <a:spAutoFit/>
          </a:bodyPr>
          <a:lstStyle/>
          <a:p>
            <a:r>
              <a:rPr lang="en-US" dirty="0" smtClean="0"/>
              <a:t>z.0 </a:t>
            </a:r>
            <a:endParaRPr lang="en-US" dirty="0"/>
          </a:p>
        </p:txBody>
      </p:sp>
      <p:sp>
        <p:nvSpPr>
          <p:cNvPr id="44" name="Rectangle 43"/>
          <p:cNvSpPr/>
          <p:nvPr/>
        </p:nvSpPr>
        <p:spPr>
          <a:xfrm>
            <a:off x="2743200" y="5105400"/>
            <a:ext cx="914400" cy="369332"/>
          </a:xfrm>
          <a:prstGeom prst="rect">
            <a:avLst/>
          </a:prstGeom>
        </p:spPr>
        <p:txBody>
          <a:bodyPr wrap="square">
            <a:spAutoFit/>
          </a:bodyPr>
          <a:lstStyle/>
          <a:p>
            <a:r>
              <a:rPr lang="en-US" dirty="0" smtClean="0"/>
              <a:t>   x.2 </a:t>
            </a:r>
            <a:endParaRPr lang="en-US" dirty="0"/>
          </a:p>
        </p:txBody>
      </p:sp>
      <p:sp>
        <p:nvSpPr>
          <p:cNvPr id="45" name="Rectangle 44"/>
          <p:cNvSpPr/>
          <p:nvPr/>
        </p:nvSpPr>
        <p:spPr>
          <a:xfrm>
            <a:off x="2819400" y="4648200"/>
            <a:ext cx="914400" cy="369332"/>
          </a:xfrm>
          <a:prstGeom prst="rect">
            <a:avLst/>
          </a:prstGeom>
        </p:spPr>
        <p:txBody>
          <a:bodyPr wrap="square">
            <a:spAutoFit/>
          </a:bodyPr>
          <a:lstStyle/>
          <a:p>
            <a:r>
              <a:rPr lang="en-US" dirty="0" smtClean="0"/>
              <a:t> z.1 </a:t>
            </a:r>
            <a:endParaRPr lang="en-US" dirty="0"/>
          </a:p>
        </p:txBody>
      </p:sp>
      <p:sp>
        <p:nvSpPr>
          <p:cNvPr id="46" name="Rectangle 45"/>
          <p:cNvSpPr/>
          <p:nvPr/>
        </p:nvSpPr>
        <p:spPr>
          <a:xfrm>
            <a:off x="990600" y="5105400"/>
            <a:ext cx="914400" cy="369332"/>
          </a:xfrm>
          <a:prstGeom prst="rect">
            <a:avLst/>
          </a:prstGeom>
        </p:spPr>
        <p:txBody>
          <a:bodyPr wrap="square">
            <a:spAutoFit/>
          </a:bodyPr>
          <a:lstStyle/>
          <a:p>
            <a:r>
              <a:rPr lang="en-US" dirty="0" smtClean="0"/>
              <a:t>   x.3 </a:t>
            </a:r>
            <a:endParaRPr lang="en-US" dirty="0"/>
          </a:p>
        </p:txBody>
      </p:sp>
      <p:sp>
        <p:nvSpPr>
          <p:cNvPr id="47" name="Rectangle 46"/>
          <p:cNvSpPr/>
          <p:nvPr/>
        </p:nvSpPr>
        <p:spPr>
          <a:xfrm>
            <a:off x="990600" y="4572000"/>
            <a:ext cx="914400" cy="369332"/>
          </a:xfrm>
          <a:prstGeom prst="rect">
            <a:avLst/>
          </a:prstGeom>
        </p:spPr>
        <p:txBody>
          <a:bodyPr wrap="square">
            <a:spAutoFit/>
          </a:bodyPr>
          <a:lstStyle/>
          <a:p>
            <a:r>
              <a:rPr lang="en-US" dirty="0" smtClean="0"/>
              <a:t>   z.2 </a:t>
            </a:r>
            <a:endParaRPr lang="en-US" dirty="0"/>
          </a:p>
        </p:txBody>
      </p:sp>
      <p:sp>
        <p:nvSpPr>
          <p:cNvPr id="48" name="Rectangle 47"/>
          <p:cNvSpPr/>
          <p:nvPr/>
        </p:nvSpPr>
        <p:spPr>
          <a:xfrm>
            <a:off x="6248400" y="2819400"/>
            <a:ext cx="914400" cy="369332"/>
          </a:xfrm>
          <a:prstGeom prst="rect">
            <a:avLst/>
          </a:prstGeom>
        </p:spPr>
        <p:txBody>
          <a:bodyPr wrap="square">
            <a:spAutoFit/>
          </a:bodyPr>
          <a:lstStyle/>
          <a:p>
            <a:r>
              <a:rPr lang="en-US" dirty="0" smtClean="0">
                <a:solidFill>
                  <a:srgbClr val="FF0000"/>
                </a:solidFill>
              </a:rPr>
              <a:t>Bank 0 </a:t>
            </a:r>
            <a:endParaRPr lang="en-US" dirty="0">
              <a:solidFill>
                <a:srgbClr val="FF0000"/>
              </a:solidFill>
            </a:endParaRPr>
          </a:p>
        </p:txBody>
      </p:sp>
      <p:sp>
        <p:nvSpPr>
          <p:cNvPr id="49" name="Rectangle 48"/>
          <p:cNvSpPr/>
          <p:nvPr/>
        </p:nvSpPr>
        <p:spPr>
          <a:xfrm>
            <a:off x="4495800" y="2819400"/>
            <a:ext cx="914400" cy="369332"/>
          </a:xfrm>
          <a:prstGeom prst="rect">
            <a:avLst/>
          </a:prstGeom>
        </p:spPr>
        <p:txBody>
          <a:bodyPr wrap="square">
            <a:spAutoFit/>
          </a:bodyPr>
          <a:lstStyle/>
          <a:p>
            <a:r>
              <a:rPr lang="en-US" dirty="0" smtClean="0">
                <a:solidFill>
                  <a:srgbClr val="FF0000"/>
                </a:solidFill>
              </a:rPr>
              <a:t>Bank 1 </a:t>
            </a:r>
            <a:endParaRPr lang="en-US" dirty="0">
              <a:solidFill>
                <a:srgbClr val="FF0000"/>
              </a:solidFill>
            </a:endParaRPr>
          </a:p>
        </p:txBody>
      </p:sp>
      <p:sp>
        <p:nvSpPr>
          <p:cNvPr id="51" name="Rectangle 50"/>
          <p:cNvSpPr/>
          <p:nvPr/>
        </p:nvSpPr>
        <p:spPr>
          <a:xfrm>
            <a:off x="2667000" y="2819400"/>
            <a:ext cx="914400" cy="369332"/>
          </a:xfrm>
          <a:prstGeom prst="rect">
            <a:avLst/>
          </a:prstGeom>
        </p:spPr>
        <p:txBody>
          <a:bodyPr wrap="square">
            <a:spAutoFit/>
          </a:bodyPr>
          <a:lstStyle/>
          <a:p>
            <a:r>
              <a:rPr lang="en-US" dirty="0" smtClean="0">
                <a:solidFill>
                  <a:srgbClr val="FF0000"/>
                </a:solidFill>
              </a:rPr>
              <a:t>Bank 2 </a:t>
            </a:r>
            <a:endParaRPr lang="en-US" dirty="0">
              <a:solidFill>
                <a:srgbClr val="FF0000"/>
              </a:solidFill>
            </a:endParaRPr>
          </a:p>
        </p:txBody>
      </p:sp>
      <p:sp>
        <p:nvSpPr>
          <p:cNvPr id="52" name="Rectangle 51"/>
          <p:cNvSpPr/>
          <p:nvPr/>
        </p:nvSpPr>
        <p:spPr>
          <a:xfrm>
            <a:off x="7467600" y="3886200"/>
            <a:ext cx="914400" cy="369332"/>
          </a:xfrm>
          <a:prstGeom prst="rect">
            <a:avLst/>
          </a:prstGeom>
        </p:spPr>
        <p:txBody>
          <a:bodyPr wrap="square">
            <a:spAutoFit/>
          </a:bodyPr>
          <a:lstStyle/>
          <a:p>
            <a:r>
              <a:rPr lang="en-US" dirty="0" smtClean="0"/>
              <a:t>0x000c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Structure padding</a:t>
            </a:r>
            <a:r>
              <a:rPr lang="en-US" sz="2800" b="1" cap="all" dirty="0" smtClean="0"/>
              <a:t/>
            </a:r>
            <a:br>
              <a:rPr lang="en-US" sz="2800" b="1" cap="all" dirty="0" smtClean="0"/>
            </a:b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000" dirty="0" smtClean="0">
                <a:solidFill>
                  <a:srgbClr val="FF0000"/>
                </a:solidFill>
              </a:rPr>
              <a:t>Example</a:t>
            </a:r>
          </a:p>
          <a:p>
            <a:pPr>
              <a:buNone/>
            </a:pPr>
            <a:r>
              <a:rPr lang="en-US" sz="2000" dirty="0" smtClean="0"/>
              <a:t>			</a:t>
            </a:r>
            <a:r>
              <a:rPr lang="en-US" sz="2000" dirty="0" err="1" smtClean="0"/>
              <a:t>struct</a:t>
            </a:r>
            <a:r>
              <a:rPr lang="en-US" sz="2000" dirty="0" smtClean="0"/>
              <a:t> </a:t>
            </a:r>
            <a:r>
              <a:rPr lang="en-US" sz="2000" dirty="0" err="1" smtClean="0"/>
              <a:t>st</a:t>
            </a:r>
            <a:endParaRPr lang="en-US" sz="2000" dirty="0" smtClean="0"/>
          </a:p>
          <a:p>
            <a:pPr>
              <a:buNone/>
            </a:pPr>
            <a:r>
              <a:rPr lang="en-US" sz="2000" dirty="0" smtClean="0"/>
              <a:t>			{</a:t>
            </a:r>
          </a:p>
          <a:p>
            <a:pPr>
              <a:buNone/>
            </a:pPr>
            <a:r>
              <a:rPr lang="en-US" sz="2000" dirty="0" smtClean="0"/>
              <a:t>			</a:t>
            </a:r>
            <a:r>
              <a:rPr lang="en-US" sz="2000" dirty="0" smtClean="0"/>
              <a:t>char x</a:t>
            </a:r>
            <a:r>
              <a:rPr lang="en-US" sz="2000" dirty="0" smtClean="0"/>
              <a:t>;</a:t>
            </a:r>
          </a:p>
          <a:p>
            <a:pPr>
              <a:buNone/>
            </a:pPr>
            <a:r>
              <a:rPr lang="en-US" sz="2000" dirty="0" smtClean="0"/>
              <a:t>			char y;</a:t>
            </a:r>
          </a:p>
          <a:p>
            <a:pPr>
              <a:buNone/>
            </a:pPr>
            <a:r>
              <a:rPr lang="en-US" sz="2000" dirty="0" smtClean="0"/>
              <a:t>			</a:t>
            </a:r>
            <a:r>
              <a:rPr lang="en-US" sz="2000" dirty="0" smtClean="0"/>
              <a:t>char z</a:t>
            </a:r>
            <a:r>
              <a:rPr lang="en-US" sz="2000" dirty="0" smtClean="0"/>
              <a:t>;</a:t>
            </a:r>
          </a:p>
          <a:p>
            <a:pPr>
              <a:buNone/>
            </a:pPr>
            <a:r>
              <a:rPr lang="en-US" sz="2000" dirty="0" smtClean="0"/>
              <a:t>			};</a:t>
            </a:r>
          </a:p>
          <a:p>
            <a:pPr>
              <a:buNone/>
            </a:pPr>
            <a:r>
              <a:rPr lang="en-US" sz="2000" dirty="0" smtClean="0"/>
              <a:t>			main()</a:t>
            </a:r>
          </a:p>
          <a:p>
            <a:pPr>
              <a:buNone/>
            </a:pPr>
            <a:r>
              <a:rPr lang="en-US" sz="2000" dirty="0" smtClean="0"/>
              <a:t>			{</a:t>
            </a:r>
          </a:p>
          <a:p>
            <a:pPr>
              <a:buNone/>
            </a:pPr>
            <a:r>
              <a:rPr lang="en-US" sz="2000" dirty="0" smtClean="0"/>
              <a:t>			</a:t>
            </a:r>
            <a:r>
              <a:rPr lang="en-US" sz="2000" dirty="0" err="1" smtClean="0"/>
              <a:t>struct</a:t>
            </a:r>
            <a:r>
              <a:rPr lang="en-US" sz="2000" dirty="0" smtClean="0"/>
              <a:t> </a:t>
            </a:r>
            <a:r>
              <a:rPr lang="en-US" sz="2000" dirty="0" err="1" smtClean="0"/>
              <a:t>st</a:t>
            </a:r>
            <a:r>
              <a:rPr lang="en-US" sz="2000" dirty="0" smtClean="0"/>
              <a:t> v;</a:t>
            </a:r>
          </a:p>
          <a:p>
            <a:pPr>
              <a:buNone/>
            </a:pPr>
            <a:r>
              <a:rPr lang="en-US" sz="2000" dirty="0" smtClean="0"/>
              <a:t>			</a:t>
            </a:r>
            <a:r>
              <a:rPr lang="en-US" sz="2000" dirty="0" err="1" smtClean="0"/>
              <a:t>printf</a:t>
            </a:r>
            <a:r>
              <a:rPr lang="en-US" sz="2000" dirty="0" smtClean="0"/>
              <a:t>(“%d\</a:t>
            </a:r>
            <a:r>
              <a:rPr lang="en-US" sz="2000" dirty="0" err="1" smtClean="0"/>
              <a:t>n”,sizeof</a:t>
            </a:r>
            <a:r>
              <a:rPr lang="en-US" sz="2000" dirty="0" smtClean="0"/>
              <a:t>(v));</a:t>
            </a:r>
          </a:p>
          <a:p>
            <a:pPr>
              <a:buNone/>
            </a:pPr>
            <a:r>
              <a:rPr lang="en-US" sz="2000" dirty="0" smtClean="0"/>
              <a:t>			}</a:t>
            </a:r>
          </a:p>
          <a:p>
            <a:pPr>
              <a:buNone/>
            </a:pPr>
            <a:r>
              <a:rPr lang="en-US" sz="2000" dirty="0" smtClean="0"/>
              <a:t>			</a:t>
            </a:r>
          </a:p>
          <a:p>
            <a:pPr>
              <a:buNone/>
            </a:pPr>
            <a:r>
              <a:rPr lang="en-US" sz="2000" dirty="0" smtClean="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Structure padding</a:t>
            </a:r>
            <a:r>
              <a:rPr lang="en-US" sz="2800" b="1" cap="all" dirty="0" smtClean="0"/>
              <a:t/>
            </a:r>
            <a:br>
              <a:rPr lang="en-US" sz="2800" b="1" cap="all" dirty="0" smtClean="0"/>
            </a:b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pPr>
              <a:buNone/>
            </a:pPr>
            <a:r>
              <a:rPr lang="en-US" sz="2000" dirty="0" smtClean="0"/>
              <a:t>			</a:t>
            </a:r>
            <a:r>
              <a:rPr lang="en-US" sz="2400" dirty="0" smtClean="0"/>
              <a:t>For structure data members, memory is allotted as a multiple of 4 bytes (in 32 bit </a:t>
            </a:r>
            <a:r>
              <a:rPr lang="en-US" sz="2400" dirty="0" err="1" smtClean="0"/>
              <a:t>cpu</a:t>
            </a:r>
            <a:r>
              <a:rPr lang="en-US" sz="2400" dirty="0" smtClean="0"/>
              <a:t>) for faster access.</a:t>
            </a:r>
          </a:p>
          <a:p>
            <a:pPr>
              <a:buNone/>
            </a:pPr>
            <a:r>
              <a:rPr lang="en-US" sz="2400" dirty="0" smtClean="0"/>
              <a:t>			Accessing even memory location are faster access than accessing odd many location.</a:t>
            </a:r>
          </a:p>
          <a:p>
            <a:pPr>
              <a:buNone/>
            </a:pPr>
            <a:r>
              <a:rPr lang="en-US" sz="2400" dirty="0" smtClean="0"/>
              <a:t>			In the previous program, actual size is 9 bytes. So, here when we want to fetch ‘x’ value then one memory read cycle is required.</a:t>
            </a:r>
          </a:p>
          <a:p>
            <a:pPr>
              <a:buNone/>
            </a:pPr>
            <a:r>
              <a:rPr lang="en-US" sz="2400" dirty="0" smtClean="0"/>
              <a:t>			Now to fetch of value, since it is a 32 bit </a:t>
            </a:r>
            <a:r>
              <a:rPr lang="en-US" sz="2400" dirty="0" err="1" smtClean="0"/>
              <a:t>cpu</a:t>
            </a:r>
            <a:r>
              <a:rPr lang="en-US" sz="2400" dirty="0" smtClean="0"/>
              <a:t>, it starts from 0x0004 and fetch 32 bits, but our requirement is only of value so remaining (</a:t>
            </a:r>
            <a:r>
              <a:rPr lang="en-US" sz="2400" dirty="0" err="1" smtClean="0"/>
              <a:t>I.e</a:t>
            </a:r>
            <a:r>
              <a:rPr lang="en-US" sz="2400" dirty="0" smtClean="0"/>
              <a:t>, z.0,z.1,z.2) are truncated and we get the y value.</a:t>
            </a:r>
          </a:p>
          <a:p>
            <a:pPr>
              <a:buNone/>
            </a:pPr>
            <a:r>
              <a:rPr lang="en-US" sz="2400" dirty="0" smtClean="0"/>
              <a:t>			</a:t>
            </a:r>
            <a:r>
              <a:rPr lang="en-US" sz="2000" dirty="0" smtClean="0"/>
              <a:t>		</a:t>
            </a:r>
          </a:p>
          <a:p>
            <a:pPr>
              <a:buNone/>
            </a:pPr>
            <a:r>
              <a:rPr lang="en-US" sz="2000" dirty="0" smtClean="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Structure padding</a:t>
            </a:r>
            <a:r>
              <a:rPr lang="en-US" sz="2800" b="1" cap="all" dirty="0" smtClean="0"/>
              <a:t/>
            </a:r>
            <a:br>
              <a:rPr lang="en-US" sz="2800" b="1" cap="all" dirty="0" smtClean="0"/>
            </a:b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000" dirty="0" smtClean="0"/>
              <a:t>			</a:t>
            </a:r>
            <a:r>
              <a:rPr lang="en-US" sz="2400" dirty="0" smtClean="0"/>
              <a:t>Now for z value , since 3 bytes of ‘z’ are in 0x0004, it again starts from that address and 1 memory read cycle is required.</a:t>
            </a:r>
          </a:p>
          <a:p>
            <a:pPr>
              <a:buNone/>
            </a:pPr>
            <a:r>
              <a:rPr lang="en-US" sz="2400" dirty="0" smtClean="0"/>
              <a:t>			Now z.3 is to be fetched. So, for this it again goes to 0x0008 and fetches it. So ,here a total of 2 memory read cycles is required.</a:t>
            </a:r>
          </a:p>
          <a:p>
            <a:pPr>
              <a:buNone/>
            </a:pPr>
            <a:r>
              <a:rPr lang="en-US" sz="2400" dirty="0" smtClean="0"/>
              <a:t>			It is a waste of time so to avoid the we go for structure padding. </a:t>
            </a:r>
          </a:p>
          <a:p>
            <a:pPr>
              <a:buNone/>
            </a:pPr>
            <a:r>
              <a:rPr lang="en-US" sz="2400" dirty="0" smtClean="0"/>
              <a:t>			</a:t>
            </a:r>
            <a:r>
              <a:rPr lang="en-US" sz="2000" dirty="0" smtClean="0"/>
              <a:t>		</a:t>
            </a:r>
          </a:p>
          <a:p>
            <a:pPr>
              <a:buNone/>
            </a:pPr>
            <a:r>
              <a:rPr lang="en-US" sz="2000" dirty="0" smtClean="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Structure padding</a:t>
            </a:r>
            <a:r>
              <a:rPr lang="en-US" sz="2800" b="1" cap="all" dirty="0" smtClean="0"/>
              <a:t/>
            </a:r>
            <a:br>
              <a:rPr lang="en-US" sz="2800" b="1" cap="all" dirty="0" smtClean="0"/>
            </a:b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600200"/>
            <a:ext cx="8305800" cy="4800600"/>
          </a:xfrm>
        </p:spPr>
        <p:txBody>
          <a:bodyPr>
            <a:normAutofit/>
          </a:bodyPr>
          <a:lstStyle/>
          <a:p>
            <a:pPr>
              <a:buNone/>
            </a:pPr>
            <a:r>
              <a:rPr lang="en-US" sz="2000" dirty="0" smtClean="0"/>
              <a:t>			for x -&gt; 1 memory read cycle</a:t>
            </a:r>
          </a:p>
          <a:p>
            <a:pPr>
              <a:buNone/>
            </a:pPr>
            <a:r>
              <a:rPr lang="en-US" sz="2000" dirty="0" smtClean="0"/>
              <a:t>			for y -&gt; 1 memory read cycle</a:t>
            </a:r>
          </a:p>
          <a:p>
            <a:pPr>
              <a:buNone/>
            </a:pPr>
            <a:r>
              <a:rPr lang="en-US" sz="2000" dirty="0" smtClean="0"/>
              <a:t>			for z -&gt; 1 memory read cycle</a:t>
            </a:r>
          </a:p>
          <a:p>
            <a:pPr>
              <a:buNone/>
            </a:pPr>
            <a:r>
              <a:rPr lang="en-US" sz="2000" dirty="0" smtClean="0"/>
              <a:t>						</a:t>
            </a:r>
          </a:p>
          <a:p>
            <a:pPr>
              <a:buNone/>
            </a:pPr>
            <a:r>
              <a:rPr lang="en-US" sz="2000" dirty="0" smtClean="0"/>
              <a:t>				</a:t>
            </a:r>
          </a:p>
        </p:txBody>
      </p:sp>
      <p:sp>
        <p:nvSpPr>
          <p:cNvPr id="4" name="Action Button: Custom 3">
            <a:hlinkClick r:id="" action="ppaction://noaction" highlightClick="1"/>
          </p:cNvPr>
          <p:cNvSpPr/>
          <p:nvPr/>
        </p:nvSpPr>
        <p:spPr>
          <a:xfrm>
            <a:off x="685800" y="3124200"/>
            <a:ext cx="1447800" cy="2362200"/>
          </a:xfrm>
          <a:prstGeom prst="actionButtonBlan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Action Button: Custom 4">
            <a:hlinkClick r:id="" action="ppaction://noaction" highlightClick="1"/>
          </p:cNvPr>
          <p:cNvSpPr/>
          <p:nvPr/>
        </p:nvSpPr>
        <p:spPr>
          <a:xfrm>
            <a:off x="2438400" y="3124200"/>
            <a:ext cx="1447800" cy="2362200"/>
          </a:xfrm>
          <a:prstGeom prst="actionButtonBlan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Allocation </a:t>
            </a:r>
            <a:endParaRPr lang="en-US" dirty="0"/>
          </a:p>
        </p:txBody>
      </p:sp>
      <p:sp>
        <p:nvSpPr>
          <p:cNvPr id="6" name="Action Button: Custom 5">
            <a:hlinkClick r:id="" action="ppaction://noaction" highlightClick="1"/>
          </p:cNvPr>
          <p:cNvSpPr/>
          <p:nvPr/>
        </p:nvSpPr>
        <p:spPr>
          <a:xfrm>
            <a:off x="4191000" y="3124200"/>
            <a:ext cx="1447800" cy="2362200"/>
          </a:xfrm>
          <a:prstGeom prst="actionButtonBlan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ction Button: Custom 6">
            <a:hlinkClick r:id="" action="ppaction://noaction" highlightClick="1"/>
          </p:cNvPr>
          <p:cNvSpPr/>
          <p:nvPr/>
        </p:nvSpPr>
        <p:spPr>
          <a:xfrm>
            <a:off x="5943600" y="3124200"/>
            <a:ext cx="1447800" cy="2362200"/>
          </a:xfrm>
          <a:prstGeom prst="actionButtonBlan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685800" y="41148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5800" y="45720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5800" y="5027612"/>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0" y="54864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38400" y="41148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38400" y="45720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38400" y="50292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38400" y="54864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91000" y="41148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91000" y="45720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191000" y="50292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191000" y="54864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43600" y="41148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943600" y="45720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43600" y="50292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43600" y="548640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85800" y="5638800"/>
            <a:ext cx="6705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Data bus</a:t>
            </a:r>
            <a:endParaRPr lang="en-US" dirty="0">
              <a:solidFill>
                <a:srgbClr val="FF0000"/>
              </a:solidFill>
            </a:endParaRPr>
          </a:p>
        </p:txBody>
      </p:sp>
      <p:sp>
        <p:nvSpPr>
          <p:cNvPr id="27" name="Rectangle 26"/>
          <p:cNvSpPr/>
          <p:nvPr/>
        </p:nvSpPr>
        <p:spPr>
          <a:xfrm>
            <a:off x="838200" y="5715000"/>
            <a:ext cx="673454" cy="369332"/>
          </a:xfrm>
          <a:prstGeom prst="rect">
            <a:avLst/>
          </a:prstGeom>
        </p:spPr>
        <p:txBody>
          <a:bodyPr wrap="square">
            <a:spAutoFit/>
          </a:bodyPr>
          <a:lstStyle/>
          <a:p>
            <a:r>
              <a:rPr lang="en-US" dirty="0" smtClean="0">
                <a:solidFill>
                  <a:srgbClr val="FF0000"/>
                </a:solidFill>
              </a:rPr>
              <a:t>D 31 </a:t>
            </a:r>
            <a:endParaRPr lang="en-US" dirty="0">
              <a:solidFill>
                <a:srgbClr val="FF0000"/>
              </a:solidFill>
            </a:endParaRPr>
          </a:p>
        </p:txBody>
      </p:sp>
      <p:sp>
        <p:nvSpPr>
          <p:cNvPr id="28" name="Rectangle 27"/>
          <p:cNvSpPr/>
          <p:nvPr/>
        </p:nvSpPr>
        <p:spPr>
          <a:xfrm>
            <a:off x="6629400" y="5715000"/>
            <a:ext cx="550151" cy="369332"/>
          </a:xfrm>
          <a:prstGeom prst="rect">
            <a:avLst/>
          </a:prstGeom>
        </p:spPr>
        <p:txBody>
          <a:bodyPr wrap="none">
            <a:spAutoFit/>
          </a:bodyPr>
          <a:lstStyle/>
          <a:p>
            <a:r>
              <a:rPr lang="en-US" dirty="0" smtClean="0">
                <a:solidFill>
                  <a:srgbClr val="FF0000"/>
                </a:solidFill>
              </a:rPr>
              <a:t>D 0 </a:t>
            </a:r>
            <a:endParaRPr lang="en-US" dirty="0">
              <a:solidFill>
                <a:srgbClr val="FF0000"/>
              </a:solidFill>
            </a:endParaRPr>
          </a:p>
        </p:txBody>
      </p:sp>
      <p:cxnSp>
        <p:nvCxnSpPr>
          <p:cNvPr id="29" name="Straight Connector 28"/>
          <p:cNvCxnSpPr/>
          <p:nvPr/>
        </p:nvCxnSpPr>
        <p:spPr>
          <a:xfrm>
            <a:off x="685800" y="36576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38400" y="36576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91000" y="36576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365760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467600" y="5105400"/>
            <a:ext cx="990600" cy="369332"/>
          </a:xfrm>
          <a:prstGeom prst="rect">
            <a:avLst/>
          </a:prstGeom>
        </p:spPr>
        <p:txBody>
          <a:bodyPr wrap="square">
            <a:spAutoFit/>
          </a:bodyPr>
          <a:lstStyle/>
          <a:p>
            <a:r>
              <a:rPr lang="en-US" dirty="0" smtClean="0"/>
              <a:t>0x0000 </a:t>
            </a:r>
            <a:endParaRPr lang="en-US" dirty="0"/>
          </a:p>
        </p:txBody>
      </p:sp>
      <p:sp>
        <p:nvSpPr>
          <p:cNvPr id="35" name="Rectangle 34"/>
          <p:cNvSpPr/>
          <p:nvPr/>
        </p:nvSpPr>
        <p:spPr>
          <a:xfrm>
            <a:off x="7391400" y="4648200"/>
            <a:ext cx="1295400" cy="369332"/>
          </a:xfrm>
          <a:prstGeom prst="rect">
            <a:avLst/>
          </a:prstGeom>
        </p:spPr>
        <p:txBody>
          <a:bodyPr wrap="square">
            <a:spAutoFit/>
          </a:bodyPr>
          <a:lstStyle/>
          <a:p>
            <a:r>
              <a:rPr lang="en-US" dirty="0" smtClean="0"/>
              <a:t>  0x0004 </a:t>
            </a:r>
            <a:endParaRPr lang="en-US" dirty="0"/>
          </a:p>
        </p:txBody>
      </p:sp>
      <p:sp>
        <p:nvSpPr>
          <p:cNvPr id="36" name="Rectangle 35"/>
          <p:cNvSpPr/>
          <p:nvPr/>
        </p:nvSpPr>
        <p:spPr>
          <a:xfrm>
            <a:off x="7467600" y="4267200"/>
            <a:ext cx="1143000" cy="369332"/>
          </a:xfrm>
          <a:prstGeom prst="rect">
            <a:avLst/>
          </a:prstGeom>
        </p:spPr>
        <p:txBody>
          <a:bodyPr wrap="square">
            <a:spAutoFit/>
          </a:bodyPr>
          <a:lstStyle/>
          <a:p>
            <a:r>
              <a:rPr lang="en-US" dirty="0" smtClean="0"/>
              <a:t>0x0008 </a:t>
            </a:r>
            <a:endParaRPr lang="en-US" dirty="0"/>
          </a:p>
        </p:txBody>
      </p:sp>
      <p:sp>
        <p:nvSpPr>
          <p:cNvPr id="37" name="Rectangle 36"/>
          <p:cNvSpPr/>
          <p:nvPr/>
        </p:nvSpPr>
        <p:spPr>
          <a:xfrm>
            <a:off x="914400" y="2819400"/>
            <a:ext cx="914400" cy="369332"/>
          </a:xfrm>
          <a:prstGeom prst="rect">
            <a:avLst/>
          </a:prstGeom>
        </p:spPr>
        <p:txBody>
          <a:bodyPr wrap="square">
            <a:spAutoFit/>
          </a:bodyPr>
          <a:lstStyle/>
          <a:p>
            <a:r>
              <a:rPr lang="en-US" dirty="0" smtClean="0">
                <a:solidFill>
                  <a:srgbClr val="FF0000"/>
                </a:solidFill>
              </a:rPr>
              <a:t>Bank 3</a:t>
            </a:r>
            <a:endParaRPr lang="en-US" dirty="0">
              <a:solidFill>
                <a:srgbClr val="FF0000"/>
              </a:solidFill>
            </a:endParaRPr>
          </a:p>
        </p:txBody>
      </p:sp>
      <p:sp>
        <p:nvSpPr>
          <p:cNvPr id="39" name="Rectangle 38"/>
          <p:cNvSpPr/>
          <p:nvPr/>
        </p:nvSpPr>
        <p:spPr>
          <a:xfrm>
            <a:off x="6248400" y="5117068"/>
            <a:ext cx="914400" cy="369332"/>
          </a:xfrm>
          <a:prstGeom prst="rect">
            <a:avLst/>
          </a:prstGeom>
        </p:spPr>
        <p:txBody>
          <a:bodyPr wrap="square">
            <a:spAutoFit/>
          </a:bodyPr>
          <a:lstStyle/>
          <a:p>
            <a:r>
              <a:rPr lang="en-US" dirty="0" smtClean="0"/>
              <a:t>   x.0 </a:t>
            </a:r>
            <a:endParaRPr lang="en-US" dirty="0"/>
          </a:p>
        </p:txBody>
      </p:sp>
      <p:sp>
        <p:nvSpPr>
          <p:cNvPr id="40" name="Rectangle 39"/>
          <p:cNvSpPr/>
          <p:nvPr/>
        </p:nvSpPr>
        <p:spPr>
          <a:xfrm>
            <a:off x="6324600" y="4648200"/>
            <a:ext cx="914400" cy="369332"/>
          </a:xfrm>
          <a:prstGeom prst="rect">
            <a:avLst/>
          </a:prstGeom>
        </p:spPr>
        <p:txBody>
          <a:bodyPr wrap="square">
            <a:spAutoFit/>
          </a:bodyPr>
          <a:lstStyle/>
          <a:p>
            <a:r>
              <a:rPr lang="en-US" dirty="0" smtClean="0"/>
              <a:t> y.0 </a:t>
            </a:r>
            <a:endParaRPr lang="en-US" dirty="0"/>
          </a:p>
        </p:txBody>
      </p:sp>
      <p:sp>
        <p:nvSpPr>
          <p:cNvPr id="41" name="Rectangle 40"/>
          <p:cNvSpPr/>
          <p:nvPr/>
        </p:nvSpPr>
        <p:spPr>
          <a:xfrm>
            <a:off x="6324600" y="4191000"/>
            <a:ext cx="914400" cy="369332"/>
          </a:xfrm>
          <a:prstGeom prst="rect">
            <a:avLst/>
          </a:prstGeom>
        </p:spPr>
        <p:txBody>
          <a:bodyPr wrap="square">
            <a:spAutoFit/>
          </a:bodyPr>
          <a:lstStyle/>
          <a:p>
            <a:r>
              <a:rPr lang="en-US" dirty="0" smtClean="0"/>
              <a:t> z.0 </a:t>
            </a:r>
            <a:endParaRPr lang="en-US" dirty="0"/>
          </a:p>
        </p:txBody>
      </p:sp>
      <p:sp>
        <p:nvSpPr>
          <p:cNvPr id="42" name="Rectangle 41"/>
          <p:cNvSpPr/>
          <p:nvPr/>
        </p:nvSpPr>
        <p:spPr>
          <a:xfrm>
            <a:off x="4419600" y="5105400"/>
            <a:ext cx="914400" cy="369332"/>
          </a:xfrm>
          <a:prstGeom prst="rect">
            <a:avLst/>
          </a:prstGeom>
        </p:spPr>
        <p:txBody>
          <a:bodyPr wrap="square">
            <a:spAutoFit/>
          </a:bodyPr>
          <a:lstStyle/>
          <a:p>
            <a:r>
              <a:rPr lang="en-US" dirty="0" smtClean="0"/>
              <a:t>   x.1 </a:t>
            </a:r>
            <a:endParaRPr lang="en-US" dirty="0"/>
          </a:p>
        </p:txBody>
      </p:sp>
      <p:sp>
        <p:nvSpPr>
          <p:cNvPr id="43" name="Rectangle 42"/>
          <p:cNvSpPr/>
          <p:nvPr/>
        </p:nvSpPr>
        <p:spPr>
          <a:xfrm>
            <a:off x="4419600" y="4648200"/>
            <a:ext cx="1066800" cy="369332"/>
          </a:xfrm>
          <a:prstGeom prst="rect">
            <a:avLst/>
          </a:prstGeom>
        </p:spPr>
        <p:txBody>
          <a:bodyPr wrap="square">
            <a:spAutoFit/>
          </a:bodyPr>
          <a:lstStyle/>
          <a:p>
            <a:r>
              <a:rPr lang="en-US" dirty="0" smtClean="0"/>
              <a:t> x (holes) </a:t>
            </a:r>
            <a:endParaRPr lang="en-US" dirty="0"/>
          </a:p>
        </p:txBody>
      </p:sp>
      <p:sp>
        <p:nvSpPr>
          <p:cNvPr id="44" name="Rectangle 43"/>
          <p:cNvSpPr/>
          <p:nvPr/>
        </p:nvSpPr>
        <p:spPr>
          <a:xfrm>
            <a:off x="2743200" y="5105400"/>
            <a:ext cx="914400" cy="369332"/>
          </a:xfrm>
          <a:prstGeom prst="rect">
            <a:avLst/>
          </a:prstGeom>
        </p:spPr>
        <p:txBody>
          <a:bodyPr wrap="square">
            <a:spAutoFit/>
          </a:bodyPr>
          <a:lstStyle/>
          <a:p>
            <a:r>
              <a:rPr lang="en-US" dirty="0" smtClean="0"/>
              <a:t>   x.2 </a:t>
            </a:r>
            <a:endParaRPr lang="en-US" dirty="0"/>
          </a:p>
        </p:txBody>
      </p:sp>
      <p:sp>
        <p:nvSpPr>
          <p:cNvPr id="45" name="Rectangle 44"/>
          <p:cNvSpPr/>
          <p:nvPr/>
        </p:nvSpPr>
        <p:spPr>
          <a:xfrm>
            <a:off x="2667000" y="4648200"/>
            <a:ext cx="1066800" cy="369332"/>
          </a:xfrm>
          <a:prstGeom prst="rect">
            <a:avLst/>
          </a:prstGeom>
        </p:spPr>
        <p:txBody>
          <a:bodyPr wrap="square">
            <a:spAutoFit/>
          </a:bodyPr>
          <a:lstStyle/>
          <a:p>
            <a:r>
              <a:rPr lang="en-US" dirty="0" smtClean="0"/>
              <a:t> x (holes) </a:t>
            </a:r>
            <a:endParaRPr lang="en-US" dirty="0"/>
          </a:p>
        </p:txBody>
      </p:sp>
      <p:sp>
        <p:nvSpPr>
          <p:cNvPr id="46" name="Rectangle 45"/>
          <p:cNvSpPr/>
          <p:nvPr/>
        </p:nvSpPr>
        <p:spPr>
          <a:xfrm>
            <a:off x="990600" y="5105400"/>
            <a:ext cx="914400" cy="369332"/>
          </a:xfrm>
          <a:prstGeom prst="rect">
            <a:avLst/>
          </a:prstGeom>
        </p:spPr>
        <p:txBody>
          <a:bodyPr wrap="square">
            <a:spAutoFit/>
          </a:bodyPr>
          <a:lstStyle/>
          <a:p>
            <a:r>
              <a:rPr lang="en-US" dirty="0" smtClean="0"/>
              <a:t>   x.3 </a:t>
            </a:r>
            <a:endParaRPr lang="en-US" dirty="0"/>
          </a:p>
        </p:txBody>
      </p:sp>
      <p:sp>
        <p:nvSpPr>
          <p:cNvPr id="47" name="Rectangle 46"/>
          <p:cNvSpPr/>
          <p:nvPr/>
        </p:nvSpPr>
        <p:spPr>
          <a:xfrm>
            <a:off x="762000" y="4572000"/>
            <a:ext cx="1143000" cy="369332"/>
          </a:xfrm>
          <a:prstGeom prst="rect">
            <a:avLst/>
          </a:prstGeom>
        </p:spPr>
        <p:txBody>
          <a:bodyPr wrap="square">
            <a:spAutoFit/>
          </a:bodyPr>
          <a:lstStyle/>
          <a:p>
            <a:r>
              <a:rPr lang="en-US" dirty="0" smtClean="0"/>
              <a:t>   x (holes) </a:t>
            </a:r>
            <a:endParaRPr lang="en-US" dirty="0"/>
          </a:p>
        </p:txBody>
      </p:sp>
      <p:sp>
        <p:nvSpPr>
          <p:cNvPr id="48" name="Rectangle 47"/>
          <p:cNvSpPr/>
          <p:nvPr/>
        </p:nvSpPr>
        <p:spPr>
          <a:xfrm>
            <a:off x="6248400" y="2819400"/>
            <a:ext cx="914400" cy="369332"/>
          </a:xfrm>
          <a:prstGeom prst="rect">
            <a:avLst/>
          </a:prstGeom>
        </p:spPr>
        <p:txBody>
          <a:bodyPr wrap="square">
            <a:spAutoFit/>
          </a:bodyPr>
          <a:lstStyle/>
          <a:p>
            <a:r>
              <a:rPr lang="en-US" dirty="0" smtClean="0">
                <a:solidFill>
                  <a:srgbClr val="FF0000"/>
                </a:solidFill>
              </a:rPr>
              <a:t>Bank 0 </a:t>
            </a:r>
            <a:endParaRPr lang="en-US" dirty="0">
              <a:solidFill>
                <a:srgbClr val="FF0000"/>
              </a:solidFill>
            </a:endParaRPr>
          </a:p>
        </p:txBody>
      </p:sp>
      <p:sp>
        <p:nvSpPr>
          <p:cNvPr id="49" name="Rectangle 48"/>
          <p:cNvSpPr/>
          <p:nvPr/>
        </p:nvSpPr>
        <p:spPr>
          <a:xfrm>
            <a:off x="4495800" y="2819400"/>
            <a:ext cx="914400" cy="369332"/>
          </a:xfrm>
          <a:prstGeom prst="rect">
            <a:avLst/>
          </a:prstGeom>
        </p:spPr>
        <p:txBody>
          <a:bodyPr wrap="square">
            <a:spAutoFit/>
          </a:bodyPr>
          <a:lstStyle/>
          <a:p>
            <a:r>
              <a:rPr lang="en-US" dirty="0" smtClean="0">
                <a:solidFill>
                  <a:srgbClr val="FF0000"/>
                </a:solidFill>
              </a:rPr>
              <a:t>Bank 1 </a:t>
            </a:r>
            <a:endParaRPr lang="en-US" dirty="0">
              <a:solidFill>
                <a:srgbClr val="FF0000"/>
              </a:solidFill>
            </a:endParaRPr>
          </a:p>
        </p:txBody>
      </p:sp>
      <p:sp>
        <p:nvSpPr>
          <p:cNvPr id="51" name="Rectangle 50"/>
          <p:cNvSpPr/>
          <p:nvPr/>
        </p:nvSpPr>
        <p:spPr>
          <a:xfrm>
            <a:off x="2667000" y="2819400"/>
            <a:ext cx="914400" cy="369332"/>
          </a:xfrm>
          <a:prstGeom prst="rect">
            <a:avLst/>
          </a:prstGeom>
        </p:spPr>
        <p:txBody>
          <a:bodyPr wrap="square">
            <a:spAutoFit/>
          </a:bodyPr>
          <a:lstStyle/>
          <a:p>
            <a:r>
              <a:rPr lang="en-US" dirty="0" smtClean="0">
                <a:solidFill>
                  <a:srgbClr val="FF0000"/>
                </a:solidFill>
              </a:rPr>
              <a:t>Bank 2 </a:t>
            </a:r>
            <a:endParaRPr lang="en-US" dirty="0">
              <a:solidFill>
                <a:srgbClr val="FF0000"/>
              </a:solidFill>
            </a:endParaRPr>
          </a:p>
        </p:txBody>
      </p:sp>
      <p:sp>
        <p:nvSpPr>
          <p:cNvPr id="52" name="Rectangle 51"/>
          <p:cNvSpPr/>
          <p:nvPr/>
        </p:nvSpPr>
        <p:spPr>
          <a:xfrm>
            <a:off x="7467600" y="3886200"/>
            <a:ext cx="914400" cy="369332"/>
          </a:xfrm>
          <a:prstGeom prst="rect">
            <a:avLst/>
          </a:prstGeom>
        </p:spPr>
        <p:txBody>
          <a:bodyPr wrap="square">
            <a:spAutoFit/>
          </a:bodyPr>
          <a:lstStyle/>
          <a:p>
            <a:r>
              <a:rPr lang="en-US" dirty="0" smtClean="0"/>
              <a:t>0x000c </a:t>
            </a:r>
            <a:endParaRPr lang="en-US" dirty="0"/>
          </a:p>
        </p:txBody>
      </p:sp>
      <p:sp>
        <p:nvSpPr>
          <p:cNvPr id="50" name="Rectangle 49"/>
          <p:cNvSpPr/>
          <p:nvPr/>
        </p:nvSpPr>
        <p:spPr>
          <a:xfrm>
            <a:off x="4419600" y="4191000"/>
            <a:ext cx="914400" cy="369332"/>
          </a:xfrm>
          <a:prstGeom prst="rect">
            <a:avLst/>
          </a:prstGeom>
        </p:spPr>
        <p:txBody>
          <a:bodyPr wrap="square">
            <a:spAutoFit/>
          </a:bodyPr>
          <a:lstStyle/>
          <a:p>
            <a:r>
              <a:rPr lang="en-US" dirty="0" smtClean="0"/>
              <a:t>   z.1 </a:t>
            </a:r>
            <a:endParaRPr lang="en-US" dirty="0"/>
          </a:p>
        </p:txBody>
      </p:sp>
      <p:sp>
        <p:nvSpPr>
          <p:cNvPr id="53" name="Rectangle 52"/>
          <p:cNvSpPr/>
          <p:nvPr/>
        </p:nvSpPr>
        <p:spPr>
          <a:xfrm>
            <a:off x="2819400" y="4191000"/>
            <a:ext cx="914400" cy="369332"/>
          </a:xfrm>
          <a:prstGeom prst="rect">
            <a:avLst/>
          </a:prstGeom>
        </p:spPr>
        <p:txBody>
          <a:bodyPr wrap="square">
            <a:spAutoFit/>
          </a:bodyPr>
          <a:lstStyle/>
          <a:p>
            <a:r>
              <a:rPr lang="en-US" dirty="0" smtClean="0"/>
              <a:t> z.2 </a:t>
            </a:r>
            <a:endParaRPr lang="en-US" dirty="0"/>
          </a:p>
        </p:txBody>
      </p:sp>
      <p:sp>
        <p:nvSpPr>
          <p:cNvPr id="54" name="Rectangle 53"/>
          <p:cNvSpPr/>
          <p:nvPr/>
        </p:nvSpPr>
        <p:spPr>
          <a:xfrm>
            <a:off x="990600" y="4191000"/>
            <a:ext cx="914400" cy="369332"/>
          </a:xfrm>
          <a:prstGeom prst="rect">
            <a:avLst/>
          </a:prstGeom>
        </p:spPr>
        <p:txBody>
          <a:bodyPr wrap="square">
            <a:spAutoFit/>
          </a:bodyPr>
          <a:lstStyle/>
          <a:p>
            <a:r>
              <a:rPr lang="en-US" dirty="0" smtClean="0"/>
              <a:t>   z.3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Structure padding</a:t>
            </a:r>
            <a:r>
              <a:rPr lang="en-US" sz="2800" b="1" cap="all" dirty="0" smtClean="0">
                <a:solidFill>
                  <a:srgbClr val="FF0000"/>
                </a:solidFill>
              </a:rPr>
              <a:t/>
            </a:r>
            <a:br>
              <a:rPr lang="en-US" sz="2800" b="1" cap="all" dirty="0" smtClean="0">
                <a:solidFill>
                  <a:srgbClr val="FF0000"/>
                </a:solidFill>
              </a:rPr>
            </a:b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solidFill>
                  <a:srgbClr val="FF0000"/>
                </a:solidFill>
              </a:rPr>
              <a:t>Advantage</a:t>
            </a:r>
            <a:r>
              <a:rPr lang="en-US" sz="2000" dirty="0" smtClean="0"/>
              <a:t>			</a:t>
            </a:r>
          </a:p>
          <a:p>
            <a:pPr>
              <a:buNone/>
            </a:pPr>
            <a:r>
              <a:rPr lang="en-US" sz="2400" dirty="0" smtClean="0"/>
              <a:t>			CPU performance is improved by minimizing the number of memory read cycles(in the previous example  number of read cycles for z reduces to 1 from 2)</a:t>
            </a:r>
          </a:p>
          <a:p>
            <a:pPr>
              <a:buNone/>
            </a:pPr>
            <a:r>
              <a:rPr lang="en-US" sz="2400" dirty="0" smtClean="0">
                <a:solidFill>
                  <a:srgbClr val="FF0000"/>
                </a:solidFill>
              </a:rPr>
              <a:t>Disadvantage</a:t>
            </a:r>
          </a:p>
          <a:p>
            <a:pPr>
              <a:buNone/>
            </a:pPr>
            <a:r>
              <a:rPr lang="en-US" sz="2400" dirty="0" smtClean="0"/>
              <a:t>			Wastage of memory.</a:t>
            </a:r>
          </a:p>
          <a:p>
            <a:pPr>
              <a:buNone/>
            </a:pPr>
            <a:r>
              <a:rPr lang="en-US" sz="2400" dirty="0" smtClean="0">
                <a:solidFill>
                  <a:srgbClr val="FF0000"/>
                </a:solidFill>
              </a:rPr>
              <a:t>Solution </a:t>
            </a:r>
          </a:p>
          <a:p>
            <a:pPr>
              <a:buNone/>
            </a:pPr>
            <a:r>
              <a:rPr lang="en-US" sz="2400" dirty="0" smtClean="0"/>
              <a:t>		Using preprocessor directive (# </a:t>
            </a:r>
            <a:r>
              <a:rPr lang="en-US" sz="2400" dirty="0" err="1" smtClean="0"/>
              <a:t>pragma</a:t>
            </a:r>
            <a:r>
              <a:rPr lang="en-US" sz="2400" dirty="0" smtClean="0"/>
              <a:t> pack (1))</a:t>
            </a:r>
          </a:p>
          <a:p>
            <a:pPr>
              <a:buNone/>
            </a:pPr>
            <a:r>
              <a:rPr lang="en-US" sz="2400" dirty="0" smtClean="0"/>
              <a:t>		Proper arrangement of structure data members</a:t>
            </a:r>
          </a:p>
          <a:p>
            <a:pPr>
              <a:buNone/>
            </a:pPr>
            <a:r>
              <a:rPr lang="en-US" sz="2400" dirty="0" smtClean="0"/>
              <a:t>			</a:t>
            </a:r>
            <a:r>
              <a:rPr lang="en-US" sz="2000" dirty="0" smtClean="0"/>
              <a:t>		</a:t>
            </a:r>
          </a:p>
          <a:p>
            <a:pPr>
              <a:buNone/>
            </a:pPr>
            <a:r>
              <a:rPr lang="en-US" sz="2000" dirty="0" smtClean="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200" dirty="0" smtClean="0"/>
              <a:t>   </a:t>
            </a:r>
            <a:r>
              <a:rPr lang="en-US" sz="3200" dirty="0" smtClean="0">
                <a:solidFill>
                  <a:srgbClr val="FF0000"/>
                </a:solidFill>
              </a:rPr>
              <a:t>Bit fields in c</a:t>
            </a:r>
            <a:r>
              <a:rPr lang="en-US" sz="2800" b="1" cap="all" dirty="0" smtClean="0"/>
              <a:t/>
            </a:r>
            <a:br>
              <a:rPr lang="en-US" sz="2800" b="1" cap="all" dirty="0" smtClean="0"/>
            </a:br>
            <a:r>
              <a:rPr lang="en-US" sz="3200" dirty="0" smtClean="0"/>
              <a:t/>
            </a:r>
            <a:br>
              <a:rPr lang="en-US" sz="32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400" dirty="0" smtClean="0"/>
              <a:t>			In C, we can specify size (in bits) of structure (or) union members, The idea is use memory efficiently when we know that the value of a field (or) group of fields will never exceeded a limit (or) is with in small range</a:t>
            </a:r>
          </a:p>
          <a:p>
            <a:pPr>
              <a:buNone/>
            </a:pPr>
            <a:endParaRPr lang="en-US" sz="2400" dirty="0" smtClean="0"/>
          </a:p>
          <a:p>
            <a:pPr>
              <a:buNone/>
            </a:pPr>
            <a:r>
              <a:rPr lang="en-US" sz="2400" dirty="0" smtClean="0">
                <a:solidFill>
                  <a:srgbClr val="FF0000"/>
                </a:solidFill>
              </a:rPr>
              <a:t>Note</a:t>
            </a:r>
            <a:endParaRPr lang="en-US" sz="2400" dirty="0" smtClean="0"/>
          </a:p>
          <a:p>
            <a:pPr>
              <a:buNone/>
            </a:pPr>
            <a:r>
              <a:rPr lang="en-US" sz="2400" dirty="0" smtClean="0"/>
              <a:t>	Bit fields are not possible for real data members(float/double) </a:t>
            </a:r>
          </a:p>
          <a:p>
            <a:pPr>
              <a:buNone/>
            </a:pPr>
            <a:r>
              <a:rPr lang="en-US" sz="2400" dirty="0" smtClean="0"/>
              <a:t>	Accessing the address of bit fields are not possible.			</a:t>
            </a:r>
            <a:r>
              <a:rPr lang="en-US" sz="2000" dirty="0" smtClean="0"/>
              <a:t>		</a:t>
            </a:r>
          </a:p>
          <a:p>
            <a:pPr>
              <a:buNone/>
            </a:pPr>
            <a:r>
              <a:rPr lang="en-US" sz="20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How to declare structure variable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sz="2400" dirty="0" smtClean="0"/>
              <a:t>			</a:t>
            </a:r>
          </a:p>
          <a:p>
            <a:pPr>
              <a:buNone/>
            </a:pPr>
            <a:r>
              <a:rPr lang="en-US" sz="2400" dirty="0" smtClean="0"/>
              <a:t>		</a:t>
            </a:r>
            <a:r>
              <a:rPr lang="en-US" sz="2400" b="1" dirty="0" smtClean="0"/>
              <a:t>Structure</a:t>
            </a:r>
            <a:r>
              <a:rPr lang="en-US" sz="2400" dirty="0" smtClean="0"/>
              <a:t> is a group of variables of different data types represented by a single name. </a:t>
            </a:r>
          </a:p>
          <a:p>
            <a:pPr>
              <a:buNone/>
            </a:pPr>
            <a:r>
              <a:rPr lang="en-US" sz="2400" dirty="0" smtClean="0">
                <a:solidFill>
                  <a:srgbClr val="FF0000"/>
                </a:solidFill>
              </a:rPr>
              <a:t>Syntax</a:t>
            </a:r>
            <a:r>
              <a:rPr lang="en-US" sz="2400" dirty="0" smtClean="0"/>
              <a:t>:</a:t>
            </a:r>
          </a:p>
          <a:p>
            <a:pPr>
              <a:buNone/>
            </a:pPr>
            <a:r>
              <a:rPr lang="en-US" sz="2400" dirty="0" smtClean="0"/>
              <a:t>		</a:t>
            </a:r>
            <a:r>
              <a:rPr lang="en-US" sz="2400" dirty="0" err="1" smtClean="0"/>
              <a:t>struct</a:t>
            </a:r>
            <a:r>
              <a:rPr lang="en-US" sz="2400" dirty="0" smtClean="0"/>
              <a:t>  </a:t>
            </a:r>
            <a:r>
              <a:rPr lang="en-US" sz="2400" dirty="0" err="1" smtClean="0"/>
              <a:t>tagname</a:t>
            </a:r>
            <a:endParaRPr lang="en-US" sz="2400" dirty="0" smtClean="0"/>
          </a:p>
          <a:p>
            <a:pPr>
              <a:buNone/>
            </a:pPr>
            <a:r>
              <a:rPr lang="en-US" sz="2400" dirty="0" smtClean="0"/>
              <a:t>		{</a:t>
            </a:r>
          </a:p>
          <a:p>
            <a:pPr>
              <a:buNone/>
            </a:pPr>
            <a:r>
              <a:rPr lang="en-US" sz="2400" dirty="0" smtClean="0"/>
              <a:t>			member 1 ;                          </a:t>
            </a:r>
          </a:p>
          <a:p>
            <a:pPr>
              <a:buNone/>
            </a:pPr>
            <a:r>
              <a:rPr lang="en-US" sz="2400" dirty="0" smtClean="0"/>
              <a:t>					    Structure data members	</a:t>
            </a:r>
          </a:p>
          <a:p>
            <a:pPr>
              <a:buNone/>
            </a:pPr>
            <a:r>
              <a:rPr lang="en-US" sz="2400" dirty="0" smtClean="0"/>
              <a:t>			member 2 ;</a:t>
            </a:r>
          </a:p>
          <a:p>
            <a:pPr>
              <a:buNone/>
            </a:pPr>
            <a:r>
              <a:rPr lang="en-US" sz="2400" dirty="0" smtClean="0"/>
              <a:t>		};</a:t>
            </a:r>
          </a:p>
          <a:p>
            <a:pPr>
              <a:buNone/>
            </a:pPr>
            <a:r>
              <a:rPr lang="en-US" sz="2400" dirty="0" smtClean="0"/>
              <a:t>		</a:t>
            </a:r>
            <a:endParaRPr lang="en-US" sz="2400" dirty="0"/>
          </a:p>
        </p:txBody>
      </p:sp>
      <p:sp>
        <p:nvSpPr>
          <p:cNvPr id="5" name="Right Brace 4"/>
          <p:cNvSpPr/>
          <p:nvPr/>
        </p:nvSpPr>
        <p:spPr>
          <a:xfrm>
            <a:off x="3886200" y="4038600"/>
            <a:ext cx="3810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How to declare structure variable</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2400" dirty="0" smtClean="0"/>
              <a:t>			</a:t>
            </a:r>
          </a:p>
          <a:p>
            <a:pPr>
              <a:buNone/>
            </a:pPr>
            <a:r>
              <a:rPr lang="en-US" sz="2400" dirty="0" smtClean="0"/>
              <a:t>		When a structure is defined, there itself possible to declare variable.</a:t>
            </a:r>
          </a:p>
          <a:p>
            <a:pPr>
              <a:buNone/>
            </a:pPr>
            <a:r>
              <a:rPr lang="en-US" sz="2400" dirty="0" smtClean="0"/>
              <a:t>		It is possible by using </a:t>
            </a:r>
            <a:r>
              <a:rPr lang="en-US" sz="2400" dirty="0" err="1" smtClean="0"/>
              <a:t>tagname</a:t>
            </a:r>
            <a:r>
              <a:rPr lang="en-US" sz="2400" dirty="0" smtClean="0"/>
              <a:t>.</a:t>
            </a:r>
          </a:p>
          <a:p>
            <a:pPr>
              <a:buNone/>
            </a:pPr>
            <a:r>
              <a:rPr lang="en-US" sz="2400" dirty="0" smtClean="0"/>
              <a:t>		Here </a:t>
            </a:r>
            <a:r>
              <a:rPr lang="en-US" sz="2400" dirty="0" err="1" smtClean="0"/>
              <a:t>struct_name</a:t>
            </a:r>
            <a:r>
              <a:rPr lang="en-US" sz="2400" dirty="0" smtClean="0"/>
              <a:t> can be anything of your choice. 	Members data type can be same or different. </a:t>
            </a:r>
          </a:p>
          <a:p>
            <a:pPr>
              <a:buNone/>
            </a:pPr>
            <a:r>
              <a:rPr lang="en-US" sz="2400" dirty="0" smtClean="0"/>
              <a:t>		Once we have declared the structure we can use the </a:t>
            </a:r>
            <a:r>
              <a:rPr lang="en-US" sz="2400" dirty="0" err="1" smtClean="0"/>
              <a:t>struct</a:t>
            </a:r>
            <a:r>
              <a:rPr lang="en-US" sz="2400" dirty="0" smtClean="0"/>
              <a:t> name as a data type like </a:t>
            </a:r>
            <a:r>
              <a:rPr lang="en-US" sz="2400" dirty="0" err="1" smtClean="0"/>
              <a:t>int</a:t>
            </a:r>
            <a:r>
              <a:rPr lang="en-US" sz="2400" dirty="0" smtClean="0"/>
              <a:t>, float etc.</a:t>
            </a:r>
          </a:p>
          <a:p>
            <a:pPr>
              <a:buNone/>
            </a:pPr>
            <a:r>
              <a:rPr lang="en-US" sz="2400" dirty="0" smtClean="0"/>
              <a:t>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Structure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sz="2400" dirty="0" smtClean="0"/>
              <a:t>		</a:t>
            </a:r>
            <a:r>
              <a:rPr lang="en-US" sz="2400" dirty="0" smtClean="0">
                <a:solidFill>
                  <a:srgbClr val="FF0000"/>
                </a:solidFill>
              </a:rPr>
              <a:t>Example</a:t>
            </a:r>
            <a:r>
              <a:rPr lang="en-US" sz="2400" dirty="0" smtClean="0"/>
              <a:t> </a:t>
            </a:r>
          </a:p>
          <a:p>
            <a:pPr>
              <a:buNone/>
            </a:pPr>
            <a:r>
              <a:rPr lang="en-US" sz="2400" dirty="0" smtClean="0"/>
              <a:t>		#include&lt;</a:t>
            </a:r>
            <a:r>
              <a:rPr lang="en-US" sz="2400" dirty="0" err="1" smtClean="0"/>
              <a:t>stdio.h</a:t>
            </a:r>
            <a:r>
              <a:rPr lang="en-US" sz="2400" dirty="0" smtClean="0"/>
              <a:t>&gt;</a:t>
            </a:r>
          </a:p>
          <a:p>
            <a:pPr>
              <a:buNone/>
            </a:pPr>
            <a:r>
              <a:rPr lang="en-US" sz="2400" dirty="0" smtClean="0"/>
              <a:t>		</a:t>
            </a:r>
            <a:r>
              <a:rPr lang="en-US" sz="2400" dirty="0" err="1" smtClean="0"/>
              <a:t>struct</a:t>
            </a:r>
            <a:r>
              <a:rPr lang="en-US" sz="2400" dirty="0" smtClean="0"/>
              <a:t>  </a:t>
            </a:r>
            <a:r>
              <a:rPr lang="en-US" sz="2400" dirty="0" err="1" smtClean="0"/>
              <a:t>st</a:t>
            </a:r>
            <a:endParaRPr lang="en-US" sz="2400" dirty="0" smtClean="0"/>
          </a:p>
          <a:p>
            <a:pPr>
              <a:buNone/>
            </a:pPr>
            <a:r>
              <a:rPr lang="en-US" sz="2400" dirty="0" smtClean="0"/>
              <a:t>		{</a:t>
            </a:r>
          </a:p>
          <a:p>
            <a:pPr>
              <a:buNone/>
            </a:pPr>
            <a:r>
              <a:rPr lang="en-US" sz="2400" dirty="0" smtClean="0"/>
              <a:t>		</a:t>
            </a:r>
            <a:r>
              <a:rPr lang="en-US" sz="2400" dirty="0" err="1" smtClean="0"/>
              <a:t>int</a:t>
            </a:r>
            <a:r>
              <a:rPr lang="en-US" sz="2400" dirty="0" smtClean="0"/>
              <a:t> x;</a:t>
            </a:r>
          </a:p>
          <a:p>
            <a:pPr>
              <a:buNone/>
            </a:pPr>
            <a:r>
              <a:rPr lang="en-US" sz="2400" dirty="0" smtClean="0"/>
              <a:t>		char name[10];</a:t>
            </a:r>
          </a:p>
          <a:p>
            <a:pPr>
              <a:buNone/>
            </a:pPr>
            <a:r>
              <a:rPr lang="en-US" sz="2400" dirty="0" smtClean="0"/>
              <a:t>		float marks;</a:t>
            </a:r>
          </a:p>
          <a:p>
            <a:pPr>
              <a:buNone/>
            </a:pPr>
            <a:r>
              <a:rPr lang="en-US" sz="2400" dirty="0" smtClean="0"/>
              <a:t>		}</a:t>
            </a:r>
          </a:p>
          <a:p>
            <a:pPr>
              <a:buNone/>
            </a:pPr>
            <a:r>
              <a:rPr lang="en-US" sz="2400" dirty="0" smtClean="0"/>
              <a:t>		Here memory is not reserved for data members until we provide the structure variable</a:t>
            </a:r>
          </a:p>
          <a:p>
            <a:pPr>
              <a:buNone/>
            </a:pPr>
            <a:r>
              <a:rPr lang="en-US" sz="2400" dirty="0" smtClean="0"/>
              <a:t>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Structure</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2400" dirty="0" smtClean="0"/>
              <a:t>		</a:t>
            </a:r>
            <a:r>
              <a:rPr lang="en-US" sz="2400" dirty="0" smtClean="0">
                <a:solidFill>
                  <a:srgbClr val="FF0000"/>
                </a:solidFill>
              </a:rPr>
              <a:t>Example</a:t>
            </a:r>
            <a:r>
              <a:rPr lang="en-US" sz="2400" dirty="0" smtClean="0"/>
              <a:t> 	</a:t>
            </a:r>
          </a:p>
          <a:p>
            <a:pPr>
              <a:buNone/>
            </a:pPr>
            <a:r>
              <a:rPr lang="en-US" sz="2400" dirty="0" smtClean="0"/>
              <a:t>		#include&lt;</a:t>
            </a:r>
            <a:r>
              <a:rPr lang="en-US" sz="2400" dirty="0" err="1" smtClean="0"/>
              <a:t>stdio.h</a:t>
            </a:r>
            <a:r>
              <a:rPr lang="en-US" sz="2400" dirty="0" smtClean="0"/>
              <a:t>&gt;</a:t>
            </a:r>
          </a:p>
          <a:p>
            <a:pPr>
              <a:buNone/>
            </a:pPr>
            <a:r>
              <a:rPr lang="en-US" sz="2400" dirty="0" smtClean="0"/>
              <a:t>		</a:t>
            </a:r>
            <a:r>
              <a:rPr lang="en-US" sz="2400" dirty="0" err="1" smtClean="0"/>
              <a:t>struct</a:t>
            </a:r>
            <a:r>
              <a:rPr lang="en-US" sz="2400" dirty="0" smtClean="0"/>
              <a:t>  </a:t>
            </a:r>
            <a:r>
              <a:rPr lang="en-US" sz="2400" dirty="0" err="1" smtClean="0"/>
              <a:t>st</a:t>
            </a:r>
            <a:endParaRPr lang="en-US" sz="2400" dirty="0" smtClean="0"/>
          </a:p>
          <a:p>
            <a:pPr>
              <a:buNone/>
            </a:pPr>
            <a:r>
              <a:rPr lang="en-US" sz="2400" dirty="0" smtClean="0"/>
              <a:t>		{</a:t>
            </a:r>
          </a:p>
          <a:p>
            <a:pPr>
              <a:buNone/>
            </a:pPr>
            <a:r>
              <a:rPr lang="en-US" sz="2400" dirty="0" smtClean="0"/>
              <a:t>		</a:t>
            </a:r>
            <a:r>
              <a:rPr lang="en-US" sz="2400" dirty="0" err="1" smtClean="0"/>
              <a:t>int</a:t>
            </a:r>
            <a:r>
              <a:rPr lang="en-US" sz="2400" dirty="0" smtClean="0"/>
              <a:t> x;</a:t>
            </a:r>
          </a:p>
          <a:p>
            <a:pPr>
              <a:buNone/>
            </a:pPr>
            <a:r>
              <a:rPr lang="en-US" sz="2400" dirty="0" smtClean="0"/>
              <a:t>		char name[10];</a:t>
            </a:r>
          </a:p>
          <a:p>
            <a:pPr>
              <a:buNone/>
            </a:pPr>
            <a:r>
              <a:rPr lang="en-US" sz="2400" dirty="0" smtClean="0"/>
              <a:t>		float marks;</a:t>
            </a:r>
          </a:p>
          <a:p>
            <a:pPr>
              <a:buNone/>
            </a:pPr>
            <a:r>
              <a:rPr lang="en-US" sz="2400" dirty="0" smtClean="0"/>
              <a:t>		}v1;                </a:t>
            </a:r>
            <a:r>
              <a:rPr lang="en-US" sz="2400" dirty="0" smtClean="0">
                <a:solidFill>
                  <a:srgbClr val="FF0000"/>
                </a:solidFill>
              </a:rPr>
              <a:t>// v1 is the structure variable</a:t>
            </a:r>
          </a:p>
          <a:p>
            <a:pPr>
              <a:buNone/>
            </a:pPr>
            <a:r>
              <a:rPr lang="en-US" sz="2400" dirty="0" smtClean="0"/>
              <a:t>		Here memory is reserved for the structure data members</a:t>
            </a:r>
          </a:p>
          <a:p>
            <a:pPr>
              <a:buNone/>
            </a:pPr>
            <a:r>
              <a:rPr lang="en-US" sz="2400" dirty="0" smtClean="0"/>
              <a:t>		</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Structure </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sz="2400" dirty="0" smtClean="0"/>
              <a:t>		</a:t>
            </a:r>
            <a:r>
              <a:rPr lang="en-US" sz="2400" dirty="0" smtClean="0">
                <a:solidFill>
                  <a:srgbClr val="FF0000"/>
                </a:solidFill>
              </a:rPr>
              <a:t>Example</a:t>
            </a:r>
            <a:r>
              <a:rPr lang="en-US" sz="2400" dirty="0" smtClean="0"/>
              <a:t> </a:t>
            </a:r>
          </a:p>
          <a:p>
            <a:pPr>
              <a:buNone/>
            </a:pPr>
            <a:r>
              <a:rPr lang="en-US" sz="2400" dirty="0" smtClean="0"/>
              <a:t>		#include&lt;</a:t>
            </a:r>
            <a:r>
              <a:rPr lang="en-US" sz="2400" dirty="0" err="1" smtClean="0"/>
              <a:t>stdio.h</a:t>
            </a:r>
            <a:r>
              <a:rPr lang="en-US" sz="2400" dirty="0" smtClean="0"/>
              <a:t>&gt;</a:t>
            </a:r>
          </a:p>
          <a:p>
            <a:pPr>
              <a:buNone/>
            </a:pPr>
            <a:r>
              <a:rPr lang="en-US" sz="2400" dirty="0" smtClean="0"/>
              <a:t>		</a:t>
            </a:r>
            <a:r>
              <a:rPr lang="en-US" sz="2400" dirty="0" err="1" smtClean="0"/>
              <a:t>struct</a:t>
            </a:r>
            <a:r>
              <a:rPr lang="en-US" sz="2400" dirty="0" smtClean="0"/>
              <a:t>  </a:t>
            </a:r>
            <a:r>
              <a:rPr lang="en-US" sz="2400" dirty="0" err="1" smtClean="0"/>
              <a:t>st</a:t>
            </a:r>
            <a:endParaRPr lang="en-US" sz="2400" dirty="0" smtClean="0"/>
          </a:p>
          <a:p>
            <a:pPr>
              <a:buNone/>
            </a:pPr>
            <a:r>
              <a:rPr lang="en-US" sz="2400" dirty="0" smtClean="0"/>
              <a:t>		{</a:t>
            </a:r>
          </a:p>
          <a:p>
            <a:pPr>
              <a:buNone/>
            </a:pPr>
            <a:r>
              <a:rPr lang="en-US" sz="2400" dirty="0" smtClean="0"/>
              <a:t>		</a:t>
            </a:r>
            <a:r>
              <a:rPr lang="en-US" sz="2400" dirty="0" err="1" smtClean="0"/>
              <a:t>int</a:t>
            </a:r>
            <a:r>
              <a:rPr lang="en-US" sz="2400" dirty="0" smtClean="0"/>
              <a:t> x;</a:t>
            </a:r>
          </a:p>
          <a:p>
            <a:pPr>
              <a:buNone/>
            </a:pPr>
            <a:r>
              <a:rPr lang="en-US" sz="2400" dirty="0" smtClean="0"/>
              <a:t>		char name[10];             </a:t>
            </a:r>
          </a:p>
          <a:p>
            <a:pPr>
              <a:buNone/>
            </a:pPr>
            <a:r>
              <a:rPr lang="en-US" sz="2400" dirty="0" smtClean="0"/>
              <a:t>		float m;</a:t>
            </a:r>
          </a:p>
          <a:p>
            <a:pPr>
              <a:buNone/>
            </a:pPr>
            <a:r>
              <a:rPr lang="en-US" sz="2400" dirty="0" smtClean="0"/>
              <a:t>		}v1={10,”abcd”,80};                </a:t>
            </a:r>
            <a:r>
              <a:rPr lang="en-US" sz="2400" dirty="0" smtClean="0">
                <a:solidFill>
                  <a:srgbClr val="FF0000"/>
                </a:solidFill>
              </a:rPr>
              <a:t>// v1 is the structure variable</a:t>
            </a:r>
          </a:p>
          <a:p>
            <a:pPr>
              <a:buNone/>
            </a:pPr>
            <a:r>
              <a:rPr lang="en-US" sz="2400" dirty="0" smtClean="0">
                <a:solidFill>
                  <a:srgbClr val="FF0000"/>
                </a:solidFill>
              </a:rPr>
              <a:t>	</a:t>
            </a:r>
            <a:r>
              <a:rPr lang="en-US" sz="2400" dirty="0" smtClean="0"/>
              <a:t> Here providing  tag name is optional because the structure variable is declared.</a:t>
            </a:r>
            <a:endParaRPr lang="en-US" sz="2400" dirty="0" smtClean="0">
              <a:solidFill>
                <a:srgbClr val="FF0000"/>
              </a:solidFill>
            </a:endParaRPr>
          </a:p>
          <a:p>
            <a:pPr>
              <a:buNone/>
            </a:pPr>
            <a:r>
              <a:rPr lang="en-US" sz="2400" dirty="0" smtClean="0"/>
              <a:t>		</a:t>
            </a:r>
          </a:p>
          <a:p>
            <a:pPr>
              <a:buNone/>
            </a:pPr>
            <a:r>
              <a:rPr lang="en-US" sz="2400" dirty="0" smtClean="0"/>
              <a:t>		</a:t>
            </a:r>
            <a:endParaRPr lang="en-US" sz="2400" dirty="0"/>
          </a:p>
        </p:txBody>
      </p:sp>
      <p:sp>
        <p:nvSpPr>
          <p:cNvPr id="4" name="Rectangle 3"/>
          <p:cNvSpPr/>
          <p:nvPr/>
        </p:nvSpPr>
        <p:spPr>
          <a:xfrm>
            <a:off x="4572000" y="2895600"/>
            <a:ext cx="38100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abcd</a:t>
            </a:r>
            <a:r>
              <a:rPr lang="en-US" sz="2400" dirty="0" smtClean="0">
                <a:solidFill>
                  <a:schemeClr val="tx1"/>
                </a:solidFill>
              </a:rPr>
              <a:t>\0</a:t>
            </a:r>
            <a:endParaRPr lang="en-US" sz="2400" dirty="0">
              <a:solidFill>
                <a:schemeClr val="tx1"/>
              </a:solidFill>
            </a:endParaRPr>
          </a:p>
        </p:txBody>
      </p:sp>
      <p:cxnSp>
        <p:nvCxnSpPr>
          <p:cNvPr id="12" name="Straight Connector 11"/>
          <p:cNvCxnSpPr/>
          <p:nvPr/>
        </p:nvCxnSpPr>
        <p:spPr>
          <a:xfrm rot="5400000">
            <a:off x="4914900" y="3238500"/>
            <a:ext cx="685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7315200" y="3276600"/>
            <a:ext cx="7620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648200" y="3124200"/>
            <a:ext cx="533400" cy="461665"/>
          </a:xfrm>
          <a:prstGeom prst="rect">
            <a:avLst/>
          </a:prstGeom>
        </p:spPr>
        <p:txBody>
          <a:bodyPr wrap="square">
            <a:spAutoFit/>
          </a:bodyPr>
          <a:lstStyle/>
          <a:p>
            <a:r>
              <a:rPr lang="en-US" sz="2400" dirty="0" smtClean="0"/>
              <a:t>10</a:t>
            </a:r>
            <a:endParaRPr lang="en-US" sz="2400" dirty="0"/>
          </a:p>
        </p:txBody>
      </p:sp>
      <p:sp>
        <p:nvSpPr>
          <p:cNvPr id="19" name="Rectangle 18"/>
          <p:cNvSpPr/>
          <p:nvPr/>
        </p:nvSpPr>
        <p:spPr>
          <a:xfrm>
            <a:off x="7772400" y="3124200"/>
            <a:ext cx="533400" cy="461665"/>
          </a:xfrm>
          <a:prstGeom prst="rect">
            <a:avLst/>
          </a:prstGeom>
        </p:spPr>
        <p:txBody>
          <a:bodyPr wrap="square">
            <a:spAutoFit/>
          </a:bodyPr>
          <a:lstStyle/>
          <a:p>
            <a:r>
              <a:rPr lang="en-US" sz="2400" dirty="0" smtClean="0"/>
              <a:t>80</a:t>
            </a:r>
            <a:endParaRPr lang="en-US" sz="2400" dirty="0"/>
          </a:p>
        </p:txBody>
      </p:sp>
      <p:cxnSp>
        <p:nvCxnSpPr>
          <p:cNvPr id="21" name="Straight Connector 20"/>
          <p:cNvCxnSpPr/>
          <p:nvPr/>
        </p:nvCxnSpPr>
        <p:spPr>
          <a:xfrm rot="5400000">
            <a:off x="5219700" y="3619500"/>
            <a:ext cx="76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38600" y="3733800"/>
            <a:ext cx="1219200" cy="461665"/>
          </a:xfrm>
          <a:prstGeom prst="rect">
            <a:avLst/>
          </a:prstGeom>
        </p:spPr>
        <p:txBody>
          <a:bodyPr wrap="square">
            <a:spAutoFit/>
          </a:bodyPr>
          <a:lstStyle/>
          <a:p>
            <a:r>
              <a:rPr lang="en-US" sz="2400" dirty="0" smtClean="0"/>
              <a:t>     </a:t>
            </a:r>
            <a:r>
              <a:rPr lang="en-US" sz="2400" dirty="0" smtClean="0">
                <a:solidFill>
                  <a:srgbClr val="FF0000"/>
                </a:solidFill>
              </a:rPr>
              <a:t>1000</a:t>
            </a:r>
            <a:endParaRPr lang="en-US" sz="2400" dirty="0">
              <a:solidFill>
                <a:srgbClr val="FF0000"/>
              </a:solidFill>
            </a:endParaRPr>
          </a:p>
        </p:txBody>
      </p:sp>
      <p:sp>
        <p:nvSpPr>
          <p:cNvPr id="23" name="Rectangle 22"/>
          <p:cNvSpPr/>
          <p:nvPr/>
        </p:nvSpPr>
        <p:spPr>
          <a:xfrm>
            <a:off x="5257800" y="3733800"/>
            <a:ext cx="1066800" cy="461665"/>
          </a:xfrm>
          <a:prstGeom prst="rect">
            <a:avLst/>
          </a:prstGeom>
        </p:spPr>
        <p:txBody>
          <a:bodyPr wrap="square">
            <a:spAutoFit/>
          </a:bodyPr>
          <a:lstStyle/>
          <a:p>
            <a:r>
              <a:rPr lang="en-US" sz="2400" dirty="0" smtClean="0">
                <a:solidFill>
                  <a:srgbClr val="FF0000"/>
                </a:solidFill>
              </a:rPr>
              <a:t>1004</a:t>
            </a:r>
            <a:endParaRPr lang="en-US" sz="2400" dirty="0">
              <a:solidFill>
                <a:srgbClr val="FF0000"/>
              </a:solidFill>
            </a:endParaRPr>
          </a:p>
        </p:txBody>
      </p:sp>
      <p:sp>
        <p:nvSpPr>
          <p:cNvPr id="24" name="Rectangle 23"/>
          <p:cNvSpPr/>
          <p:nvPr/>
        </p:nvSpPr>
        <p:spPr>
          <a:xfrm>
            <a:off x="7620000" y="3733800"/>
            <a:ext cx="990600" cy="461665"/>
          </a:xfrm>
          <a:prstGeom prst="rect">
            <a:avLst/>
          </a:prstGeom>
        </p:spPr>
        <p:txBody>
          <a:bodyPr wrap="square">
            <a:spAutoFit/>
          </a:bodyPr>
          <a:lstStyle/>
          <a:p>
            <a:r>
              <a:rPr lang="en-US" sz="2400" dirty="0" smtClean="0">
                <a:solidFill>
                  <a:srgbClr val="FF0000"/>
                </a:solidFill>
              </a:rPr>
              <a:t>1014</a:t>
            </a:r>
            <a:endParaRPr lang="en-US" sz="2400" dirty="0">
              <a:solidFill>
                <a:srgbClr val="FF0000"/>
              </a:solidFill>
            </a:endParaRPr>
          </a:p>
        </p:txBody>
      </p:sp>
      <p:sp>
        <p:nvSpPr>
          <p:cNvPr id="25" name="Rectangle 24"/>
          <p:cNvSpPr/>
          <p:nvPr/>
        </p:nvSpPr>
        <p:spPr>
          <a:xfrm>
            <a:off x="4648200" y="2514600"/>
            <a:ext cx="533400" cy="461665"/>
          </a:xfrm>
          <a:prstGeom prst="rect">
            <a:avLst/>
          </a:prstGeom>
        </p:spPr>
        <p:txBody>
          <a:bodyPr wrap="square">
            <a:spAutoFit/>
          </a:bodyPr>
          <a:lstStyle/>
          <a:p>
            <a:r>
              <a:rPr lang="en-US" sz="2400" dirty="0" smtClean="0"/>
              <a:t>x</a:t>
            </a:r>
            <a:endParaRPr lang="en-US" sz="2400" dirty="0"/>
          </a:p>
        </p:txBody>
      </p:sp>
      <p:sp>
        <p:nvSpPr>
          <p:cNvPr id="26" name="Rectangle 25"/>
          <p:cNvSpPr/>
          <p:nvPr/>
        </p:nvSpPr>
        <p:spPr>
          <a:xfrm>
            <a:off x="5791200" y="2514600"/>
            <a:ext cx="1219200" cy="461665"/>
          </a:xfrm>
          <a:prstGeom prst="rect">
            <a:avLst/>
          </a:prstGeom>
        </p:spPr>
        <p:txBody>
          <a:bodyPr wrap="square">
            <a:spAutoFit/>
          </a:bodyPr>
          <a:lstStyle/>
          <a:p>
            <a:r>
              <a:rPr lang="en-US" sz="2400" dirty="0" smtClean="0"/>
              <a:t>name</a:t>
            </a:r>
            <a:endParaRPr lang="en-US" sz="2400" dirty="0"/>
          </a:p>
        </p:txBody>
      </p:sp>
      <p:sp>
        <p:nvSpPr>
          <p:cNvPr id="27" name="Rectangle 26"/>
          <p:cNvSpPr/>
          <p:nvPr/>
        </p:nvSpPr>
        <p:spPr>
          <a:xfrm>
            <a:off x="7772400" y="2514600"/>
            <a:ext cx="533400" cy="461665"/>
          </a:xfrm>
          <a:prstGeom prst="rect">
            <a:avLst/>
          </a:prstGeom>
        </p:spPr>
        <p:txBody>
          <a:bodyPr wrap="square">
            <a:spAutoFit/>
          </a:bodyPr>
          <a:lstStyle/>
          <a:p>
            <a:r>
              <a:rPr lang="en-US" sz="2400" dirty="0" smtClean="0"/>
              <a:t>m</a:t>
            </a:r>
            <a:endParaRPr lang="en-US" sz="2400" dirty="0"/>
          </a:p>
        </p:txBody>
      </p:sp>
      <p:cxnSp>
        <p:nvCxnSpPr>
          <p:cNvPr id="29" name="Straight Arrow Connector 28"/>
          <p:cNvCxnSpPr/>
          <p:nvPr/>
        </p:nvCxnSpPr>
        <p:spPr>
          <a:xfrm>
            <a:off x="6324600" y="2133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4572000" y="2133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791200" y="1828800"/>
            <a:ext cx="533400" cy="461665"/>
          </a:xfrm>
          <a:prstGeom prst="rect">
            <a:avLst/>
          </a:prstGeom>
        </p:spPr>
        <p:txBody>
          <a:bodyPr wrap="square">
            <a:spAutoFit/>
          </a:bodyPr>
          <a:lstStyle/>
          <a:p>
            <a:r>
              <a:rPr lang="en-US" sz="2400" dirty="0" smtClean="0"/>
              <a:t>v1</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TotalTime>
  <Words>609</Words>
  <Application>Microsoft Office PowerPoint</Application>
  <PresentationFormat>On-screen Show (4:3)</PresentationFormat>
  <Paragraphs>555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Structures</vt:lpstr>
      <vt:lpstr>Introduction</vt:lpstr>
      <vt:lpstr>Examples</vt:lpstr>
      <vt:lpstr>What is structure ?</vt:lpstr>
      <vt:lpstr>How to declare structure variable</vt:lpstr>
      <vt:lpstr>How to declare structure variable</vt:lpstr>
      <vt:lpstr>Structure</vt:lpstr>
      <vt:lpstr>Structure</vt:lpstr>
      <vt:lpstr>Structure </vt:lpstr>
      <vt:lpstr>Structure </vt:lpstr>
      <vt:lpstr>Structure</vt:lpstr>
      <vt:lpstr>Structure</vt:lpstr>
      <vt:lpstr>                                                                     Declaring Structure variables separately </vt:lpstr>
      <vt:lpstr>                                                                                                                                            Declaring Structure variables with structure definition  </vt:lpstr>
      <vt:lpstr>                                                                                                                                            Structure  </vt:lpstr>
      <vt:lpstr>                                                                                                                                            How to access structure members  </vt:lpstr>
      <vt:lpstr>                                                                                                                                            How to access structure members  </vt:lpstr>
      <vt:lpstr>                                                                                                                                            How to access structure members  </vt:lpstr>
      <vt:lpstr>                                                                                                                                            How to access structure members  </vt:lpstr>
      <vt:lpstr>                                                                                                                                            Array of Structures  </vt:lpstr>
      <vt:lpstr>                                                                                                                                            Array of Structures  </vt:lpstr>
      <vt:lpstr>                                                                                                                                            Array of Structures  </vt:lpstr>
      <vt:lpstr>                                                                                                                                            Nested Structure  </vt:lpstr>
      <vt:lpstr>                                                                                                                                            Nested Structure  </vt:lpstr>
      <vt:lpstr>                                                                                                                                            Nested Structure  </vt:lpstr>
      <vt:lpstr>                                                                                                                                             Structure using pointer  </vt:lpstr>
      <vt:lpstr>                                                                                                                                             Structure using pointer  </vt:lpstr>
      <vt:lpstr>                                                                                                                                             Structure using pointer  </vt:lpstr>
      <vt:lpstr>                                                                                                                                             Passing Structure to function  </vt:lpstr>
      <vt:lpstr>                                                                                                                                             Passing Structure to function  </vt:lpstr>
      <vt:lpstr>                                                                                                                                             Passing Structure to function By Value  </vt:lpstr>
      <vt:lpstr>                                                                                                                                             Passing Structure to function By value  </vt:lpstr>
      <vt:lpstr>                                                                                                                                             Passing Structure to function By value   </vt:lpstr>
      <vt:lpstr>                                                                                                                                             Passing Structure to function By Address  </vt:lpstr>
      <vt:lpstr>                                                                                                                                             Passing Structure to function By Address  </vt:lpstr>
      <vt:lpstr>                                                                                                                                             Passing Structure to function By Address   </vt:lpstr>
      <vt:lpstr>                                                                                                                                             How structure members are stored in memory?   </vt:lpstr>
      <vt:lpstr>                                                                                                                                             How structure members are stored in memory?   </vt:lpstr>
      <vt:lpstr>                                                                                                                                             How structure members are stored in memory?   </vt:lpstr>
      <vt:lpstr>                                                                                                                                             Structure padding   </vt:lpstr>
      <vt:lpstr>                                                                                                                                             Structure padding   </vt:lpstr>
      <vt:lpstr>                                                                                                                                             Structure padding   </vt:lpstr>
      <vt:lpstr>                                                                                                                                             Structure padding   </vt:lpstr>
      <vt:lpstr>                                                                                                                                             Structure padding   </vt:lpstr>
      <vt:lpstr>                                                                                                                                             Structure padding   </vt:lpstr>
      <vt:lpstr>                                                                                                                                             Bit fields in c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dc:title>
  <dc:creator>Ashok</dc:creator>
  <cp:lastModifiedBy>Sakthivel</cp:lastModifiedBy>
  <cp:revision>119</cp:revision>
  <dcterms:created xsi:type="dcterms:W3CDTF">2006-08-16T00:00:00Z</dcterms:created>
  <dcterms:modified xsi:type="dcterms:W3CDTF">2020-05-13T09:30:29Z</dcterms:modified>
</cp:coreProperties>
</file>