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wCqmtyGfWa3QZYsVBWmU+CIl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2EF58-2643-4F26-B104-E3D90B03E8B4}">
  <a:tblStyle styleId="{57A2EF58-2643-4F26-B104-E3D90B03E8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2557370c2_0_13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e2557370c2_0_13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557370c2_0_14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e2557370c2_0_14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731837" y="1869749"/>
            <a:ext cx="10728324" cy="4069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731837" y="1869749"/>
            <a:ext cx="10728324" cy="4069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1451075" y="2055675"/>
            <a:ext cx="106065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/>
              <a:t>         </a:t>
            </a:r>
            <a:r>
              <a:rPr lang="en-US" sz="3300"/>
              <a:t>FLORA CLASSIFIER USING MACHINE  </a:t>
            </a:r>
            <a:endParaRPr sz="33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300"/>
              <a:t>                                  LEARNING</a:t>
            </a:r>
            <a:endParaRPr b="0" sz="3300"/>
          </a:p>
          <a:p>
            <a:pPr indent="-1620520" lvl="0" marL="1632585" marR="508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500"/>
          </a:p>
        </p:txBody>
      </p:sp>
      <p:sp>
        <p:nvSpPr>
          <p:cNvPr id="48" name="Google Shape;48;p1"/>
          <p:cNvSpPr txBox="1"/>
          <p:nvPr/>
        </p:nvSpPr>
        <p:spPr>
          <a:xfrm>
            <a:off x="4242864" y="3203949"/>
            <a:ext cx="601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1620520" lvl="0" marL="1632585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696" y="268664"/>
            <a:ext cx="9282837" cy="133153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838200" y="4800600"/>
            <a:ext cx="9525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470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SANGEETHA S                                 (811721243047)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470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UDHAYAMALATHI N                      (811721243059)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470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VASANTHA PRIYA M                      (811721243060)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470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090225" y="3434725"/>
            <a:ext cx="8899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43815" lvl="0" marL="55880" marR="1602105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GUIDE NAME: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Ms.S.Murugavalli.,ME.,(Ph.D)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1658600" y="6291188"/>
            <a:ext cx="3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411850" y="89525"/>
            <a:ext cx="120327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5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0"/>
              <a:t>DATA COLLECTION AND STORAGE MODULE</a:t>
            </a:r>
            <a:endParaRPr sz="3950"/>
          </a:p>
        </p:txBody>
      </p:sp>
      <p:sp>
        <p:nvSpPr>
          <p:cNvPr id="115" name="Google Shape;115;p10"/>
          <p:cNvSpPr txBox="1"/>
          <p:nvPr/>
        </p:nvSpPr>
        <p:spPr>
          <a:xfrm>
            <a:off x="573000" y="1289550"/>
            <a:ext cx="10682700" cy="5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1" i="0" sz="2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MODULE 1</a:t>
            </a:r>
            <a:r>
              <a:rPr b="1" i="0" lang="en-US" sz="2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n-US" sz="2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COLLECTION.</a:t>
            </a:r>
            <a:endParaRPr b="1" i="0" sz="2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1" i="0" sz="2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Data Collection.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 and Labeling.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1" i="0" sz="2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MODULE 2:DATABASE MANAGEMENT</a:t>
            </a:r>
            <a:endParaRPr b="1" i="0" sz="2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STORING METADATA).</a:t>
            </a:r>
            <a:endParaRPr b="1" i="0" sz="2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1" i="0" sz="2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Creation.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Times New Roman"/>
              <a:buChar char="●"/>
            </a:pP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Improvement.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500" y="2159325"/>
            <a:ext cx="3679450" cy="3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1066800" y="381000"/>
            <a:ext cx="952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         </a:t>
            </a:r>
            <a:r>
              <a:rPr lang="en-US" sz="4500"/>
              <a:t>DATA PROCESSING MODULE</a:t>
            </a:r>
            <a:endParaRPr sz="4500"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762000" y="1371600"/>
            <a:ext cx="10728300" cy="6313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SUB MODULE 1: IMAGE PREPROCESSING</a:t>
            </a:r>
            <a:endParaRPr b="1" sz="25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Normalization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Noise Reduction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Feature Extraction</a:t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500"/>
              <a:t>SUB MODULE 2: DATA SPLITTING</a:t>
            </a:r>
            <a:endParaRPr b="1" sz="25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Training Set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Validation Set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Testing Set</a:t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50"/>
          </a:p>
        </p:txBody>
      </p:sp>
      <p:pic>
        <p:nvPicPr>
          <p:cNvPr descr="Structure-of-the-process-of-plant-species-identification-with-CNN.png"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647" y="1933849"/>
            <a:ext cx="5106774" cy="492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22300" y="0"/>
            <a:ext cx="11869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400"/>
              <a:t>MODEL BUILDING AND TRAINING  MODULE</a:t>
            </a:r>
            <a:endParaRPr b="0" sz="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196975" y="1593625"/>
            <a:ext cx="14020500" cy="11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</a:t>
            </a:r>
            <a:r>
              <a:rPr lang="en-US" sz="2100"/>
              <a:t>  </a:t>
            </a:r>
            <a:r>
              <a:rPr lang="en-US" sz="2600"/>
              <a:t>  </a:t>
            </a:r>
            <a:r>
              <a:rPr b="1" lang="en-US" sz="2600"/>
              <a:t>SUB MODULE 1: CNN ARCHITECTURE DESIGN </a:t>
            </a:r>
            <a:endParaRPr b="1" sz="2600"/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Image recognition tasks</a:t>
            </a:r>
            <a:endParaRPr sz="2500"/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Designing the architecture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/>
              <a:t>        SUB MODULE 2: HYPER PARAMETER TUNING</a:t>
            </a:r>
            <a:endParaRPr b="1" sz="2600"/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600"/>
              <a:t>Optimizing various parameters</a:t>
            </a:r>
            <a:endParaRPr sz="2600"/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600"/>
              <a:t>Techniques like grid search in hyper parameters</a:t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/>
              <a:t>         </a:t>
            </a:r>
            <a:endParaRPr b="1"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/>
              <a:t>        SUB MODULE 3:TRANSFER LEARNING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700"/>
              <a:t>Retraining the pre-trained model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8735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700"/>
              <a:t>Leveraging features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762000" y="1143000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atsApp Image 2023-12-16 at 11.06.48 PM.jpeg"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38" y="680438"/>
            <a:ext cx="11710524" cy="54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579575" y="533400"/>
            <a:ext cx="111489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600"/>
              <a:t>      MODEL EVALUATION MODULE</a:t>
            </a:r>
            <a:endParaRPr b="0"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62000" y="1600200"/>
            <a:ext cx="10728324" cy="17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77862" y="1600200"/>
            <a:ext cx="108966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MODULE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METRICS CALCULATION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(Sensitivity).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 and AUC.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MODULE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VISUALIZATION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and Accuracy Curves.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Confusion Matrix Visualization.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Maps.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2023-12-18 002201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075" y="2258675"/>
            <a:ext cx="6213373" cy="321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15225" y="787650"/>
            <a:ext cx="111009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SUB MODULE 1:APPLICATION LAYER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400"/>
              <a:t> (</a:t>
            </a:r>
            <a:r>
              <a:rPr lang="en-US" sz="2500"/>
              <a:t>WEB, MOBILE, DESKTOP)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User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Frontend Development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Backend Development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SUB MODULE</a:t>
            </a:r>
            <a:r>
              <a:rPr lang="en-US" sz="2500"/>
              <a:t> </a:t>
            </a:r>
            <a:r>
              <a:rPr b="1" lang="en-US" sz="2500"/>
              <a:t>2: API IMPLEMENTATION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API Integration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API Documentation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 SUB MODULE</a:t>
            </a:r>
            <a:r>
              <a:rPr lang="en-US" sz="2500"/>
              <a:t> </a:t>
            </a:r>
            <a:r>
              <a:rPr b="1" lang="en-US" sz="2500"/>
              <a:t>3: SERVER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Server Setup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Scalability and Performance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0" y="0"/>
            <a:ext cx="1239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MODULE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12-18 002540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675" y="1166850"/>
            <a:ext cx="5228549" cy="5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58125" y="304800"/>
            <a:ext cx="1183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 sz="4500"/>
              <a:t>MAINTENANCE AND UPDATES MODULE</a:t>
            </a:r>
            <a:endParaRPr b="0"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002750" y="1185375"/>
            <a:ext cx="108156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SUB MODULE 1: MODEL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Retraining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Fine-Tuning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Version Control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00"/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SUB MODULE</a:t>
            </a:r>
            <a:r>
              <a:rPr lang="en-US" sz="2500"/>
              <a:t> </a:t>
            </a:r>
            <a:r>
              <a:rPr b="1" lang="en-US" sz="2500"/>
              <a:t>2: DATA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Data Augmentation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Labeling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Quality Assurance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500"/>
              <a:t>SUB MODULE 3:SOFTWARE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Framework and Library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Security Patches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12-19 112117.png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725" y="1629450"/>
            <a:ext cx="5100074" cy="4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733799" y="533400"/>
            <a:ext cx="64769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83450" y="1257300"/>
            <a:ext cx="118695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</a:rPr>
              <a:t>Utilize machine learning to classify plant species from images provided by users.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</a:rPr>
              <a:t>Develop an intuitive interface for users.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</a:rPr>
              <a:t>Train the model on a diverse dataset of plant images to ensure accurate      classification.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</a:rPr>
              <a:t>Allow users to provide feedback on classification results.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</a:rPr>
              <a:t>Prioritize user privacy and data security.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59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371600" y="592518"/>
            <a:ext cx="9144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579450" y="1629450"/>
            <a:ext cx="10728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The system's commitment to providing comprehensive plant information, including medicinal insights, enhances its educational value, with an intuitive interface and user-centric design.Positioned as a valuable tool for both beginners and experienced gardeners, it aspires to redefine plant-related applications, promoting sustainable and informed home gardening practices.Leveraging advanced image recognition, it ensures precise plant identification.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090034" y="592518"/>
            <a:ext cx="401193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00949" y="1784650"/>
            <a:ext cx="112473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825">
            <a:spAutoFit/>
          </a:bodyPr>
          <a:lstStyle/>
          <a:p>
            <a:pPr indent="0" lvl="0" marL="457200" marR="165100" rtl="0" algn="l">
              <a:lnSpc>
                <a:spcPct val="1502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1.Wäldchen, J., &amp; Mäder, P.,(2018)Plant Classification Using Deep Neural Networks.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2.S.Kannan, P. Arivazhagan, S. Raja, P. I. Lazarus, &amp; C. Immanuel Selvaraj </a:t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 Procedia(2018)Plant Species Identification Using Deep Convolutional Neural Network.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3.Neeraj Kumar, Peter N. Belhumeur, Arijit Biswas, David W. Jacobs, W. John Kress, Ida C. Lopez,(2022)Medicinal Plant identification in the wild by using CNN.</a:t>
            </a:r>
            <a:endParaRPr sz="2500"/>
          </a:p>
          <a:p>
            <a:pPr indent="0" lvl="0" marL="457200" marR="8255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762750" y="380050"/>
            <a:ext cx="10722300" cy="7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3375">
            <a:spAutoFit/>
          </a:bodyPr>
          <a:lstStyle/>
          <a:p>
            <a:pPr indent="0" lvl="0" marL="0" marR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  OBJECTIVE</a:t>
            </a:r>
            <a:endParaRPr/>
          </a:p>
          <a:p>
            <a:pPr indent="0" lvl="0" marL="0" marR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5080" rtl="0" algn="just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1400"/>
              <a:buNone/>
            </a:pPr>
            <a:r>
              <a:rPr b="0" lang="en-US" sz="2900"/>
              <a:t>To create</a:t>
            </a:r>
            <a:r>
              <a:rPr b="0" lang="en-US" sz="2600"/>
              <a:t> </a:t>
            </a:r>
            <a:r>
              <a:rPr b="0" lang="en-US" sz="2900"/>
              <a:t>innovative  system  that  seamlessly  combines  image  recognition  and 	information retrieval for plant enthusiasts cultivating greenery at home</a:t>
            </a:r>
            <a:r>
              <a:rPr b="0" lang="en-US" sz="2400"/>
              <a:t>. </a:t>
            </a:r>
            <a:r>
              <a:rPr b="0" lang="en-US" sz="2800"/>
              <a:t>The user-friendly interface allows easy image uploads or manual input, and 	upon classification, users receive detailed plant profiles, enhancing their understanding and care of the identified plants.</a:t>
            </a:r>
            <a:endParaRPr b="0" sz="2800"/>
          </a:p>
          <a:p>
            <a:pPr indent="0" lvl="0" marL="12700" marR="5080" rtl="0" algn="just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3300"/>
          </a:p>
          <a:p>
            <a:pPr indent="0" lvl="0" marL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sz="4000"/>
          </a:p>
          <a:p>
            <a:pPr indent="0" lvl="0" marL="12700" marR="5080" rtl="0" algn="just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ctrTitle"/>
          </p:nvPr>
        </p:nvSpPr>
        <p:spPr>
          <a:xfrm>
            <a:off x="2819400" y="2590800"/>
            <a:ext cx="6477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0"/>
              <a:t>THANK YOU 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2557370c2_0_138"/>
          <p:cNvSpPr txBox="1"/>
          <p:nvPr>
            <p:ph type="title"/>
          </p:nvPr>
        </p:nvSpPr>
        <p:spPr>
          <a:xfrm>
            <a:off x="2681975" y="276403"/>
            <a:ext cx="68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64" name="Google Shape;64;g2e2557370c2_0_138"/>
          <p:cNvSpPr txBox="1"/>
          <p:nvPr/>
        </p:nvSpPr>
        <p:spPr>
          <a:xfrm>
            <a:off x="917575" y="1157400"/>
            <a:ext cx="10231200" cy="6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5080" rtl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system provides a categorization based on their growth habits,  such  as  trees,  shrubs,  vines,  herbs,  or  succulents.It  make classification on the structure of leaf and flower.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080" rtl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342900" rtl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Develops an app integrating deep learning for image captioning, employing The  system  aims  to  provide  accurate  and  reliable  identification  of home-grown plants, Provides cultivation guidelines, care instructions, and detailed insights into the medicinal uses of the identified species, fostering a holistic understanding of home flora.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342900" rtl="0" algn="just">
              <a:lnSpc>
                <a:spcPct val="1543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557370c2_0_143"/>
          <p:cNvSpPr txBox="1"/>
          <p:nvPr>
            <p:ph type="title"/>
          </p:nvPr>
        </p:nvSpPr>
        <p:spPr>
          <a:xfrm>
            <a:off x="2539364" y="227330"/>
            <a:ext cx="6317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70" name="Google Shape;70;g2e2557370c2_0_143"/>
          <p:cNvGraphicFramePr/>
          <p:nvPr/>
        </p:nvGraphicFramePr>
        <p:xfrm>
          <a:off x="422859" y="1066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{57A2EF58-2643-4F26-B104-E3D90B03E8B4}</a:tableStyleId>
              </a:tblPr>
              <a:tblGrid>
                <a:gridCol w="789950"/>
                <a:gridCol w="2726550"/>
                <a:gridCol w="2403900"/>
                <a:gridCol w="1736650"/>
                <a:gridCol w="1926000"/>
                <a:gridCol w="1881325"/>
              </a:tblGrid>
              <a:tr h="6400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292100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 PUBLISHED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386715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  USED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</a:tr>
              <a:tr h="25603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914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Medicinal Plant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914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in the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914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wild by using CNN.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914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21590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Trung Nguyen Quoc,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21590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Vinh Truong Hoang.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21590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18923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 neural  network(cnn),  recurrent  neural  network(rnn)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10287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Generalization and dependency on data quality.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E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251458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Identification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51458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Machine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51458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51458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360680" rtl="0" algn="just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Surjit Kumar,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60680" rtl="0" algn="just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Gauri Katiyar,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60680" rtl="0" algn="just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Rahul Chandola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360680" rtl="0" algn="just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121285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Recognition,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21285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9969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dataset,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9969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Ethical consideration,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9969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9969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5"/>
          <p:cNvGraphicFramePr/>
          <p:nvPr/>
        </p:nvGraphicFramePr>
        <p:xfrm>
          <a:off x="413524" y="584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{57A2EF58-2643-4F26-B104-E3D90B03E8B4}</a:tableStyleId>
              </a:tblPr>
              <a:tblGrid>
                <a:gridCol w="800975"/>
                <a:gridCol w="2654525"/>
                <a:gridCol w="2402200"/>
                <a:gridCol w="1896600"/>
                <a:gridCol w="1938950"/>
                <a:gridCol w="1628000"/>
              </a:tblGrid>
              <a:tr h="8354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27495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 PUBLISHED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37973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  USED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C46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Arg-Cnn: An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Attention-Based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for Plant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Wenyu Zhang,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Min Yuan,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Wei Zhao.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CNN,Training methodology,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function,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Optimization algorithm.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40830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990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 dependency,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990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Overfitting,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990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Interpretability.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22796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2CF"/>
                    </a:solidFill>
                  </a:tcPr>
                </a:tc>
              </a:tr>
              <a:tr h="25603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Accurate Medicinal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Identification in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Environments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Embedding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Mutual Information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a Convolution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3812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1155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Laurence S. Dooley,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155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Patrick Wong,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155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Lida Shahmiri.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1155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2165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Mutual information Embedding.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990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 and computational cost,Ethical consideration.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6"/>
          <p:cNvGraphicFramePr/>
          <p:nvPr/>
        </p:nvGraphicFramePr>
        <p:xfrm>
          <a:off x="505282" y="509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{57A2EF58-2643-4F26-B104-E3D90B03E8B4}</a:tableStyleId>
              </a:tblPr>
              <a:tblGrid>
                <a:gridCol w="920475"/>
                <a:gridCol w="2568975"/>
                <a:gridCol w="2304350"/>
                <a:gridCol w="1641525"/>
                <a:gridCol w="1967750"/>
                <a:gridCol w="1826450"/>
              </a:tblGrid>
              <a:tr h="925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885" marR="24701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 PUBLISHED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463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  USED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2341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2076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Plant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076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Identification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076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Deep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076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2076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311150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Xianfeng Zeng,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1150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Jing Chang,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1150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Changxiu Dai.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311150" rtl="0" algn="l">
                        <a:lnSpc>
                          <a:spcPct val="100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18986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8986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CNN,Transfer learning,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8986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metrics.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8509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 Training times,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8509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dependency,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8509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Overfitting.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D"/>
                    </a:solidFill>
                  </a:tcPr>
                </a:tc>
              </a:tr>
              <a:tr h="25603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Plant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Recognition: A Survey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Relevant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8255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980" marR="2692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Noor Aini Mohd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2692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Roslan,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692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Zaidah Ibrahim.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3980" marR="2692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14160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4160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4160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Transfer learning,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6520" marR="14160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Geometric and spatial information.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9060" marR="16256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Requirements,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9060" marR="16256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and processing  Requirement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2147951" y="339343"/>
            <a:ext cx="7898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86" name="Google Shape;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25" y="1383200"/>
            <a:ext cx="10250749" cy="55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491100" y="86375"/>
            <a:ext cx="7220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1144270" lvl="0" marL="1156335" marR="5080" rtl="0" algn="l">
              <a:lnSpc>
                <a:spcPct val="110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SPECIFICATION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789200" y="878375"/>
            <a:ext cx="10623900" cy="5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6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 :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Power: A Multicore processor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(RAM): At least 8 GB of RAM.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AnSSD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	Card (Optional)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SPECIFICATION :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Windows, macOS, or Linux platforms.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Python.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Frameworks: TensorFlow, PyTorch, Keras.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Libraries: Libraries like OpenCV.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4607178" y="160718"/>
            <a:ext cx="2990215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4422275" y="2107500"/>
            <a:ext cx="138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76250" y="2055725"/>
            <a:ext cx="1330200" cy="759900"/>
          </a:xfrm>
          <a:prstGeom prst="rightArrow">
            <a:avLst>
              <a:gd fmla="val 2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3362400" y="2055725"/>
            <a:ext cx="1616100" cy="759900"/>
          </a:xfrm>
          <a:prstGeom prst="rightArrow">
            <a:avLst>
              <a:gd fmla="val 2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3515350" y="2336800"/>
            <a:ext cx="14631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7447275" y="2275850"/>
            <a:ext cx="12498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28" y="1143718"/>
            <a:ext cx="11507926" cy="50954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9"/>
          <p:cNvSpPr/>
          <p:nvPr/>
        </p:nvSpPr>
        <p:spPr>
          <a:xfrm>
            <a:off x="9749900" y="3220725"/>
            <a:ext cx="332700" cy="109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3515350" y="4748900"/>
            <a:ext cx="1584900" cy="38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3615375" y="2206175"/>
            <a:ext cx="12498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7447250" y="2259900"/>
            <a:ext cx="12498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9731925" y="3202800"/>
            <a:ext cx="404400" cy="109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510100" y="4964025"/>
            <a:ext cx="1172400" cy="40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2024-03-22T16:07:06Z</dcterms:created>
  <dc:creator>A.D.Dhivya 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2024-03-22T00:00:00Z</vt:filetime>
  </property>
  <property fmtid="{D5CDD505-2E9C-101B-9397-08002B2CF9AE}" pid="3" name="LastSaved">
    <vt:filetime>2024-03-22T00:00:00Z</vt:filetime>
  </property>
</Properties>
</file>