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6"/>
  </p:notesMasterIdLst>
  <p:sldIdLst>
    <p:sldId id="256" r:id="rId2"/>
    <p:sldId id="258" r:id="rId3"/>
    <p:sldId id="261" r:id="rId4"/>
    <p:sldId id="262" r:id="rId5"/>
    <p:sldId id="260" r:id="rId6"/>
    <p:sldId id="264" r:id="rId7"/>
    <p:sldId id="265" r:id="rId8"/>
    <p:sldId id="266" r:id="rId9"/>
    <p:sldId id="276" r:id="rId10"/>
    <p:sldId id="267" r:id="rId11"/>
    <p:sldId id="277" r:id="rId12"/>
    <p:sldId id="268" r:id="rId13"/>
    <p:sldId id="278" r:id="rId14"/>
    <p:sldId id="279" r:id="rId15"/>
    <p:sldId id="269" r:id="rId16"/>
    <p:sldId id="280" r:id="rId17"/>
    <p:sldId id="281" r:id="rId18"/>
    <p:sldId id="263" r:id="rId19"/>
    <p:sldId id="272" r:id="rId20"/>
    <p:sldId id="273" r:id="rId21"/>
    <p:sldId id="274" r:id="rId22"/>
    <p:sldId id="283" r:id="rId23"/>
    <p:sldId id="275" r:id="rId24"/>
    <p:sldId id="282" r:id="rId25"/>
  </p:sldIdLst>
  <p:sldSz cx="12192000" cy="6858000"/>
  <p:notesSz cx="6858000" cy="9144000"/>
  <p:embeddedFontLst>
    <p:embeddedFont>
      <p:font typeface="Play" charset="0"/>
      <p:regular r:id="rId27"/>
      <p:bold r:id="rId28"/>
    </p:embeddedFont>
    <p:embeddedFont>
      <p:font typeface="Century Gothic" pitchFamily="34" charset="0"/>
      <p:regular r:id="rId29"/>
      <p:bold r:id="rId30"/>
      <p:italic r:id="rId31"/>
      <p:boldItalic r:id="rId32"/>
    </p:embeddedFont>
    <p:embeddedFont>
      <p:font typeface="Helvetica Neue"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7" roundtripDataSignature="AMtx7mh/ZqOeGQhWE2aBv+EJMLFXcohl9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4218612B-D67B-4771-B3B9-3B0F96415012}">
  <a:tblStyle styleId="{4218612B-D67B-4771-B3B9-3B0F96415012}" styleName="Table_0">
    <a:wholeTbl>
      <a:tcTxStyle b="off" i="off">
        <a:font>
          <a:latin typeface="Aptos"/>
          <a:ea typeface="Aptos"/>
          <a:cs typeface="Aptos"/>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BEBE7"/>
          </a:solidFill>
        </a:fill>
      </a:tcStyle>
    </a:wholeTbl>
    <a:band1H>
      <a:tcTxStyle b="off" i="off"/>
      <a:tcStyle>
        <a:tcBdr/>
        <a:fill>
          <a:solidFill>
            <a:srgbClr val="F6D4CC"/>
          </a:solidFill>
        </a:fill>
      </a:tcStyle>
    </a:band1H>
    <a:band2H>
      <a:tcTxStyle b="off" i="off"/>
      <a:tcStyle>
        <a:tcBdr/>
      </a:tcStyle>
    </a:band2H>
    <a:band1V>
      <a:tcTxStyle b="off" i="off"/>
      <a:tcStyle>
        <a:tcBdr/>
        <a:fill>
          <a:solidFill>
            <a:srgbClr val="F6D4CC"/>
          </a:solidFill>
        </a:fill>
      </a:tcStyle>
    </a:band1V>
    <a:band2V>
      <a:tcTxStyle b="off" i="off"/>
      <a:tcStyle>
        <a:tcBdr/>
      </a:tcStyle>
    </a:band2V>
    <a:lastCol>
      <a:tcTxStyle b="on" i="off">
        <a:font>
          <a:latin typeface="Aptos"/>
          <a:ea typeface="Aptos"/>
          <a:cs typeface="Aptos"/>
        </a:font>
        <a:schemeClr val="lt1"/>
      </a:tcTxStyle>
      <a:tcStyle>
        <a:tcBdr/>
        <a:fill>
          <a:solidFill>
            <a:schemeClr val="accent2"/>
          </a:solidFill>
        </a:fill>
      </a:tcStyle>
    </a:lastCol>
    <a:firstCol>
      <a:tcTxStyle b="on" i="off">
        <a:font>
          <a:latin typeface="Aptos"/>
          <a:ea typeface="Aptos"/>
          <a:cs typeface="Aptos"/>
        </a:font>
        <a:schemeClr val="lt1"/>
      </a:tcTxStyle>
      <a:tcStyle>
        <a:tcBdr/>
        <a:fill>
          <a:solidFill>
            <a:schemeClr val="accent2"/>
          </a:solidFill>
        </a:fill>
      </a:tcStyle>
    </a:firstCol>
    <a:lastRow>
      <a:tcTxStyle b="on" i="off">
        <a:font>
          <a:latin typeface="Aptos"/>
          <a:ea typeface="Aptos"/>
          <a:cs typeface="Aptos"/>
        </a:font>
        <a:schemeClr val="lt1"/>
      </a:tcTxStyle>
      <a:tcStyle>
        <a:tcBdr>
          <a:top>
            <a:ln w="38100" cap="flat" cmpd="sng">
              <a:solidFill>
                <a:schemeClr val="lt1"/>
              </a:solidFill>
              <a:prstDash val="solid"/>
              <a:round/>
              <a:headEnd type="none" w="sm" len="sm"/>
              <a:tailEnd type="none" w="sm" len="sm"/>
            </a:ln>
          </a:top>
        </a:tcBdr>
        <a:fill>
          <a:solidFill>
            <a:schemeClr val="accent2"/>
          </a:solidFill>
        </a:fill>
      </a:tcStyle>
    </a:lastRow>
    <a:seCell>
      <a:tcTxStyle b="off" i="off"/>
      <a:tcStyle>
        <a:tcBdr/>
      </a:tcStyle>
    </a:seCell>
    <a:swCell>
      <a:tcTxStyle b="off" i="off"/>
      <a:tcStyle>
        <a:tcBdr/>
      </a:tcStyle>
    </a:swCell>
    <a:firstRow>
      <a:tcTxStyle b="on" i="off">
        <a:font>
          <a:latin typeface="Aptos"/>
          <a:ea typeface="Aptos"/>
          <a:cs typeface="Aptos"/>
        </a:font>
        <a:schemeClr val="lt1"/>
      </a:tcTxStyle>
      <a:tcStyle>
        <a:tcBdr>
          <a:bottom>
            <a:ln w="38100" cap="flat" cmpd="sng">
              <a:solidFill>
                <a:schemeClr val="lt1"/>
              </a:solidFill>
              <a:prstDash val="solid"/>
              <a:round/>
              <a:headEnd type="none" w="sm" len="sm"/>
              <a:tailEnd type="none" w="sm" len="sm"/>
            </a:ln>
          </a:bottom>
        </a:tcBdr>
        <a:fill>
          <a:solidFill>
            <a:schemeClr val="accent2"/>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p:scale>
          <a:sx n="63" d="100"/>
          <a:sy n="63" d="100"/>
        </p:scale>
        <p:origin x="-996" y="-21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chemeClr val="dk1"/>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3" name="Google Shape;183;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a:extLst>
            <a:ext uri="{FF2B5EF4-FFF2-40B4-BE49-F238E27FC236}">
              <a16:creationId xmlns:a16="http://schemas.microsoft.com/office/drawing/2014/main" xmlns="" id="{F037CA73-787C-EBDC-68F7-487258C92B3A}"/>
            </a:ext>
          </a:extLst>
        </p:cNvPr>
        <p:cNvGrpSpPr/>
        <p:nvPr/>
      </p:nvGrpSpPr>
      <p:grpSpPr>
        <a:xfrm>
          <a:off x="0" y="0"/>
          <a:ext cx="0" cy="0"/>
          <a:chOff x="0" y="0"/>
          <a:chExt cx="0" cy="0"/>
        </a:xfrm>
      </p:grpSpPr>
      <p:sp>
        <p:nvSpPr>
          <p:cNvPr id="182" name="Google Shape;182;p12:notes">
            <a:extLst>
              <a:ext uri="{FF2B5EF4-FFF2-40B4-BE49-F238E27FC236}">
                <a16:creationId xmlns:a16="http://schemas.microsoft.com/office/drawing/2014/main" xmlns="" id="{D6ED2065-0211-1932-C6CE-041A836E045B}"/>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3" name="Google Shape;183;p12:notes">
            <a:extLst>
              <a:ext uri="{FF2B5EF4-FFF2-40B4-BE49-F238E27FC236}">
                <a16:creationId xmlns:a16="http://schemas.microsoft.com/office/drawing/2014/main" xmlns="" id="{735F00FC-C66C-5000-4A63-22356547700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2460405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1" name="Google Shape;191;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a:extLst>
            <a:ext uri="{FF2B5EF4-FFF2-40B4-BE49-F238E27FC236}">
              <a16:creationId xmlns:a16="http://schemas.microsoft.com/office/drawing/2014/main" xmlns="" id="{20BF92C1-F324-A10A-7DFE-FCFCD58DA2DA}"/>
            </a:ext>
          </a:extLst>
        </p:cNvPr>
        <p:cNvGrpSpPr/>
        <p:nvPr/>
      </p:nvGrpSpPr>
      <p:grpSpPr>
        <a:xfrm>
          <a:off x="0" y="0"/>
          <a:ext cx="0" cy="0"/>
          <a:chOff x="0" y="0"/>
          <a:chExt cx="0" cy="0"/>
        </a:xfrm>
      </p:grpSpPr>
      <p:sp>
        <p:nvSpPr>
          <p:cNvPr id="190" name="Google Shape;190;p13:notes">
            <a:extLst>
              <a:ext uri="{FF2B5EF4-FFF2-40B4-BE49-F238E27FC236}">
                <a16:creationId xmlns:a16="http://schemas.microsoft.com/office/drawing/2014/main" xmlns="" id="{91F08B5E-0AF7-768E-7161-8E74EA1D278E}"/>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1" name="Google Shape;191;p13:notes">
            <a:extLst>
              <a:ext uri="{FF2B5EF4-FFF2-40B4-BE49-F238E27FC236}">
                <a16:creationId xmlns:a16="http://schemas.microsoft.com/office/drawing/2014/main" xmlns="" id="{160A9EB6-0690-B826-8004-5741A2BA9B2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10655517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a:extLst>
            <a:ext uri="{FF2B5EF4-FFF2-40B4-BE49-F238E27FC236}">
              <a16:creationId xmlns:a16="http://schemas.microsoft.com/office/drawing/2014/main" xmlns="" id="{6CBCDF3E-5919-A48F-A488-97D3214F0011}"/>
            </a:ext>
          </a:extLst>
        </p:cNvPr>
        <p:cNvGrpSpPr/>
        <p:nvPr/>
      </p:nvGrpSpPr>
      <p:grpSpPr>
        <a:xfrm>
          <a:off x="0" y="0"/>
          <a:ext cx="0" cy="0"/>
          <a:chOff x="0" y="0"/>
          <a:chExt cx="0" cy="0"/>
        </a:xfrm>
      </p:grpSpPr>
      <p:sp>
        <p:nvSpPr>
          <p:cNvPr id="198" name="Google Shape;198;p14:notes">
            <a:extLst>
              <a:ext uri="{FF2B5EF4-FFF2-40B4-BE49-F238E27FC236}">
                <a16:creationId xmlns:a16="http://schemas.microsoft.com/office/drawing/2014/main" xmlns="" id="{4F40756B-99F1-9EC4-BAB2-040B1AC9017F}"/>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9" name="Google Shape;199;p14:notes">
            <a:extLst>
              <a:ext uri="{FF2B5EF4-FFF2-40B4-BE49-F238E27FC236}">
                <a16:creationId xmlns:a16="http://schemas.microsoft.com/office/drawing/2014/main" xmlns="" id="{74B4A4E8-0E49-FE37-D92F-A5075ECA31A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23300054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9" name="Google Shape;199;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a:extLst>
            <a:ext uri="{FF2B5EF4-FFF2-40B4-BE49-F238E27FC236}">
              <a16:creationId xmlns:a16="http://schemas.microsoft.com/office/drawing/2014/main" xmlns="" id="{88F79B79-B064-0D8B-8334-E0FE0B45D719}"/>
            </a:ext>
          </a:extLst>
        </p:cNvPr>
        <p:cNvGrpSpPr/>
        <p:nvPr/>
      </p:nvGrpSpPr>
      <p:grpSpPr>
        <a:xfrm>
          <a:off x="0" y="0"/>
          <a:ext cx="0" cy="0"/>
          <a:chOff x="0" y="0"/>
          <a:chExt cx="0" cy="0"/>
        </a:xfrm>
      </p:grpSpPr>
      <p:sp>
        <p:nvSpPr>
          <p:cNvPr id="198" name="Google Shape;198;p14:notes">
            <a:extLst>
              <a:ext uri="{FF2B5EF4-FFF2-40B4-BE49-F238E27FC236}">
                <a16:creationId xmlns:a16="http://schemas.microsoft.com/office/drawing/2014/main" xmlns="" id="{D810CA49-7F2B-3E3C-D506-3CBB97536851}"/>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9" name="Google Shape;199;p14:notes">
            <a:extLst>
              <a:ext uri="{FF2B5EF4-FFF2-40B4-BE49-F238E27FC236}">
                <a16:creationId xmlns:a16="http://schemas.microsoft.com/office/drawing/2014/main" xmlns="" id="{BEA67D98-E10B-D98E-94AB-820421D59ED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481894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a:extLst>
            <a:ext uri="{FF2B5EF4-FFF2-40B4-BE49-F238E27FC236}">
              <a16:creationId xmlns:a16="http://schemas.microsoft.com/office/drawing/2014/main" xmlns="" id="{D583DF5F-59A3-1B92-DA1B-DCBEFA22EB54}"/>
            </a:ext>
          </a:extLst>
        </p:cNvPr>
        <p:cNvGrpSpPr/>
        <p:nvPr/>
      </p:nvGrpSpPr>
      <p:grpSpPr>
        <a:xfrm>
          <a:off x="0" y="0"/>
          <a:ext cx="0" cy="0"/>
          <a:chOff x="0" y="0"/>
          <a:chExt cx="0" cy="0"/>
        </a:xfrm>
      </p:grpSpPr>
      <p:sp>
        <p:nvSpPr>
          <p:cNvPr id="198" name="Google Shape;198;p14:notes">
            <a:extLst>
              <a:ext uri="{FF2B5EF4-FFF2-40B4-BE49-F238E27FC236}">
                <a16:creationId xmlns:a16="http://schemas.microsoft.com/office/drawing/2014/main" xmlns="" id="{CF77448F-1E13-7A9B-6042-84A0102FCC8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9" name="Google Shape;199;p14:notes">
            <a:extLst>
              <a:ext uri="{FF2B5EF4-FFF2-40B4-BE49-F238E27FC236}">
                <a16:creationId xmlns:a16="http://schemas.microsoft.com/office/drawing/2014/main" xmlns="" id="{9DE88F68-2CC0-51B0-B8F3-897AEFFB129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1616549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7" name="Google Shape;147;p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8" name="Google Shape;148;p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IN"/>
              <a:pPr marL="0" lvl="0" indent="0" algn="r" rtl="0">
                <a:lnSpc>
                  <a:spcPct val="100000"/>
                </a:lnSpc>
                <a:spcBef>
                  <a:spcPts val="0"/>
                </a:spcBef>
                <a:spcAft>
                  <a:spcPts val="0"/>
                </a:spcAft>
                <a:buClr>
                  <a:srgbClr val="000000"/>
                </a:buClr>
                <a:buSzPts val="1400"/>
                <a:buFont typeface="Arial"/>
                <a:buNone/>
              </a:pPr>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3" name="Google Shape;223;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 name="Google Shape;10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1" name="Google Shape;231;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9" name="Google Shape;239;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a:extLst>
            <a:ext uri="{FF2B5EF4-FFF2-40B4-BE49-F238E27FC236}">
              <a16:creationId xmlns:a16="http://schemas.microsoft.com/office/drawing/2014/main" xmlns="" id="{3AD899D5-F25C-4152-C078-0391181ACF68}"/>
            </a:ext>
          </a:extLst>
        </p:cNvPr>
        <p:cNvGrpSpPr/>
        <p:nvPr/>
      </p:nvGrpSpPr>
      <p:grpSpPr>
        <a:xfrm>
          <a:off x="0" y="0"/>
          <a:ext cx="0" cy="0"/>
          <a:chOff x="0" y="0"/>
          <a:chExt cx="0" cy="0"/>
        </a:xfrm>
      </p:grpSpPr>
      <p:sp>
        <p:nvSpPr>
          <p:cNvPr id="246" name="Google Shape;246;p21:notes">
            <a:extLst>
              <a:ext uri="{FF2B5EF4-FFF2-40B4-BE49-F238E27FC236}">
                <a16:creationId xmlns:a16="http://schemas.microsoft.com/office/drawing/2014/main" xmlns="" id="{1B9A9608-CE8A-C984-F26D-983DD6A9DC65}"/>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7" name="Google Shape;247;p21:notes">
            <a:extLst>
              <a:ext uri="{FF2B5EF4-FFF2-40B4-BE49-F238E27FC236}">
                <a16:creationId xmlns:a16="http://schemas.microsoft.com/office/drawing/2014/main" xmlns="" id="{F04563BD-78DD-EB45-625C-9052D98C1D6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5725676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7" name="Google Shape;247;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25121381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a:extLst>
            <a:ext uri="{FF2B5EF4-FFF2-40B4-BE49-F238E27FC236}">
              <a16:creationId xmlns:a16="http://schemas.microsoft.com/office/drawing/2014/main" xmlns="" id="{DDA02BF7-0810-B6DD-3EDD-D9601A6AE139}"/>
            </a:ext>
          </a:extLst>
        </p:cNvPr>
        <p:cNvGrpSpPr/>
        <p:nvPr/>
      </p:nvGrpSpPr>
      <p:grpSpPr>
        <a:xfrm>
          <a:off x="0" y="0"/>
          <a:ext cx="0" cy="0"/>
          <a:chOff x="0" y="0"/>
          <a:chExt cx="0" cy="0"/>
        </a:xfrm>
      </p:grpSpPr>
      <p:sp>
        <p:nvSpPr>
          <p:cNvPr id="246" name="Google Shape;246;p21:notes">
            <a:extLst>
              <a:ext uri="{FF2B5EF4-FFF2-40B4-BE49-F238E27FC236}">
                <a16:creationId xmlns:a16="http://schemas.microsoft.com/office/drawing/2014/main" xmlns="" id="{B16B01A2-0AB4-814E-ABCC-C609C50642A3}"/>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7" name="Google Shape;247;p21:notes">
            <a:extLst>
              <a:ext uri="{FF2B5EF4-FFF2-40B4-BE49-F238E27FC236}">
                <a16:creationId xmlns:a16="http://schemas.microsoft.com/office/drawing/2014/main" xmlns="" id="{E767DD68-0243-3916-5780-02BA1F342FB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614814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9" name="Google Shape;12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9" name="Google Shape;13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1" name="Google Shape;121;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2" name="Google Shape;122;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IN"/>
              <a:pPr marL="0" lvl="0" indent="0" algn="r" rtl="0">
                <a:lnSpc>
                  <a:spcPct val="100000"/>
                </a:lnSpc>
                <a:spcBef>
                  <a:spcPts val="0"/>
                </a:spcBef>
                <a:spcAft>
                  <a:spcPts val="0"/>
                </a:spcAft>
                <a:buSzPts val="1400"/>
                <a:buNone/>
              </a:pPr>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7" name="Google Shape;15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6" name="Google Shape;16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4" name="Google Shape;174;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a:extLst>
            <a:ext uri="{FF2B5EF4-FFF2-40B4-BE49-F238E27FC236}">
              <a16:creationId xmlns:a16="http://schemas.microsoft.com/office/drawing/2014/main" xmlns="" id="{B54191DA-CAC7-1B6F-4BB2-9BF4AB363147}"/>
            </a:ext>
          </a:extLst>
        </p:cNvPr>
        <p:cNvGrpSpPr/>
        <p:nvPr/>
      </p:nvGrpSpPr>
      <p:grpSpPr>
        <a:xfrm>
          <a:off x="0" y="0"/>
          <a:ext cx="0" cy="0"/>
          <a:chOff x="0" y="0"/>
          <a:chExt cx="0" cy="0"/>
        </a:xfrm>
      </p:grpSpPr>
      <p:sp>
        <p:nvSpPr>
          <p:cNvPr id="173" name="Google Shape;173;p11:notes">
            <a:extLst>
              <a:ext uri="{FF2B5EF4-FFF2-40B4-BE49-F238E27FC236}">
                <a16:creationId xmlns:a16="http://schemas.microsoft.com/office/drawing/2014/main" xmlns="" id="{AA0E02BF-8823-C41B-0989-B2B7FE141AD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4" name="Google Shape;174;p11:notes">
            <a:extLst>
              <a:ext uri="{FF2B5EF4-FFF2-40B4-BE49-F238E27FC236}">
                <a16:creationId xmlns:a16="http://schemas.microsoft.com/office/drawing/2014/main" xmlns="" id="{2F6BE10B-F45B-061D-AF4F-A5B7A8A51C9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220687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3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3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2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757575"/>
              </a:buClr>
              <a:buSzPts val="2400"/>
              <a:buNone/>
              <a:defRPr sz="2400">
                <a:solidFill>
                  <a:srgbClr val="757575"/>
                </a:solidFill>
              </a:defRPr>
            </a:lvl1pPr>
            <a:lvl2pPr marL="914400" lvl="1" indent="-228600" algn="l">
              <a:lnSpc>
                <a:spcPct val="90000"/>
              </a:lnSpc>
              <a:spcBef>
                <a:spcPts val="500"/>
              </a:spcBef>
              <a:spcAft>
                <a:spcPts val="0"/>
              </a:spcAft>
              <a:buClr>
                <a:srgbClr val="757575"/>
              </a:buClr>
              <a:buSzPts val="2000"/>
              <a:buNone/>
              <a:defRPr sz="2000">
                <a:solidFill>
                  <a:srgbClr val="757575"/>
                </a:solidFill>
              </a:defRPr>
            </a:lvl2pPr>
            <a:lvl3pPr marL="1371600" lvl="2" indent="-228600" algn="l">
              <a:lnSpc>
                <a:spcPct val="90000"/>
              </a:lnSpc>
              <a:spcBef>
                <a:spcPts val="500"/>
              </a:spcBef>
              <a:spcAft>
                <a:spcPts val="0"/>
              </a:spcAft>
              <a:buClr>
                <a:srgbClr val="757575"/>
              </a:buClr>
              <a:buSzPts val="1800"/>
              <a:buNone/>
              <a:defRPr sz="1800">
                <a:solidFill>
                  <a:srgbClr val="757575"/>
                </a:solidFill>
              </a:defRPr>
            </a:lvl3pPr>
            <a:lvl4pPr marL="1828800" lvl="3" indent="-228600" algn="l">
              <a:lnSpc>
                <a:spcPct val="90000"/>
              </a:lnSpc>
              <a:spcBef>
                <a:spcPts val="500"/>
              </a:spcBef>
              <a:spcAft>
                <a:spcPts val="0"/>
              </a:spcAft>
              <a:buClr>
                <a:srgbClr val="757575"/>
              </a:buClr>
              <a:buSzPts val="1600"/>
              <a:buNone/>
              <a:defRPr sz="1600">
                <a:solidFill>
                  <a:srgbClr val="757575"/>
                </a:solidFill>
              </a:defRPr>
            </a:lvl4pPr>
            <a:lvl5pPr marL="2286000" lvl="4" indent="-228600" algn="l">
              <a:lnSpc>
                <a:spcPct val="90000"/>
              </a:lnSpc>
              <a:spcBef>
                <a:spcPts val="500"/>
              </a:spcBef>
              <a:spcAft>
                <a:spcPts val="0"/>
              </a:spcAft>
              <a:buClr>
                <a:srgbClr val="757575"/>
              </a:buClr>
              <a:buSzPts val="1600"/>
              <a:buNone/>
              <a:defRPr sz="1600">
                <a:solidFill>
                  <a:srgbClr val="757575"/>
                </a:solidFill>
              </a:defRPr>
            </a:lvl5pPr>
            <a:lvl6pPr marL="2743200" lvl="5" indent="-228600" algn="l">
              <a:lnSpc>
                <a:spcPct val="90000"/>
              </a:lnSpc>
              <a:spcBef>
                <a:spcPts val="500"/>
              </a:spcBef>
              <a:spcAft>
                <a:spcPts val="0"/>
              </a:spcAft>
              <a:buClr>
                <a:srgbClr val="757575"/>
              </a:buClr>
              <a:buSzPts val="1600"/>
              <a:buNone/>
              <a:defRPr sz="1600">
                <a:solidFill>
                  <a:srgbClr val="757575"/>
                </a:solidFill>
              </a:defRPr>
            </a:lvl6pPr>
            <a:lvl7pPr marL="3200400" lvl="6" indent="-228600" algn="l">
              <a:lnSpc>
                <a:spcPct val="90000"/>
              </a:lnSpc>
              <a:spcBef>
                <a:spcPts val="500"/>
              </a:spcBef>
              <a:spcAft>
                <a:spcPts val="0"/>
              </a:spcAft>
              <a:buClr>
                <a:srgbClr val="757575"/>
              </a:buClr>
              <a:buSzPts val="1600"/>
              <a:buNone/>
              <a:defRPr sz="1600">
                <a:solidFill>
                  <a:srgbClr val="757575"/>
                </a:solidFill>
              </a:defRPr>
            </a:lvl7pPr>
            <a:lvl8pPr marL="3657600" lvl="7" indent="-228600" algn="l">
              <a:lnSpc>
                <a:spcPct val="90000"/>
              </a:lnSpc>
              <a:spcBef>
                <a:spcPts val="500"/>
              </a:spcBef>
              <a:spcAft>
                <a:spcPts val="0"/>
              </a:spcAft>
              <a:buClr>
                <a:srgbClr val="757575"/>
              </a:buClr>
              <a:buSzPts val="1600"/>
              <a:buNone/>
              <a:defRPr sz="1600">
                <a:solidFill>
                  <a:srgbClr val="757575"/>
                </a:solidFill>
              </a:defRPr>
            </a:lvl8pPr>
            <a:lvl9pPr marL="4114800" lvl="8" indent="-228600" algn="l">
              <a:lnSpc>
                <a:spcPct val="90000"/>
              </a:lnSpc>
              <a:spcBef>
                <a:spcPts val="500"/>
              </a:spcBef>
              <a:spcAft>
                <a:spcPts val="0"/>
              </a:spcAft>
              <a:buClr>
                <a:srgbClr val="757575"/>
              </a:buClr>
              <a:buSzPts val="1600"/>
              <a:buNone/>
              <a:defRPr sz="1600">
                <a:solidFill>
                  <a:srgbClr val="757575"/>
                </a:solidFill>
              </a:defRPr>
            </a:lvl9pPr>
          </a:lstStyle>
          <a:p>
            <a:endParaRPr/>
          </a:p>
        </p:txBody>
      </p:sp>
      <p:sp>
        <p:nvSpPr>
          <p:cNvPr id="30" name="Google Shape;30;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2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2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3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3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3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3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31"/>
          <p:cNvSpPr>
            <a:spLocks noGrp="1"/>
          </p:cNvSpPr>
          <p:nvPr>
            <p:ph type="pic" idx="2"/>
          </p:nvPr>
        </p:nvSpPr>
        <p:spPr>
          <a:xfrm>
            <a:off x="5183188" y="987425"/>
            <a:ext cx="6172200" cy="4873625"/>
          </a:xfrm>
          <a:prstGeom prst="rect">
            <a:avLst/>
          </a:prstGeom>
          <a:noFill/>
          <a:ln>
            <a:noFill/>
          </a:ln>
        </p:spPr>
      </p:sp>
      <p:sp>
        <p:nvSpPr>
          <p:cNvPr id="68" name="Google Shape;68;p3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Play"/>
              <a:buNone/>
              <a:defRPr sz="4400" b="0" i="0" u="none" strike="noStrike" cap="none">
                <a:solidFill>
                  <a:schemeClr val="dk1"/>
                </a:solidFill>
                <a:latin typeface="Play"/>
                <a:ea typeface="Play"/>
                <a:cs typeface="Play"/>
                <a:sym typeface="Pla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757575"/>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3" name="Google Shape;13;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757575"/>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4" name="Google Shape;14;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524000" y="172175"/>
            <a:ext cx="9027000" cy="248430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150000"/>
              </a:lnSpc>
              <a:spcBef>
                <a:spcPts val="0"/>
              </a:spcBef>
              <a:spcAft>
                <a:spcPts val="0"/>
              </a:spcAft>
              <a:buClr>
                <a:srgbClr val="FF0000"/>
              </a:buClr>
              <a:buSzPct val="100000"/>
              <a:buFont typeface="Times New Roman"/>
              <a:buNone/>
            </a:pPr>
            <a:r>
              <a:rPr lang="en-IN" sz="2400" b="1" dirty="0">
                <a:solidFill>
                  <a:srgbClr val="FF0000"/>
                </a:solidFill>
                <a:latin typeface="Times New Roman"/>
                <a:ea typeface="Times New Roman"/>
                <a:cs typeface="Times New Roman"/>
                <a:sym typeface="Times New Roman"/>
              </a:rPr>
              <a:t>    </a:t>
            </a:r>
            <a:endParaRPr sz="2400" b="1" dirty="0">
              <a:solidFill>
                <a:srgbClr val="FF0000"/>
              </a:solidFill>
              <a:latin typeface="Times New Roman"/>
              <a:ea typeface="Times New Roman"/>
              <a:cs typeface="Times New Roman"/>
              <a:sym typeface="Times New Roman"/>
            </a:endParaRPr>
          </a:p>
          <a:p>
            <a:pPr marL="0" lvl="0" indent="0" algn="ctr" rtl="0">
              <a:lnSpc>
                <a:spcPct val="150000"/>
              </a:lnSpc>
              <a:spcBef>
                <a:spcPts val="0"/>
              </a:spcBef>
              <a:spcAft>
                <a:spcPts val="0"/>
              </a:spcAft>
              <a:buClr>
                <a:srgbClr val="FF0000"/>
              </a:buClr>
              <a:buSzPct val="100000"/>
              <a:buFont typeface="Times New Roman"/>
              <a:buNone/>
            </a:pPr>
            <a:endParaRPr sz="2400" b="1" dirty="0">
              <a:solidFill>
                <a:srgbClr val="FF0000"/>
              </a:solidFill>
              <a:latin typeface="Times New Roman"/>
              <a:ea typeface="Times New Roman"/>
              <a:cs typeface="Times New Roman"/>
              <a:sym typeface="Times New Roman"/>
            </a:endParaRPr>
          </a:p>
          <a:p>
            <a:pPr marL="0" lvl="0" indent="0" algn="ctr" rtl="0">
              <a:lnSpc>
                <a:spcPct val="150000"/>
              </a:lnSpc>
              <a:spcBef>
                <a:spcPts val="0"/>
              </a:spcBef>
              <a:spcAft>
                <a:spcPts val="0"/>
              </a:spcAft>
              <a:buClr>
                <a:srgbClr val="FF0000"/>
              </a:buClr>
              <a:buSzPct val="100000"/>
              <a:buFont typeface="Times New Roman"/>
              <a:buNone/>
            </a:pPr>
            <a:endParaRPr sz="2400" b="1" dirty="0">
              <a:solidFill>
                <a:srgbClr val="FF0000"/>
              </a:solidFill>
              <a:latin typeface="Times New Roman"/>
              <a:ea typeface="Times New Roman"/>
              <a:cs typeface="Times New Roman"/>
              <a:sym typeface="Times New Roman"/>
            </a:endParaRPr>
          </a:p>
          <a:p>
            <a:pPr marL="0" lvl="0" indent="0" algn="ctr" rtl="0">
              <a:lnSpc>
                <a:spcPct val="150000"/>
              </a:lnSpc>
              <a:spcBef>
                <a:spcPts val="0"/>
              </a:spcBef>
              <a:spcAft>
                <a:spcPts val="0"/>
              </a:spcAft>
              <a:buClr>
                <a:srgbClr val="FF0000"/>
              </a:buClr>
              <a:buSzPct val="100000"/>
              <a:buFont typeface="Times New Roman"/>
              <a:buNone/>
            </a:pPr>
            <a:r>
              <a:rPr lang="en-IN" sz="2400" b="1" dirty="0">
                <a:solidFill>
                  <a:srgbClr val="FF0000"/>
                </a:solidFill>
                <a:latin typeface="Times New Roman"/>
                <a:ea typeface="Times New Roman"/>
                <a:cs typeface="Times New Roman"/>
                <a:sym typeface="Times New Roman"/>
              </a:rPr>
              <a:t> </a:t>
            </a:r>
            <a:br>
              <a:rPr lang="en-IN" sz="2400" b="1" dirty="0">
                <a:solidFill>
                  <a:srgbClr val="FF0000"/>
                </a:solidFill>
                <a:latin typeface="Times New Roman"/>
                <a:ea typeface="Times New Roman"/>
                <a:cs typeface="Times New Roman"/>
                <a:sym typeface="Times New Roman"/>
              </a:rPr>
            </a:br>
            <a:r>
              <a:rPr lang="en-IN" sz="2400" b="1" dirty="0">
                <a:solidFill>
                  <a:srgbClr val="FF0000"/>
                </a:solidFill>
                <a:latin typeface="Times New Roman"/>
                <a:ea typeface="Times New Roman"/>
                <a:cs typeface="Times New Roman"/>
                <a:sym typeface="Times New Roman"/>
              </a:rPr>
              <a:t>K.RAMAKRISHNAN COLLEGE OF TECHNOLOGY (AUTONOMOUS), TRICHY</a:t>
            </a:r>
            <a:br>
              <a:rPr lang="en-IN" sz="2400" b="1" dirty="0">
                <a:solidFill>
                  <a:srgbClr val="FF0000"/>
                </a:solidFill>
                <a:latin typeface="Times New Roman"/>
                <a:ea typeface="Times New Roman"/>
                <a:cs typeface="Times New Roman"/>
                <a:sym typeface="Times New Roman"/>
              </a:rPr>
            </a:br>
            <a:r>
              <a:rPr lang="en-IN" sz="2400" b="1" dirty="0">
                <a:solidFill>
                  <a:srgbClr val="FF0000"/>
                </a:solidFill>
                <a:latin typeface="Times New Roman"/>
                <a:ea typeface="Times New Roman"/>
                <a:cs typeface="Times New Roman"/>
                <a:sym typeface="Times New Roman"/>
              </a:rPr>
              <a:t>            </a:t>
            </a:r>
            <a:br>
              <a:rPr lang="en-IN" sz="2400" b="1" dirty="0">
                <a:solidFill>
                  <a:srgbClr val="FF0000"/>
                </a:solidFill>
                <a:latin typeface="Times New Roman"/>
                <a:ea typeface="Times New Roman"/>
                <a:cs typeface="Times New Roman"/>
                <a:sym typeface="Times New Roman"/>
              </a:rPr>
            </a:br>
            <a:r>
              <a:rPr lang="en-IN" sz="2700" b="1" dirty="0">
                <a:latin typeface="Times New Roman"/>
                <a:ea typeface="Times New Roman"/>
                <a:cs typeface="Times New Roman"/>
                <a:sym typeface="Times New Roman"/>
              </a:rPr>
              <a:t>SMART CROP GUARDIAN:WILD ANIMALS INTRUSION DETECTION AND ALERT SYSTEM</a:t>
            </a:r>
            <a:endParaRPr sz="2700" dirty="0"/>
          </a:p>
        </p:txBody>
      </p:sp>
      <p:sp>
        <p:nvSpPr>
          <p:cNvPr id="89" name="Google Shape;89;p1"/>
          <p:cNvSpPr txBox="1">
            <a:spLocks noGrp="1"/>
          </p:cNvSpPr>
          <p:nvPr>
            <p:ph type="subTitle" idx="1"/>
          </p:nvPr>
        </p:nvSpPr>
        <p:spPr>
          <a:xfrm>
            <a:off x="1524000" y="3251200"/>
            <a:ext cx="8712200" cy="2074562"/>
          </a:xfrm>
          <a:prstGeom prst="rect">
            <a:avLst/>
          </a:prstGeom>
          <a:noFill/>
          <a:ln>
            <a:noFill/>
          </a:ln>
        </p:spPr>
        <p:txBody>
          <a:bodyPr spcFirstLastPara="1" wrap="square" lIns="91425" tIns="45700" rIns="91425" bIns="45700" anchor="t" anchorCtr="0">
            <a:normAutofit/>
          </a:bodyPr>
          <a:lstStyle/>
          <a:p>
            <a:pPr marL="0" marR="0" lvl="0" indent="0" algn="ctr" rtl="0">
              <a:lnSpc>
                <a:spcPct val="100000"/>
              </a:lnSpc>
              <a:spcBef>
                <a:spcPts val="0"/>
              </a:spcBef>
              <a:spcAft>
                <a:spcPts val="0"/>
              </a:spcAft>
              <a:buClr>
                <a:schemeClr val="lt1"/>
              </a:buClr>
              <a:buSzPts val="1800"/>
              <a:buFont typeface="Century Gothic"/>
              <a:buNone/>
            </a:pPr>
            <a:r>
              <a:rPr lang="en-IN" sz="1800" b="1" dirty="0">
                <a:solidFill>
                  <a:srgbClr val="0070C0"/>
                </a:solidFill>
                <a:latin typeface="Times New Roman"/>
                <a:ea typeface="Times New Roman"/>
                <a:cs typeface="Times New Roman"/>
                <a:sym typeface="Times New Roman"/>
              </a:rPr>
              <a:t>P</a:t>
            </a:r>
            <a:r>
              <a:rPr lang="en-IN" sz="1800" b="1" u="none" strike="noStrike" cap="none" dirty="0">
                <a:solidFill>
                  <a:srgbClr val="0070C0"/>
                </a:solidFill>
                <a:latin typeface="Times New Roman"/>
                <a:ea typeface="Times New Roman"/>
                <a:cs typeface="Times New Roman"/>
                <a:sym typeface="Times New Roman"/>
              </a:rPr>
              <a:t>RESENTED BY,</a:t>
            </a:r>
            <a:endParaRPr dirty="0"/>
          </a:p>
          <a:p>
            <a:pPr marL="0" marR="0" lvl="0" indent="0" algn="ctr" rtl="0">
              <a:lnSpc>
                <a:spcPct val="100000"/>
              </a:lnSpc>
              <a:spcBef>
                <a:spcPts val="0"/>
              </a:spcBef>
              <a:spcAft>
                <a:spcPts val="0"/>
              </a:spcAft>
              <a:buClr>
                <a:schemeClr val="lt1"/>
              </a:buClr>
              <a:buSzPts val="1800"/>
              <a:buFont typeface="Century Gothic"/>
              <a:buNone/>
            </a:pPr>
            <a:endParaRPr sz="1800" b="1" u="none" strike="noStrike" cap="none" dirty="0">
              <a:solidFill>
                <a:srgbClr val="0070C0"/>
              </a:solidFill>
              <a:latin typeface="Times New Roman"/>
              <a:ea typeface="Times New Roman"/>
              <a:cs typeface="Times New Roman"/>
              <a:sym typeface="Times New Roman"/>
            </a:endParaRPr>
          </a:p>
          <a:p>
            <a:pPr marL="1371600" marR="0" lvl="0" indent="457200" algn="l" rtl="0">
              <a:lnSpc>
                <a:spcPct val="115000"/>
              </a:lnSpc>
              <a:spcBef>
                <a:spcPts val="0"/>
              </a:spcBef>
              <a:spcAft>
                <a:spcPts val="0"/>
              </a:spcAft>
              <a:buClr>
                <a:schemeClr val="lt1"/>
              </a:buClr>
              <a:buSzPts val="1800"/>
              <a:buFont typeface="Century Gothic"/>
              <a:buNone/>
            </a:pPr>
            <a:r>
              <a:rPr lang="en-IN" sz="1800" b="1" dirty="0">
                <a:solidFill>
                  <a:srgbClr val="0070C0"/>
                </a:solidFill>
                <a:latin typeface="Times New Roman"/>
                <a:ea typeface="Times New Roman"/>
                <a:cs typeface="Times New Roman"/>
                <a:sym typeface="Times New Roman"/>
              </a:rPr>
              <a:t>           SANGEETHA S                 (</a:t>
            </a:r>
            <a:r>
              <a:rPr lang="en-IN" sz="1800" b="1" u="none" strike="noStrike" cap="none" dirty="0">
                <a:solidFill>
                  <a:srgbClr val="0070C0"/>
                </a:solidFill>
                <a:latin typeface="Times New Roman"/>
                <a:ea typeface="Times New Roman"/>
                <a:cs typeface="Times New Roman"/>
                <a:sym typeface="Times New Roman"/>
              </a:rPr>
              <a:t>8117212430</a:t>
            </a:r>
            <a:r>
              <a:rPr lang="en-IN" sz="1800" b="1" dirty="0">
                <a:solidFill>
                  <a:srgbClr val="0070C0"/>
                </a:solidFill>
                <a:latin typeface="Times New Roman"/>
                <a:ea typeface="Times New Roman"/>
                <a:cs typeface="Times New Roman"/>
                <a:sym typeface="Times New Roman"/>
              </a:rPr>
              <a:t>47</a:t>
            </a:r>
            <a:r>
              <a:rPr lang="en-IN" sz="1800" b="1" u="none" strike="noStrike" cap="none" dirty="0">
                <a:solidFill>
                  <a:srgbClr val="0070C0"/>
                </a:solidFill>
                <a:latin typeface="Times New Roman"/>
                <a:ea typeface="Times New Roman"/>
                <a:cs typeface="Times New Roman"/>
                <a:sym typeface="Times New Roman"/>
              </a:rPr>
              <a:t>)</a:t>
            </a:r>
            <a:endParaRPr dirty="0"/>
          </a:p>
          <a:p>
            <a:pPr marL="0" marR="0" lvl="0" indent="0" algn="l" rtl="0">
              <a:lnSpc>
                <a:spcPct val="115000"/>
              </a:lnSpc>
              <a:spcBef>
                <a:spcPts val="0"/>
              </a:spcBef>
              <a:spcAft>
                <a:spcPts val="0"/>
              </a:spcAft>
              <a:buClr>
                <a:schemeClr val="lt1"/>
              </a:buClr>
              <a:buSzPts val="1800"/>
              <a:buFont typeface="Century Gothic"/>
              <a:buNone/>
            </a:pPr>
            <a:r>
              <a:rPr lang="en-IN" sz="1800" b="1" dirty="0">
                <a:solidFill>
                  <a:srgbClr val="0070C0"/>
                </a:solidFill>
                <a:latin typeface="Times New Roman"/>
                <a:ea typeface="Times New Roman"/>
                <a:cs typeface="Times New Roman"/>
                <a:sym typeface="Times New Roman"/>
              </a:rPr>
              <a:t>                                           UDHAYAMALATHI N     </a:t>
            </a:r>
            <a:r>
              <a:rPr lang="en-IN" sz="1800" b="1" u="none" strike="noStrike" cap="none" dirty="0">
                <a:solidFill>
                  <a:srgbClr val="0070C0"/>
                </a:solidFill>
                <a:latin typeface="Times New Roman"/>
                <a:ea typeface="Times New Roman"/>
                <a:cs typeface="Times New Roman"/>
                <a:sym typeface="Times New Roman"/>
              </a:rPr>
              <a:t>(8117212430</a:t>
            </a:r>
            <a:r>
              <a:rPr lang="en-IN" sz="1800" b="1" dirty="0">
                <a:solidFill>
                  <a:srgbClr val="0070C0"/>
                </a:solidFill>
                <a:latin typeface="Times New Roman"/>
                <a:ea typeface="Times New Roman"/>
                <a:cs typeface="Times New Roman"/>
                <a:sym typeface="Times New Roman"/>
              </a:rPr>
              <a:t>59</a:t>
            </a:r>
            <a:r>
              <a:rPr lang="en-IN" sz="1800" b="1" u="none" strike="noStrike" cap="none" dirty="0">
                <a:solidFill>
                  <a:srgbClr val="0070C0"/>
                </a:solidFill>
                <a:latin typeface="Times New Roman"/>
                <a:ea typeface="Times New Roman"/>
                <a:cs typeface="Times New Roman"/>
                <a:sym typeface="Times New Roman"/>
              </a:rPr>
              <a:t>)</a:t>
            </a:r>
            <a:endParaRPr dirty="0"/>
          </a:p>
          <a:p>
            <a:pPr marL="0" marR="0" lvl="0" indent="0" algn="l" rtl="0">
              <a:lnSpc>
                <a:spcPct val="115000"/>
              </a:lnSpc>
              <a:spcBef>
                <a:spcPts val="0"/>
              </a:spcBef>
              <a:spcAft>
                <a:spcPts val="0"/>
              </a:spcAft>
              <a:buClr>
                <a:schemeClr val="lt1"/>
              </a:buClr>
              <a:buSzPts val="1800"/>
              <a:buFont typeface="Century Gothic"/>
              <a:buNone/>
            </a:pPr>
            <a:r>
              <a:rPr lang="en-IN" sz="1800" b="1" dirty="0">
                <a:solidFill>
                  <a:srgbClr val="0070C0"/>
                </a:solidFill>
                <a:latin typeface="Times New Roman"/>
                <a:ea typeface="Times New Roman"/>
                <a:cs typeface="Times New Roman"/>
                <a:sym typeface="Times New Roman"/>
              </a:rPr>
              <a:t>                                           VASANTHA PRIYA M     </a:t>
            </a:r>
            <a:r>
              <a:rPr lang="en-IN" sz="1800" b="1" u="none" strike="noStrike" cap="none" dirty="0">
                <a:solidFill>
                  <a:srgbClr val="0070C0"/>
                </a:solidFill>
                <a:latin typeface="Times New Roman"/>
                <a:ea typeface="Times New Roman"/>
                <a:cs typeface="Times New Roman"/>
                <a:sym typeface="Times New Roman"/>
              </a:rPr>
              <a:t>(8117212430</a:t>
            </a:r>
            <a:r>
              <a:rPr lang="en-IN" sz="1800" b="1" dirty="0">
                <a:solidFill>
                  <a:srgbClr val="0070C0"/>
                </a:solidFill>
                <a:latin typeface="Times New Roman"/>
                <a:ea typeface="Times New Roman"/>
                <a:cs typeface="Times New Roman"/>
                <a:sym typeface="Times New Roman"/>
              </a:rPr>
              <a:t>60</a:t>
            </a:r>
            <a:r>
              <a:rPr lang="en-IN" sz="1800" b="1" u="none" strike="noStrike" cap="none" dirty="0">
                <a:solidFill>
                  <a:srgbClr val="0070C0"/>
                </a:solidFill>
                <a:latin typeface="Times New Roman"/>
                <a:ea typeface="Times New Roman"/>
                <a:cs typeface="Times New Roman"/>
                <a:sym typeface="Times New Roman"/>
              </a:rPr>
              <a:t>)</a:t>
            </a:r>
            <a:endParaRPr dirty="0"/>
          </a:p>
          <a:p>
            <a:pPr marL="0" marR="0" lvl="0" indent="0" algn="ctr" rtl="0">
              <a:lnSpc>
                <a:spcPct val="115000"/>
              </a:lnSpc>
              <a:spcBef>
                <a:spcPts val="0"/>
              </a:spcBef>
              <a:spcAft>
                <a:spcPts val="0"/>
              </a:spcAft>
              <a:buClr>
                <a:schemeClr val="lt1"/>
              </a:buClr>
              <a:buSzPts val="1800"/>
              <a:buFont typeface="Century Gothic"/>
              <a:buNone/>
            </a:pPr>
            <a:endParaRPr dirty="0"/>
          </a:p>
          <a:p>
            <a:pPr marL="0" lvl="0" indent="0" algn="ctr" rtl="0">
              <a:lnSpc>
                <a:spcPct val="90000"/>
              </a:lnSpc>
              <a:spcBef>
                <a:spcPts val="1000"/>
              </a:spcBef>
              <a:spcAft>
                <a:spcPts val="0"/>
              </a:spcAft>
              <a:buClr>
                <a:schemeClr val="dk1"/>
              </a:buClr>
              <a:buSzPts val="2400"/>
              <a:buNone/>
            </a:pPr>
            <a:endParaRPr dirty="0"/>
          </a:p>
        </p:txBody>
      </p:sp>
      <p:pic>
        <p:nvPicPr>
          <p:cNvPr id="90" name="Google Shape;90;p1"/>
          <p:cNvPicPr preferRelativeResize="0"/>
          <p:nvPr/>
        </p:nvPicPr>
        <p:blipFill rotWithShape="1">
          <a:blip r:embed="rId3">
            <a:alphaModFix/>
          </a:blip>
          <a:srcRect/>
          <a:stretch/>
        </p:blipFill>
        <p:spPr>
          <a:xfrm>
            <a:off x="200464" y="241349"/>
            <a:ext cx="1066800" cy="1057275"/>
          </a:xfrm>
          <a:prstGeom prst="rect">
            <a:avLst/>
          </a:prstGeom>
          <a:noFill/>
          <a:ln>
            <a:noFill/>
          </a:ln>
        </p:spPr>
      </p:pic>
      <p:pic>
        <p:nvPicPr>
          <p:cNvPr id="91" name="Google Shape;91;p1"/>
          <p:cNvPicPr preferRelativeResize="0"/>
          <p:nvPr/>
        </p:nvPicPr>
        <p:blipFill rotWithShape="1">
          <a:blip r:embed="rId4">
            <a:alphaModFix/>
          </a:blip>
          <a:srcRect/>
          <a:stretch/>
        </p:blipFill>
        <p:spPr>
          <a:xfrm>
            <a:off x="10691081" y="236635"/>
            <a:ext cx="1154112" cy="1103312"/>
          </a:xfrm>
          <a:prstGeom prst="rect">
            <a:avLst/>
          </a:prstGeom>
          <a:noFill/>
          <a:ln>
            <a:noFill/>
          </a:ln>
        </p:spPr>
      </p:pic>
      <p:pic>
        <p:nvPicPr>
          <p:cNvPr id="92" name="Google Shape;92;p1"/>
          <p:cNvPicPr preferRelativeResize="0"/>
          <p:nvPr/>
        </p:nvPicPr>
        <p:blipFill rotWithShape="1">
          <a:blip r:embed="rId3">
            <a:alphaModFix/>
          </a:blip>
          <a:srcRect/>
          <a:stretch/>
        </p:blipFill>
        <p:spPr>
          <a:xfrm>
            <a:off x="200464" y="236635"/>
            <a:ext cx="1066800" cy="1057275"/>
          </a:xfrm>
          <a:prstGeom prst="rect">
            <a:avLst/>
          </a:prstGeom>
          <a:noFill/>
          <a:ln>
            <a:noFill/>
          </a:ln>
        </p:spPr>
      </p:pic>
      <p:sp>
        <p:nvSpPr>
          <p:cNvPr id="93" name="Google Shape;93;p1"/>
          <p:cNvSpPr txBox="1"/>
          <p:nvPr/>
        </p:nvSpPr>
        <p:spPr>
          <a:xfrm>
            <a:off x="7353775" y="5053906"/>
            <a:ext cx="3695700" cy="1062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IN" sz="1800" b="1" i="0" u="none" strike="noStrike" cap="none">
                <a:solidFill>
                  <a:schemeClr val="dk1"/>
                </a:solidFill>
                <a:latin typeface="Times New Roman"/>
                <a:ea typeface="Times New Roman"/>
                <a:cs typeface="Times New Roman"/>
                <a:sym typeface="Times New Roman"/>
              </a:rPr>
              <a:t>GUIDED BY,</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800"/>
              <a:buFont typeface="Arial"/>
              <a:buNone/>
            </a:pPr>
            <a:r>
              <a:rPr lang="en-IN" sz="1800" b="1" i="0" u="none" strike="noStrike" cap="none">
                <a:solidFill>
                  <a:schemeClr val="dk1"/>
                </a:solidFill>
                <a:latin typeface="Times New Roman"/>
                <a:ea typeface="Times New Roman"/>
                <a:cs typeface="Times New Roman"/>
                <a:sym typeface="Times New Roman"/>
              </a:rPr>
              <a:t>Ms.S.Murugavalli., M.E.,(Ph.D)</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800"/>
              <a:buFont typeface="Arial"/>
              <a:buNone/>
            </a:pPr>
            <a:r>
              <a:rPr lang="en-IN" sz="1800" b="1" i="0" u="none" strike="noStrike" cap="none">
                <a:solidFill>
                  <a:schemeClr val="dk1"/>
                </a:solidFill>
                <a:latin typeface="Times New Roman"/>
                <a:ea typeface="Times New Roman"/>
                <a:cs typeface="Times New Roman"/>
                <a:sym typeface="Times New Roman"/>
              </a:rPr>
              <a:t>ASSISTANT PROFESSOR/ AI</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2"/>
          <p:cNvSpPr txBox="1">
            <a:spLocks noGrp="1"/>
          </p:cNvSpPr>
          <p:nvPr>
            <p:ph type="body" idx="1"/>
          </p:nvPr>
        </p:nvSpPr>
        <p:spPr>
          <a:xfrm>
            <a:off x="650240" y="975360"/>
            <a:ext cx="10546080" cy="5380990"/>
          </a:xfrm>
          <a:prstGeom prst="rect">
            <a:avLst/>
          </a:prstGeom>
          <a:noFill/>
          <a:ln>
            <a:noFill/>
          </a:ln>
        </p:spPr>
        <p:txBody>
          <a:bodyPr spcFirstLastPara="1" wrap="square" lIns="91425" tIns="45700" rIns="91425" bIns="45700" anchor="t" anchorCtr="0">
            <a:normAutofit fontScale="25000" lnSpcReduction="20000"/>
          </a:bodyPr>
          <a:lstStyle/>
          <a:p>
            <a:pPr marL="114300" lvl="0" indent="0" algn="l" rtl="0">
              <a:lnSpc>
                <a:spcPct val="90000"/>
              </a:lnSpc>
              <a:spcBef>
                <a:spcPts val="1000"/>
              </a:spcBef>
              <a:spcAft>
                <a:spcPts val="0"/>
              </a:spcAft>
              <a:buSzPct val="87055"/>
              <a:buNone/>
            </a:pPr>
            <a:r>
              <a:rPr lang="en-IN" sz="7200" b="1" dirty="0">
                <a:latin typeface="Times New Roman"/>
                <a:ea typeface="Times New Roman"/>
                <a:cs typeface="Times New Roman"/>
                <a:sym typeface="Times New Roman"/>
              </a:rPr>
              <a:t>2. Feature Extraction &amp; Storage:</a:t>
            </a:r>
            <a:endParaRPr sz="7200" b="1" dirty="0">
              <a:latin typeface="Times New Roman"/>
              <a:ea typeface="Times New Roman"/>
              <a:cs typeface="Times New Roman"/>
              <a:sym typeface="Times New Roman"/>
            </a:endParaRPr>
          </a:p>
          <a:p>
            <a:pPr marL="114300" lvl="0" indent="0" algn="l" rtl="0">
              <a:lnSpc>
                <a:spcPct val="90000"/>
              </a:lnSpc>
              <a:spcBef>
                <a:spcPts val="1000"/>
              </a:spcBef>
              <a:spcAft>
                <a:spcPts val="0"/>
              </a:spcAft>
              <a:buSzPct val="97297"/>
              <a:buNone/>
            </a:pPr>
            <a:endParaRPr sz="2000" dirty="0">
              <a:latin typeface="Times New Roman"/>
              <a:ea typeface="Times New Roman"/>
              <a:cs typeface="Times New Roman"/>
              <a:sym typeface="Times New Roman"/>
            </a:endParaRPr>
          </a:p>
          <a:p>
            <a:pPr marL="857250" indent="-857250" algn="just">
              <a:lnSpc>
                <a:spcPct val="170000"/>
              </a:lnSpc>
              <a:buSzPct val="100000"/>
              <a:buFont typeface="Arial" panose="020B0604020202020204" pitchFamily="34" charset="0"/>
              <a:buChar char="•"/>
            </a:pPr>
            <a:r>
              <a:rPr lang="en-US" sz="7200" dirty="0">
                <a:latin typeface="Times New Roman" panose="02020603050405020304" pitchFamily="18" charset="0"/>
                <a:cs typeface="Times New Roman" panose="02020603050405020304" pitchFamily="18" charset="0"/>
              </a:rPr>
              <a:t>Feature Extraction and Storage form an essential component of the smart crop guardian system, enabling accurate identification and efficient data handling. Once preprocessing is complete, the YOLOv8 model analyzes each frame to extract key features from detected objects, such as shape, size, movement patterns, and classification confidence. These features help differentiate wild animals from non-threatening objects like domestic animals, vehicles, or humans. </a:t>
            </a:r>
          </a:p>
          <a:p>
            <a:pPr marL="857250" indent="-857250" algn="just">
              <a:lnSpc>
                <a:spcPct val="170000"/>
              </a:lnSpc>
              <a:buSzPct val="100000"/>
              <a:buFont typeface="Arial" panose="020B0604020202020204" pitchFamily="34" charset="0"/>
              <a:buChar char="•"/>
            </a:pPr>
            <a:r>
              <a:rPr lang="en-US" sz="7200" dirty="0">
                <a:latin typeface="Times New Roman" panose="02020603050405020304" pitchFamily="18" charset="0"/>
                <a:cs typeface="Times New Roman" panose="02020603050405020304" pitchFamily="18" charset="0"/>
              </a:rPr>
              <a:t>By focusing on significant visual cues, the system ensures high-precision detection even in complex environments. Extracted features are then logged and stored in a structured database for further analysis, record-keeping, and future training improvements. This data can include timestamps, animal type, location coordinates, and camera ID, supporting both real-time response and long-term wildlife activity monitoring. </a:t>
            </a:r>
            <a:endParaRPr dirty="0"/>
          </a:p>
        </p:txBody>
      </p:sp>
      <p:sp>
        <p:nvSpPr>
          <p:cNvPr id="186" name="Google Shape;18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pPr marL="0" lvl="0" indent="0" algn="r" rtl="0">
                <a:lnSpc>
                  <a:spcPct val="100000"/>
                </a:lnSpc>
                <a:spcBef>
                  <a:spcPts val="0"/>
                </a:spcBef>
                <a:spcAft>
                  <a:spcPts val="0"/>
                </a:spcAft>
                <a:buSzPts val="1200"/>
                <a:buNone/>
              </a:pPr>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4">
          <a:extLst>
            <a:ext uri="{FF2B5EF4-FFF2-40B4-BE49-F238E27FC236}">
              <a16:creationId xmlns:a16="http://schemas.microsoft.com/office/drawing/2014/main" xmlns="" id="{91B23B05-DC8E-10A2-45E8-67D9AA3C0BBA}"/>
            </a:ext>
          </a:extLst>
        </p:cNvPr>
        <p:cNvGrpSpPr/>
        <p:nvPr/>
      </p:nvGrpSpPr>
      <p:grpSpPr>
        <a:xfrm>
          <a:off x="0" y="0"/>
          <a:ext cx="0" cy="0"/>
          <a:chOff x="0" y="0"/>
          <a:chExt cx="0" cy="0"/>
        </a:xfrm>
      </p:grpSpPr>
      <p:sp>
        <p:nvSpPr>
          <p:cNvPr id="185" name="Google Shape;185;p12">
            <a:extLst>
              <a:ext uri="{FF2B5EF4-FFF2-40B4-BE49-F238E27FC236}">
                <a16:creationId xmlns:a16="http://schemas.microsoft.com/office/drawing/2014/main" xmlns="" id="{655A1E86-8A99-98FE-A25C-DBEE04D65AB8}"/>
              </a:ext>
            </a:extLst>
          </p:cNvPr>
          <p:cNvSpPr txBox="1">
            <a:spLocks noGrp="1"/>
          </p:cNvSpPr>
          <p:nvPr>
            <p:ph type="body" idx="1"/>
          </p:nvPr>
        </p:nvSpPr>
        <p:spPr>
          <a:xfrm>
            <a:off x="749948" y="1372614"/>
            <a:ext cx="10515600" cy="4983736"/>
          </a:xfrm>
          <a:prstGeom prst="rect">
            <a:avLst/>
          </a:prstGeom>
          <a:noFill/>
          <a:ln>
            <a:noFill/>
          </a:ln>
        </p:spPr>
        <p:txBody>
          <a:bodyPr spcFirstLastPara="1" wrap="square" lIns="91425" tIns="45700" rIns="91425" bIns="45700" anchor="t" anchorCtr="0">
            <a:normAutofit/>
          </a:bodyPr>
          <a:lstStyle/>
          <a:p>
            <a:pPr marL="114300" lvl="0" indent="0" algn="l" rtl="0">
              <a:lnSpc>
                <a:spcPct val="90000"/>
              </a:lnSpc>
              <a:spcBef>
                <a:spcPts val="1000"/>
              </a:spcBef>
              <a:spcAft>
                <a:spcPts val="0"/>
              </a:spcAft>
              <a:buSzPct val="87055"/>
              <a:buNone/>
            </a:pPr>
            <a:endParaRPr sz="2000"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ct val="100000"/>
              <a:buNone/>
            </a:pPr>
            <a:endParaRPr dirty="0"/>
          </a:p>
        </p:txBody>
      </p:sp>
      <p:sp>
        <p:nvSpPr>
          <p:cNvPr id="186" name="Google Shape;186;p12">
            <a:extLst>
              <a:ext uri="{FF2B5EF4-FFF2-40B4-BE49-F238E27FC236}">
                <a16:creationId xmlns:a16="http://schemas.microsoft.com/office/drawing/2014/main" xmlns="" id="{13617863-CC66-22B7-A314-CFD666333A3C}"/>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pPr marL="0" lvl="0" indent="0" algn="r" rtl="0">
                <a:lnSpc>
                  <a:spcPct val="100000"/>
                </a:lnSpc>
                <a:spcBef>
                  <a:spcPts val="0"/>
                </a:spcBef>
                <a:spcAft>
                  <a:spcPts val="0"/>
                </a:spcAft>
                <a:buSzPts val="1200"/>
                <a:buNone/>
              </a:pPr>
              <a:t>11</a:t>
            </a:fld>
            <a:endParaRPr/>
          </a:p>
        </p:txBody>
      </p:sp>
      <p:sp>
        <p:nvSpPr>
          <p:cNvPr id="3" name="TextBox 2">
            <a:extLst>
              <a:ext uri="{FF2B5EF4-FFF2-40B4-BE49-F238E27FC236}">
                <a16:creationId xmlns:a16="http://schemas.microsoft.com/office/drawing/2014/main" xmlns="" id="{60262D30-D6EC-DC26-DE6C-500988D10B46}"/>
              </a:ext>
            </a:extLst>
          </p:cNvPr>
          <p:cNvSpPr txBox="1"/>
          <p:nvPr/>
        </p:nvSpPr>
        <p:spPr>
          <a:xfrm>
            <a:off x="1361440" y="1260970"/>
            <a:ext cx="9692640" cy="4751557"/>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Efficient storage not only helps in maintaining a history of intrusions but also allows for pattern analysis and predictive modeling. Together, feature extraction and storage empower the smart crop guardian to provide both immediate alerts and actionable insights for proactive field management.</a:t>
            </a:r>
            <a:r>
              <a:rPr lang="en-US" sz="2400" dirty="0"/>
              <a:t> </a:t>
            </a:r>
            <a:r>
              <a:rPr lang="en-US" sz="1800" dirty="0">
                <a:latin typeface="Times New Roman" panose="02020603050405020304" pitchFamily="18" charset="0"/>
                <a:cs typeface="Times New Roman" panose="02020603050405020304" pitchFamily="18" charset="0"/>
              </a:rPr>
              <a:t>This organized repository not only supports real-time response and evidence logging but also serves as a valuable dataset for further analysis, training of future models, and behavioral pattern prediction. </a:t>
            </a:r>
          </a:p>
          <a:p>
            <a:pPr marL="285750"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Additionally, secure and scalable storage enables long-term monitoring, statistical reporting, and system auditing, thereby enhancing the system’s ability to adapt and evolve. Feature extraction and storage together empower the SMART CROP GUARDIAN system to operate as both a responsive alert mechanism and a strategic decision-support tool for farmers, wildlife officers, and local authorities.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140632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3"/>
          <p:cNvSpPr txBox="1">
            <a:spLocks noGrp="1"/>
          </p:cNvSpPr>
          <p:nvPr>
            <p:ph type="body" idx="1"/>
          </p:nvPr>
        </p:nvSpPr>
        <p:spPr>
          <a:xfrm>
            <a:off x="838200" y="609600"/>
            <a:ext cx="10515600" cy="6123561"/>
          </a:xfrm>
          <a:prstGeom prst="rect">
            <a:avLst/>
          </a:prstGeom>
          <a:noFill/>
          <a:ln>
            <a:noFill/>
          </a:ln>
        </p:spPr>
        <p:txBody>
          <a:bodyPr spcFirstLastPara="1" wrap="square" lIns="91425" tIns="45700" rIns="91425" bIns="45700" anchor="t" anchorCtr="0">
            <a:noAutofit/>
          </a:bodyPr>
          <a:lstStyle/>
          <a:p>
            <a:pPr marL="114300" lvl="0" indent="0" algn="l" rtl="0">
              <a:lnSpc>
                <a:spcPct val="90000"/>
              </a:lnSpc>
              <a:spcBef>
                <a:spcPts val="1000"/>
              </a:spcBef>
              <a:spcAft>
                <a:spcPts val="0"/>
              </a:spcAft>
              <a:buSzPts val="1800"/>
              <a:buNone/>
            </a:pPr>
            <a:r>
              <a:rPr lang="en-IN" sz="1900" b="1" dirty="0">
                <a:latin typeface="Times New Roman"/>
                <a:ea typeface="Times New Roman"/>
                <a:cs typeface="Times New Roman"/>
                <a:sym typeface="Times New Roman"/>
              </a:rPr>
              <a:t>3. Detection &amp; Classification (Using YOLOv8):</a:t>
            </a:r>
            <a:endParaRPr dirty="0"/>
          </a:p>
          <a:p>
            <a:pPr lvl="0" algn="just" rtl="0">
              <a:lnSpc>
                <a:spcPct val="150000"/>
              </a:lnSpc>
              <a:spcBef>
                <a:spcPts val="1000"/>
              </a:spcBef>
              <a:spcAft>
                <a:spcPts val="0"/>
              </a:spcAft>
              <a:buSzPts val="1800"/>
              <a:buFont typeface="Arial" panose="020B0604020202020204" pitchFamily="34" charset="0"/>
              <a:buChar char="•"/>
              <a:tabLst>
                <a:tab pos="1879600" algn="l"/>
              </a:tabLst>
            </a:pPr>
            <a:r>
              <a:rPr lang="en-US" sz="1800" dirty="0">
                <a:latin typeface="Times New Roman" panose="02020603050405020304" pitchFamily="18" charset="0"/>
                <a:cs typeface="Times New Roman" panose="02020603050405020304" pitchFamily="18" charset="0"/>
              </a:rPr>
              <a:t>Smart crop guardian system, enabling accurate identification of wild animals in real-time. Once images are preprocessed and features are extracted, they are passed into the YOLOv8 model, which is known for its speed and precision in object detection. YOLOv8 operates by dividing each image into a grid and simultaneously predicting bounding boxes and class probabilities, allowing it to detect and classify objects in a single pass. This one-step detection approach makes it ideal for real-time monitoring applications in agricultural and residential zones. </a:t>
            </a:r>
          </a:p>
          <a:p>
            <a:pPr lvl="0" algn="just" rtl="0">
              <a:lnSpc>
                <a:spcPct val="150000"/>
              </a:lnSpc>
              <a:spcBef>
                <a:spcPts val="1000"/>
              </a:spcBef>
              <a:spcAft>
                <a:spcPts val="0"/>
              </a:spcAft>
              <a:buSzPts val="1800"/>
              <a:buFont typeface="Arial" panose="020B0604020202020204" pitchFamily="34" charset="0"/>
              <a:buChar char="•"/>
              <a:tabLst>
                <a:tab pos="1879600" algn="l"/>
              </a:tabLst>
            </a:pPr>
            <a:r>
              <a:rPr lang="en-US" sz="1800" dirty="0">
                <a:latin typeface="Times New Roman" panose="02020603050405020304" pitchFamily="18" charset="0"/>
                <a:cs typeface="Times New Roman" panose="02020603050405020304" pitchFamily="18" charset="0"/>
              </a:rPr>
              <a:t>The model has been trained and fine-tuned using a dataset of wild animals such as elephants, boars, deer, and leopards, enabling it to recognize these species with high accuracy. YOLOv8’s architecture supports multi-class detection, allowing it to detect several animals at once within a single frame.</a:t>
            </a:r>
            <a:r>
              <a:rPr lang="en-US" sz="1200" dirty="0"/>
              <a:t> </a:t>
            </a:r>
            <a:r>
              <a:rPr lang="en-US" sz="1800" dirty="0">
                <a:latin typeface="Times New Roman" panose="02020603050405020304" pitchFamily="18" charset="0"/>
                <a:cs typeface="Times New Roman" panose="02020603050405020304" pitchFamily="18" charset="0"/>
              </a:rPr>
              <a:t>Each detection is recorded with class labels, confidence scores, bounding box coordinates, and timestamps. This structured output not only feeds into the alert mechanism but also helps build a robust dataset for future analysis and model retraining.</a:t>
            </a:r>
            <a:endParaRPr sz="1800" dirty="0">
              <a:latin typeface="Times New Roman" panose="02020603050405020304" pitchFamily="18" charset="0"/>
              <a:ea typeface="Times New Roman"/>
              <a:cs typeface="Times New Roman" panose="02020603050405020304" pitchFamily="18" charset="0"/>
              <a:sym typeface="Times New Roman"/>
            </a:endParaRPr>
          </a:p>
          <a:p>
            <a:pPr marL="0" lvl="0" indent="0" algn="l" rtl="0">
              <a:lnSpc>
                <a:spcPct val="90000"/>
              </a:lnSpc>
              <a:spcBef>
                <a:spcPts val="1000"/>
              </a:spcBef>
              <a:spcAft>
                <a:spcPts val="0"/>
              </a:spcAft>
              <a:buClr>
                <a:schemeClr val="dk1"/>
              </a:buClr>
              <a:buSzPts val="1800"/>
              <a:buNone/>
            </a:pPr>
            <a:endParaRPr sz="1800" dirty="0"/>
          </a:p>
        </p:txBody>
      </p:sp>
      <p:sp>
        <p:nvSpPr>
          <p:cNvPr id="194" name="Google Shape;194;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pPr marL="0" lvl="0" indent="0" algn="r" rtl="0">
                <a:lnSpc>
                  <a:spcPct val="100000"/>
                </a:lnSpc>
                <a:spcBef>
                  <a:spcPts val="0"/>
                </a:spcBef>
                <a:spcAft>
                  <a:spcPts val="0"/>
                </a:spcAft>
                <a:buSzPts val="1200"/>
                <a:buNone/>
              </a:pPr>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2">
          <a:extLst>
            <a:ext uri="{FF2B5EF4-FFF2-40B4-BE49-F238E27FC236}">
              <a16:creationId xmlns:a16="http://schemas.microsoft.com/office/drawing/2014/main" xmlns="" id="{11B91DAA-433F-6F86-5947-DF6CEC994962}"/>
            </a:ext>
          </a:extLst>
        </p:cNvPr>
        <p:cNvGrpSpPr/>
        <p:nvPr/>
      </p:nvGrpSpPr>
      <p:grpSpPr>
        <a:xfrm>
          <a:off x="0" y="0"/>
          <a:ext cx="0" cy="0"/>
          <a:chOff x="0" y="0"/>
          <a:chExt cx="0" cy="0"/>
        </a:xfrm>
      </p:grpSpPr>
      <p:sp>
        <p:nvSpPr>
          <p:cNvPr id="193" name="Google Shape;193;p13">
            <a:extLst>
              <a:ext uri="{FF2B5EF4-FFF2-40B4-BE49-F238E27FC236}">
                <a16:creationId xmlns:a16="http://schemas.microsoft.com/office/drawing/2014/main" xmlns="" id="{5DC529AF-46E7-4099-9BDD-4E82CCD8771F}"/>
              </a:ext>
            </a:extLst>
          </p:cNvPr>
          <p:cNvSpPr txBox="1">
            <a:spLocks noGrp="1"/>
          </p:cNvSpPr>
          <p:nvPr>
            <p:ph type="body" idx="1"/>
          </p:nvPr>
        </p:nvSpPr>
        <p:spPr>
          <a:xfrm>
            <a:off x="838200" y="609600"/>
            <a:ext cx="10515600" cy="6123561"/>
          </a:xfrm>
          <a:prstGeom prst="rect">
            <a:avLst/>
          </a:prstGeom>
          <a:noFill/>
          <a:ln>
            <a:noFill/>
          </a:ln>
        </p:spPr>
        <p:txBody>
          <a:bodyPr spcFirstLastPara="1" wrap="square" lIns="91425" tIns="45700" rIns="91425" bIns="45700" anchor="t" anchorCtr="0">
            <a:noAutofit/>
          </a:bodyPr>
          <a:lstStyle/>
          <a:p>
            <a:pPr marL="114300" lvl="0" indent="0" algn="l" rtl="0">
              <a:lnSpc>
                <a:spcPct val="90000"/>
              </a:lnSpc>
              <a:spcBef>
                <a:spcPts val="1000"/>
              </a:spcBef>
              <a:spcAft>
                <a:spcPts val="0"/>
              </a:spcAft>
              <a:buSzPts val="1800"/>
              <a:buNone/>
            </a:pPr>
            <a:endParaRPr sz="1800" dirty="0">
              <a:latin typeface="Times New Roman"/>
              <a:ea typeface="Times New Roman"/>
              <a:cs typeface="Times New Roman"/>
              <a:sym typeface="Times New Roman"/>
            </a:endParaRPr>
          </a:p>
          <a:p>
            <a:pPr marL="285750"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integration of YOLOv8 significantly enhances the smart crop guardian’s ability to differentiate between real threats and harmless movement. For instance, it can distinguish between a wild boar and a domestic dog, thereby minimizing false alerts. The system can also be deployed on lightweight edge devices. By leveraging YOLOv8, the system offers advanced capabilities such as real-time decision-making, instant response, and detailed animal tracking, empowering farmers and residents to take timely protective action.</a:t>
            </a:r>
          </a:p>
          <a:p>
            <a:pPr marL="285750"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Moreover, all detection logs are stored for future study, enabling pattern analysis of animal behavior and helping in strategic planning. Overall, this detection and classification stage transforms simple visual data into intelligent insights, ensuring both human safety and crop protection with high reliability and minimal delay.</a:t>
            </a:r>
          </a:p>
          <a:p>
            <a:pPr marL="0" lvl="0" indent="0" algn="l" rtl="0">
              <a:lnSpc>
                <a:spcPct val="90000"/>
              </a:lnSpc>
              <a:spcBef>
                <a:spcPts val="1000"/>
              </a:spcBef>
              <a:spcAft>
                <a:spcPts val="0"/>
              </a:spcAft>
              <a:buClr>
                <a:schemeClr val="dk1"/>
              </a:buClr>
              <a:buSzPts val="1800"/>
              <a:buNone/>
            </a:pPr>
            <a:endParaRPr sz="1800" dirty="0"/>
          </a:p>
        </p:txBody>
      </p:sp>
      <p:sp>
        <p:nvSpPr>
          <p:cNvPr id="194" name="Google Shape;194;p13">
            <a:extLst>
              <a:ext uri="{FF2B5EF4-FFF2-40B4-BE49-F238E27FC236}">
                <a16:creationId xmlns:a16="http://schemas.microsoft.com/office/drawing/2014/main" xmlns="" id="{F8E77EDC-2B79-CDD9-9A44-A035340F1C11}"/>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pPr marL="0" lvl="0" indent="0" algn="r" rtl="0">
                <a:lnSpc>
                  <a:spcPct val="100000"/>
                </a:lnSpc>
                <a:spcBef>
                  <a:spcPts val="0"/>
                </a:spcBef>
                <a:spcAft>
                  <a:spcPts val="0"/>
                </a:spcAft>
                <a:buSzPts val="1200"/>
                <a:buNone/>
              </a:pPr>
              <a:t>13</a:t>
            </a:fld>
            <a:endParaRPr/>
          </a:p>
        </p:txBody>
      </p:sp>
    </p:spTree>
    <p:extLst>
      <p:ext uri="{BB962C8B-B14F-4D97-AF65-F5344CB8AC3E}">
        <p14:creationId xmlns:p14="http://schemas.microsoft.com/office/powerpoint/2010/main" xmlns="" val="1576595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0">
          <a:extLst>
            <a:ext uri="{FF2B5EF4-FFF2-40B4-BE49-F238E27FC236}">
              <a16:creationId xmlns:a16="http://schemas.microsoft.com/office/drawing/2014/main" xmlns="" id="{1171CB6C-0CBE-6842-4A12-0B5268FA81C6}"/>
            </a:ext>
          </a:extLst>
        </p:cNvPr>
        <p:cNvGrpSpPr/>
        <p:nvPr/>
      </p:nvGrpSpPr>
      <p:grpSpPr>
        <a:xfrm>
          <a:off x="0" y="0"/>
          <a:ext cx="0" cy="0"/>
          <a:chOff x="0" y="0"/>
          <a:chExt cx="0" cy="0"/>
        </a:xfrm>
      </p:grpSpPr>
      <p:sp>
        <p:nvSpPr>
          <p:cNvPr id="201" name="Google Shape;201;p14">
            <a:extLst>
              <a:ext uri="{FF2B5EF4-FFF2-40B4-BE49-F238E27FC236}">
                <a16:creationId xmlns:a16="http://schemas.microsoft.com/office/drawing/2014/main" xmlns="" id="{00CF4673-C3AA-946A-3710-DCFCC2D7EBB0}"/>
              </a:ext>
            </a:extLst>
          </p:cNvPr>
          <p:cNvSpPr txBox="1">
            <a:spLocks noGrp="1"/>
          </p:cNvSpPr>
          <p:nvPr>
            <p:ph type="body" idx="1"/>
          </p:nvPr>
        </p:nvSpPr>
        <p:spPr>
          <a:xfrm>
            <a:off x="843818" y="233681"/>
            <a:ext cx="10715625" cy="5994400"/>
          </a:xfrm>
          <a:prstGeom prst="rect">
            <a:avLst/>
          </a:prstGeom>
          <a:noFill/>
          <a:ln>
            <a:noFill/>
          </a:ln>
        </p:spPr>
        <p:txBody>
          <a:bodyPr spcFirstLastPara="1" wrap="square" lIns="91425" tIns="45700" rIns="91425" bIns="45700" anchor="t" anchorCtr="0">
            <a:normAutofit/>
          </a:bodyPr>
          <a:lstStyle/>
          <a:p>
            <a:pPr marL="0" lvl="0" indent="0" algn="just" rtl="0">
              <a:lnSpc>
                <a:spcPct val="150000"/>
              </a:lnSpc>
              <a:spcBef>
                <a:spcPts val="0"/>
              </a:spcBef>
              <a:spcAft>
                <a:spcPts val="0"/>
              </a:spcAft>
              <a:buClr>
                <a:schemeClr val="dk1"/>
              </a:buClr>
              <a:buSzPts val="2000"/>
              <a:buNone/>
            </a:pPr>
            <a:endParaRPr sz="2000" b="1" dirty="0">
              <a:latin typeface="Times New Roman" panose="02020603050405020304" pitchFamily="18" charset="0"/>
              <a:ea typeface="Times New Roman"/>
              <a:cs typeface="Times New Roman" panose="02020603050405020304" pitchFamily="18" charset="0"/>
              <a:sym typeface="Times New Roman"/>
            </a:endParaRPr>
          </a:p>
          <a:p>
            <a:pPr marL="114300" lvl="0" indent="0" algn="just" rtl="0">
              <a:lnSpc>
                <a:spcPct val="150000"/>
              </a:lnSpc>
              <a:spcBef>
                <a:spcPts val="1000"/>
              </a:spcBef>
              <a:spcAft>
                <a:spcPts val="0"/>
              </a:spcAft>
              <a:buSzPts val="1800"/>
              <a:buNone/>
            </a:pPr>
            <a:r>
              <a:rPr lang="en-IN" sz="1800" b="1" i="0" dirty="0">
                <a:solidFill>
                  <a:srgbClr val="222222"/>
                </a:solidFill>
                <a:latin typeface="Times New Roman" panose="02020603050405020304" pitchFamily="18" charset="0"/>
                <a:ea typeface="Times New Roman"/>
                <a:cs typeface="Times New Roman" panose="02020603050405020304" pitchFamily="18" charset="0"/>
                <a:sym typeface="Times New Roman"/>
              </a:rPr>
              <a:t>4. Decision Making</a:t>
            </a:r>
            <a:r>
              <a:rPr lang="en-US" b="1" i="0" dirty="0">
                <a:solidFill>
                  <a:srgbClr val="222222"/>
                </a:solidFill>
                <a:latin typeface="Times New Roman" panose="02020603050405020304" pitchFamily="18" charset="0"/>
                <a:ea typeface="Times New Roman"/>
                <a:cs typeface="Times New Roman" panose="02020603050405020304" pitchFamily="18" charset="0"/>
                <a:sym typeface="Times New Roman"/>
              </a:rPr>
              <a:t>:</a:t>
            </a:r>
            <a:endParaRPr lang="en-US" b="1" dirty="0">
              <a:solidFill>
                <a:srgbClr val="222222"/>
              </a:solidFill>
              <a:latin typeface="Times New Roman" panose="02020603050405020304" pitchFamily="18" charset="0"/>
              <a:ea typeface="Times New Roman"/>
              <a:cs typeface="Times New Roman" panose="02020603050405020304" pitchFamily="18" charset="0"/>
              <a:sym typeface="Times New Roman"/>
            </a:endParaRPr>
          </a:p>
          <a:p>
            <a:pPr lvl="0" algn="just" rtl="0">
              <a:lnSpc>
                <a:spcPct val="150000"/>
              </a:lnSpc>
              <a:spcBef>
                <a:spcPts val="1000"/>
              </a:spcBef>
              <a:spcAft>
                <a:spcPts val="0"/>
              </a:spcAft>
              <a:buSzPts val="18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Smart Crop Guardian system is its ability to process data from multiple sensors in real time and make accurate decisions based on this data. The system employs machine learning algorithms to analyze the incoming sensor data and distinguish between legitimate animal intrusions and environmental factors like wind or rainfall that could trigger false alarms.</a:t>
            </a:r>
            <a:r>
              <a:rPr lang="en-US" sz="12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Machine learning models are trained to recognize patterns associated with specific animals and to understand the characteristics of different threats.</a:t>
            </a:r>
          </a:p>
          <a:p>
            <a:pPr lvl="0" algn="just" rtl="0">
              <a:lnSpc>
                <a:spcPct val="150000"/>
              </a:lnSpc>
              <a:spcBef>
                <a:spcPts val="1000"/>
              </a:spcBef>
              <a:spcAft>
                <a:spcPts val="0"/>
              </a:spcAft>
              <a:buSzPts val="18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For instance, a boar might have a distinct movement pattern compared to a deer, and the system can learn to identify these differences over time. Additionally, algorithms can filter out irrelevant movements, such as those caused by non-threats, like birds or insects. This learning capability improves the system’s accuracy over time, making it more efficient in detecting only true threats and minimizing false positives.</a:t>
            </a:r>
          </a:p>
          <a:p>
            <a:pPr marL="114300" lvl="0" indent="0" algn="just" rtl="0">
              <a:lnSpc>
                <a:spcPct val="150000"/>
              </a:lnSpc>
              <a:spcBef>
                <a:spcPts val="1000"/>
              </a:spcBef>
              <a:spcAft>
                <a:spcPts val="0"/>
              </a:spcAft>
              <a:buSzPts val="1800"/>
              <a:buNone/>
            </a:pPr>
            <a:endParaRPr lang="en-US" sz="1800" dirty="0">
              <a:latin typeface="Times New Roman" panose="02020603050405020304" pitchFamily="18" charset="0"/>
              <a:cs typeface="Times New Roman" panose="02020603050405020304" pitchFamily="18" charset="0"/>
            </a:endParaRPr>
          </a:p>
          <a:p>
            <a:pPr marL="685800" lvl="1" indent="-177800" algn="just" rtl="0">
              <a:lnSpc>
                <a:spcPct val="150000"/>
              </a:lnSpc>
              <a:spcBef>
                <a:spcPts val="500"/>
              </a:spcBef>
              <a:spcAft>
                <a:spcPts val="0"/>
              </a:spcAft>
              <a:buClr>
                <a:schemeClr val="dk1"/>
              </a:buClr>
              <a:buSzPts val="800"/>
              <a:buNone/>
            </a:pPr>
            <a:endParaRPr sz="800" b="1" dirty="0">
              <a:latin typeface="Times New Roman" panose="02020603050405020304" pitchFamily="18" charset="0"/>
              <a:ea typeface="Times New Roman"/>
              <a:cs typeface="Times New Roman" panose="02020603050405020304" pitchFamily="18" charset="0"/>
              <a:sym typeface="Times New Roman"/>
            </a:endParaRPr>
          </a:p>
        </p:txBody>
      </p:sp>
    </p:spTree>
    <p:extLst>
      <p:ext uri="{BB962C8B-B14F-4D97-AF65-F5344CB8AC3E}">
        <p14:creationId xmlns:p14="http://schemas.microsoft.com/office/powerpoint/2010/main" xmlns="" val="1104425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4"/>
          <p:cNvSpPr txBox="1">
            <a:spLocks noGrp="1"/>
          </p:cNvSpPr>
          <p:nvPr>
            <p:ph type="body" idx="1"/>
          </p:nvPr>
        </p:nvSpPr>
        <p:spPr>
          <a:xfrm>
            <a:off x="843818" y="558801"/>
            <a:ext cx="10715625" cy="6375400"/>
          </a:xfrm>
          <a:prstGeom prst="rect">
            <a:avLst/>
          </a:prstGeom>
          <a:noFill/>
          <a:ln>
            <a:noFill/>
          </a:ln>
        </p:spPr>
        <p:txBody>
          <a:bodyPr spcFirstLastPara="1" wrap="square" lIns="91425" tIns="45700" rIns="91425" bIns="45700" anchor="t" anchorCtr="0">
            <a:normAutofit fontScale="25000" lnSpcReduction="20000"/>
          </a:bodyPr>
          <a:lstStyle/>
          <a:p>
            <a:pPr marL="114300" lvl="0" indent="0" algn="just" rtl="0">
              <a:lnSpc>
                <a:spcPct val="170000"/>
              </a:lnSpc>
              <a:spcBef>
                <a:spcPts val="1000"/>
              </a:spcBef>
              <a:spcAft>
                <a:spcPts val="0"/>
              </a:spcAft>
              <a:buSzPts val="1800"/>
              <a:buNone/>
            </a:pPr>
            <a:endParaRPr lang="en-IN" sz="1800" b="1" dirty="0">
              <a:latin typeface="Times New Roman" panose="02020603050405020304" pitchFamily="18" charset="0"/>
              <a:ea typeface="Times New Roman"/>
              <a:cs typeface="Times New Roman" panose="02020603050405020304" pitchFamily="18" charset="0"/>
              <a:sym typeface="Times New Roman"/>
            </a:endParaRPr>
          </a:p>
          <a:p>
            <a:pPr algn="just">
              <a:lnSpc>
                <a:spcPct val="170000"/>
              </a:lnSpc>
              <a:buFont typeface="Arial" panose="020B0604020202020204" pitchFamily="34" charset="0"/>
              <a:buChar char="•"/>
            </a:pPr>
            <a:r>
              <a:rPr lang="en-US" sz="7200" dirty="0">
                <a:latin typeface="Times New Roman" panose="02020603050405020304" pitchFamily="18" charset="0"/>
                <a:cs typeface="Times New Roman" panose="02020603050405020304" pitchFamily="18" charset="0"/>
              </a:rPr>
              <a:t>Wild Animals Intrusion Detection and Alert System represents a significant leap forward in agricultural technology. By combining advanced sensors, machine learning algorithms, and real-time alerts, this system provides farmers with an efficient and effective way to protect their crops from wild animal intrusions. With its scalability, energy efficiency, and cost-effectiveness, </a:t>
            </a:r>
          </a:p>
          <a:p>
            <a:pPr algn="just">
              <a:lnSpc>
                <a:spcPct val="170000"/>
              </a:lnSpc>
              <a:buFont typeface="Arial" panose="020B0604020202020204" pitchFamily="34" charset="0"/>
              <a:buChar char="•"/>
            </a:pPr>
            <a:r>
              <a:rPr lang="en-US" sz="7200" dirty="0">
                <a:latin typeface="Times New Roman" panose="02020603050405020304" pitchFamily="18" charset="0"/>
                <a:cs typeface="Times New Roman" panose="02020603050405020304" pitchFamily="18" charset="0"/>
              </a:rPr>
              <a:t>It is poised to become a valuable tool in modern agriculture, helping farmers safeguard their livelihoods and ensure the sustainability of their crops in the face of growing wildlife threats. To further enhance the system’s reliability, verification mechanisms are built in. If an animal intrusion is detected, the system can trigger cameras to capture images or videos of the intrusion. These images can be sent to the farmer or stored for later analysis, allowing for confirmation before any mitigation action is taken.</a:t>
            </a:r>
          </a:p>
          <a:p>
            <a:pPr lvl="0" algn="l" rtl="0">
              <a:lnSpc>
                <a:spcPct val="90000"/>
              </a:lnSpc>
              <a:spcBef>
                <a:spcPts val="1000"/>
              </a:spcBef>
              <a:spcAft>
                <a:spcPts val="0"/>
              </a:spcAft>
              <a:buSzPts val="1800"/>
              <a:buFont typeface="Arial" panose="020B0604020202020204" pitchFamily="34" charset="0"/>
              <a:buChar char="•"/>
            </a:pPr>
            <a:endParaRPr lang="en-IN" sz="3300" b="1" i="0" dirty="0">
              <a:solidFill>
                <a:srgbClr val="222222"/>
              </a:solidFill>
              <a:latin typeface="Times New Roman" panose="02020603050405020304" pitchFamily="18" charset="0"/>
              <a:ea typeface="Times New Roman"/>
              <a:cs typeface="Times New Roman" panose="02020603050405020304" pitchFamily="18" charset="0"/>
              <a:sym typeface="Times New Roman"/>
            </a:endParaRPr>
          </a:p>
          <a:p>
            <a:pPr marL="114300" lvl="0" indent="0" algn="l" rtl="0">
              <a:lnSpc>
                <a:spcPct val="90000"/>
              </a:lnSpc>
              <a:spcBef>
                <a:spcPts val="1000"/>
              </a:spcBef>
              <a:spcAft>
                <a:spcPts val="0"/>
              </a:spcAft>
              <a:buSzPts val="1800"/>
              <a:buNone/>
            </a:pPr>
            <a:endParaRPr lang="en-IN" sz="2000" b="1" dirty="0">
              <a:solidFill>
                <a:srgbClr val="222222"/>
              </a:solidFill>
              <a:latin typeface="Times New Roman"/>
              <a:ea typeface="Times New Roman"/>
              <a:cs typeface="Times New Roman"/>
              <a:sym typeface="Times New Roman"/>
            </a:endParaRPr>
          </a:p>
          <a:p>
            <a:pPr marL="114300" lvl="0" indent="0" algn="l" rtl="0">
              <a:lnSpc>
                <a:spcPct val="90000"/>
              </a:lnSpc>
              <a:spcBef>
                <a:spcPts val="1000"/>
              </a:spcBef>
              <a:spcAft>
                <a:spcPts val="0"/>
              </a:spcAft>
              <a:buSzPts val="1800"/>
              <a:buNone/>
            </a:pPr>
            <a:endParaRPr lang="en-IN" sz="2000" b="1" i="0" dirty="0">
              <a:solidFill>
                <a:srgbClr val="222222"/>
              </a:solidFill>
              <a:latin typeface="Times New Roman"/>
              <a:ea typeface="Times New Roman"/>
              <a:cs typeface="Times New Roman"/>
              <a:sym typeface="Times New Roman"/>
            </a:endParaRPr>
          </a:p>
          <a:p>
            <a:pPr marL="114300" lvl="0" indent="0" algn="l" rtl="0">
              <a:lnSpc>
                <a:spcPct val="90000"/>
              </a:lnSpc>
              <a:spcBef>
                <a:spcPts val="1000"/>
              </a:spcBef>
              <a:spcAft>
                <a:spcPts val="0"/>
              </a:spcAft>
              <a:buSzPts val="1800"/>
              <a:buNone/>
            </a:pPr>
            <a:endParaRPr lang="en-IN" sz="2000" b="1" dirty="0">
              <a:solidFill>
                <a:srgbClr val="222222"/>
              </a:solidFill>
              <a:latin typeface="Times New Roman"/>
              <a:ea typeface="Times New Roman"/>
              <a:cs typeface="Times New Roman"/>
              <a:sym typeface="Times New Roman"/>
            </a:endParaRPr>
          </a:p>
          <a:p>
            <a:pPr marL="114300" lvl="0" indent="0" algn="l" rtl="0">
              <a:lnSpc>
                <a:spcPct val="90000"/>
              </a:lnSpc>
              <a:spcBef>
                <a:spcPts val="1000"/>
              </a:spcBef>
              <a:spcAft>
                <a:spcPts val="0"/>
              </a:spcAft>
              <a:buSzPts val="1800"/>
              <a:buNone/>
            </a:pPr>
            <a:endParaRPr sz="1800" b="0" i="0" dirty="0">
              <a:solidFill>
                <a:srgbClr val="222222"/>
              </a:solidFill>
              <a:latin typeface="Times New Roman"/>
              <a:ea typeface="Times New Roman"/>
              <a:cs typeface="Times New Roman"/>
              <a:sym typeface="Times New Roman"/>
            </a:endParaRPr>
          </a:p>
          <a:p>
            <a:pPr marL="685800" lvl="1" indent="-177800" algn="just" rtl="0">
              <a:lnSpc>
                <a:spcPct val="90000"/>
              </a:lnSpc>
              <a:spcBef>
                <a:spcPts val="500"/>
              </a:spcBef>
              <a:spcAft>
                <a:spcPts val="0"/>
              </a:spcAft>
              <a:buClr>
                <a:schemeClr val="dk1"/>
              </a:buClr>
              <a:buSzPts val="800"/>
              <a:buNone/>
            </a:pPr>
            <a:endParaRPr sz="800" b="1" dirty="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0">
          <a:extLst>
            <a:ext uri="{FF2B5EF4-FFF2-40B4-BE49-F238E27FC236}">
              <a16:creationId xmlns:a16="http://schemas.microsoft.com/office/drawing/2014/main" xmlns="" id="{F6689B5F-29E5-9B26-E4C6-E3189BFB96CE}"/>
            </a:ext>
          </a:extLst>
        </p:cNvPr>
        <p:cNvGrpSpPr/>
        <p:nvPr/>
      </p:nvGrpSpPr>
      <p:grpSpPr>
        <a:xfrm>
          <a:off x="0" y="0"/>
          <a:ext cx="0" cy="0"/>
          <a:chOff x="0" y="0"/>
          <a:chExt cx="0" cy="0"/>
        </a:xfrm>
      </p:grpSpPr>
      <p:sp>
        <p:nvSpPr>
          <p:cNvPr id="201" name="Google Shape;201;p14">
            <a:extLst>
              <a:ext uri="{FF2B5EF4-FFF2-40B4-BE49-F238E27FC236}">
                <a16:creationId xmlns:a16="http://schemas.microsoft.com/office/drawing/2014/main" xmlns="" id="{0DD155BC-6F17-03D6-0028-A6C3824A867F}"/>
              </a:ext>
            </a:extLst>
          </p:cNvPr>
          <p:cNvSpPr txBox="1">
            <a:spLocks noGrp="1"/>
          </p:cNvSpPr>
          <p:nvPr>
            <p:ph type="body" idx="1"/>
          </p:nvPr>
        </p:nvSpPr>
        <p:spPr>
          <a:xfrm>
            <a:off x="738187" y="241300"/>
            <a:ext cx="10715625" cy="6375400"/>
          </a:xfrm>
          <a:prstGeom prst="rect">
            <a:avLst/>
          </a:prstGeom>
          <a:noFill/>
          <a:ln>
            <a:noFill/>
          </a:ln>
        </p:spPr>
        <p:txBody>
          <a:bodyPr spcFirstLastPara="1" wrap="square" lIns="91425" tIns="45700" rIns="91425" bIns="45700" anchor="t" anchorCtr="0">
            <a:normAutofit/>
          </a:bodyPr>
          <a:lstStyle/>
          <a:p>
            <a:pPr marL="114300" lvl="0" indent="0" algn="l" rtl="0">
              <a:lnSpc>
                <a:spcPct val="90000"/>
              </a:lnSpc>
              <a:spcBef>
                <a:spcPts val="1000"/>
              </a:spcBef>
              <a:spcAft>
                <a:spcPts val="0"/>
              </a:spcAft>
              <a:buSzPts val="1800"/>
              <a:buNone/>
            </a:pPr>
            <a:endParaRPr sz="1800" b="0" i="0" dirty="0">
              <a:solidFill>
                <a:srgbClr val="222222"/>
              </a:solidFill>
              <a:latin typeface="Times New Roman"/>
              <a:ea typeface="Times New Roman"/>
              <a:cs typeface="Times New Roman"/>
              <a:sym typeface="Times New Roman"/>
            </a:endParaRPr>
          </a:p>
          <a:p>
            <a:pPr marL="114300" lvl="0" indent="0" algn="l" rtl="0">
              <a:lnSpc>
                <a:spcPct val="90000"/>
              </a:lnSpc>
              <a:spcBef>
                <a:spcPts val="1000"/>
              </a:spcBef>
              <a:spcAft>
                <a:spcPts val="0"/>
              </a:spcAft>
              <a:buSzPts val="1800"/>
              <a:buNone/>
            </a:pPr>
            <a:r>
              <a:rPr lang="en-IN" sz="1800" b="1" i="0" dirty="0">
                <a:solidFill>
                  <a:srgbClr val="222222"/>
                </a:solidFill>
                <a:latin typeface="Times New Roman"/>
                <a:ea typeface="Times New Roman"/>
                <a:cs typeface="Times New Roman"/>
                <a:sym typeface="Times New Roman"/>
              </a:rPr>
              <a:t>5. Automated Response Mechanisms</a:t>
            </a:r>
          </a:p>
          <a:p>
            <a:pPr marL="114300" lvl="0" indent="0" algn="l" rtl="0">
              <a:lnSpc>
                <a:spcPct val="90000"/>
              </a:lnSpc>
              <a:spcBef>
                <a:spcPts val="1000"/>
              </a:spcBef>
              <a:spcAft>
                <a:spcPts val="0"/>
              </a:spcAft>
              <a:buSzPts val="1800"/>
              <a:buNone/>
            </a:pPr>
            <a:endParaRPr lang="en-IN" sz="1800" b="1" dirty="0">
              <a:solidFill>
                <a:srgbClr val="222222"/>
              </a:solidFill>
              <a:latin typeface="Times New Roman"/>
              <a:ea typeface="Times New Roman"/>
              <a:cs typeface="Times New Roman"/>
              <a:sym typeface="Times New Roman"/>
            </a:endParaRPr>
          </a:p>
          <a:p>
            <a:pPr marL="114300" lvl="0" indent="0" algn="l" rtl="0">
              <a:lnSpc>
                <a:spcPct val="90000"/>
              </a:lnSpc>
              <a:spcBef>
                <a:spcPts val="1000"/>
              </a:spcBef>
              <a:spcAft>
                <a:spcPts val="0"/>
              </a:spcAft>
              <a:buSzPts val="1800"/>
              <a:buNone/>
            </a:pPr>
            <a:endParaRPr lang="en-IN" sz="1800" b="1" i="0" dirty="0">
              <a:solidFill>
                <a:srgbClr val="222222"/>
              </a:solidFill>
              <a:latin typeface="Times New Roman"/>
              <a:ea typeface="Times New Roman"/>
              <a:cs typeface="Times New Roman"/>
              <a:sym typeface="Times New Roman"/>
            </a:endParaRPr>
          </a:p>
          <a:p>
            <a:pPr marL="114300" lvl="0" indent="0" algn="l" rtl="0">
              <a:lnSpc>
                <a:spcPct val="90000"/>
              </a:lnSpc>
              <a:spcBef>
                <a:spcPts val="1000"/>
              </a:spcBef>
              <a:spcAft>
                <a:spcPts val="0"/>
              </a:spcAft>
              <a:buSzPts val="1800"/>
              <a:buNone/>
            </a:pPr>
            <a:endParaRPr dirty="0"/>
          </a:p>
          <a:p>
            <a:pPr marL="685800" lvl="1" indent="-177800" algn="just" rtl="0">
              <a:lnSpc>
                <a:spcPct val="90000"/>
              </a:lnSpc>
              <a:spcBef>
                <a:spcPts val="500"/>
              </a:spcBef>
              <a:spcAft>
                <a:spcPts val="0"/>
              </a:spcAft>
              <a:buClr>
                <a:schemeClr val="dk1"/>
              </a:buClr>
              <a:buSzPts val="800"/>
              <a:buNone/>
            </a:pPr>
            <a:endParaRPr lang="en-US" sz="800" b="1" dirty="0">
              <a:latin typeface="Times New Roman"/>
              <a:ea typeface="Times New Roman"/>
              <a:cs typeface="Times New Roman"/>
              <a:sym typeface="Times New Roman"/>
            </a:endParaRPr>
          </a:p>
          <a:p>
            <a:pPr marL="685800" lvl="1" indent="-177800" algn="just" rtl="0">
              <a:lnSpc>
                <a:spcPct val="90000"/>
              </a:lnSpc>
              <a:spcBef>
                <a:spcPts val="500"/>
              </a:spcBef>
              <a:spcAft>
                <a:spcPts val="0"/>
              </a:spcAft>
              <a:buClr>
                <a:schemeClr val="dk1"/>
              </a:buClr>
              <a:buSzPts val="800"/>
              <a:buNone/>
            </a:pPr>
            <a:endParaRPr lang="en-IN" sz="800" b="1" dirty="0">
              <a:latin typeface="Times New Roman"/>
              <a:ea typeface="Times New Roman"/>
              <a:cs typeface="Times New Roman"/>
              <a:sym typeface="Times New Roman"/>
            </a:endParaRPr>
          </a:p>
          <a:p>
            <a:pPr marL="685800" lvl="1" indent="-177800" algn="just" rtl="0">
              <a:lnSpc>
                <a:spcPct val="90000"/>
              </a:lnSpc>
              <a:spcBef>
                <a:spcPts val="500"/>
              </a:spcBef>
              <a:spcAft>
                <a:spcPts val="0"/>
              </a:spcAft>
              <a:buClr>
                <a:schemeClr val="dk1"/>
              </a:buClr>
              <a:buSzPts val="800"/>
              <a:buNone/>
            </a:pPr>
            <a:endParaRPr sz="800" b="1" dirty="0">
              <a:latin typeface="Times New Roman"/>
              <a:ea typeface="Times New Roman"/>
              <a:cs typeface="Times New Roman"/>
              <a:sym typeface="Times New Roman"/>
            </a:endParaRPr>
          </a:p>
        </p:txBody>
      </p:sp>
      <p:sp>
        <p:nvSpPr>
          <p:cNvPr id="2" name="Rectangle 1">
            <a:extLst>
              <a:ext uri="{FF2B5EF4-FFF2-40B4-BE49-F238E27FC236}">
                <a16:creationId xmlns:a16="http://schemas.microsoft.com/office/drawing/2014/main" xmlns="" id="{C7D77F53-2794-16FE-FD9C-91EF82DC924A}"/>
              </a:ext>
            </a:extLst>
          </p:cNvPr>
          <p:cNvSpPr>
            <a:spLocks noChangeArrowheads="1"/>
          </p:cNvSpPr>
          <p:nvPr/>
        </p:nvSpPr>
        <p:spPr bwMode="auto">
          <a:xfrm rot="10800000" flipV="1">
            <a:off x="853440" y="352778"/>
            <a:ext cx="10241280" cy="54437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tabLst/>
            </a:pPr>
            <a:endParaRPr lang="en-US" altLang="en-US" sz="1800" b="1" dirty="0">
              <a:solidFill>
                <a:schemeClr val="tx1"/>
              </a:solidFill>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Buzzer Activation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When wild animals are detected, a loud buzzer is triggered to create a noise that scares them away from the crop field. This immediate response ensures that animals do not get too close, reducing the risk of crop damage.</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Email/IoT Alerts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 addition to local deterrents, the system sends notifications through email or IoT platforms to the relevant stakeholders such as farmers, security personnel, or forest officials. These alerts allow for real-time awareness and immediate action if required.</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Cracker Sound System</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system includes simulated explosions, also known as cracker sound systems, which emit loud sounds to further deter animals. These sounds mimic explosions, creating an intimidating environment that encourages animals to leave the area</a:t>
            </a: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xmlns="" val="21752568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0">
          <a:extLst>
            <a:ext uri="{FF2B5EF4-FFF2-40B4-BE49-F238E27FC236}">
              <a16:creationId xmlns:a16="http://schemas.microsoft.com/office/drawing/2014/main" xmlns="" id="{13C58DB8-F95D-3824-34B8-DB8A95C6F453}"/>
            </a:ext>
          </a:extLst>
        </p:cNvPr>
        <p:cNvGrpSpPr/>
        <p:nvPr/>
      </p:nvGrpSpPr>
      <p:grpSpPr>
        <a:xfrm>
          <a:off x="0" y="0"/>
          <a:ext cx="0" cy="0"/>
          <a:chOff x="0" y="0"/>
          <a:chExt cx="0" cy="0"/>
        </a:xfrm>
      </p:grpSpPr>
      <p:sp>
        <p:nvSpPr>
          <p:cNvPr id="201" name="Google Shape;201;p14">
            <a:extLst>
              <a:ext uri="{FF2B5EF4-FFF2-40B4-BE49-F238E27FC236}">
                <a16:creationId xmlns:a16="http://schemas.microsoft.com/office/drawing/2014/main" xmlns="" id="{F21E83C8-5DE5-5BD8-B829-A9316A213AF1}"/>
              </a:ext>
            </a:extLst>
          </p:cNvPr>
          <p:cNvSpPr txBox="1">
            <a:spLocks noGrp="1"/>
          </p:cNvSpPr>
          <p:nvPr>
            <p:ph type="body" idx="1"/>
          </p:nvPr>
        </p:nvSpPr>
        <p:spPr>
          <a:xfrm>
            <a:off x="738187" y="241300"/>
            <a:ext cx="10715625" cy="6375400"/>
          </a:xfrm>
          <a:prstGeom prst="rect">
            <a:avLst/>
          </a:prstGeom>
          <a:noFill/>
          <a:ln>
            <a:noFill/>
          </a:ln>
        </p:spPr>
        <p:txBody>
          <a:bodyPr spcFirstLastPara="1" wrap="square" lIns="91425" tIns="45700" rIns="91425" bIns="45700" anchor="t" anchorCtr="0">
            <a:normAutofit/>
          </a:bodyPr>
          <a:lstStyle/>
          <a:p>
            <a:pPr marL="114300" lvl="0" indent="0" algn="l" rtl="0">
              <a:lnSpc>
                <a:spcPct val="90000"/>
              </a:lnSpc>
              <a:spcBef>
                <a:spcPts val="1000"/>
              </a:spcBef>
              <a:spcAft>
                <a:spcPts val="0"/>
              </a:spcAft>
              <a:buSzPts val="1800"/>
              <a:buNone/>
            </a:pPr>
            <a:endParaRPr lang="en-IN" sz="1800" b="1" dirty="0">
              <a:solidFill>
                <a:srgbClr val="222222"/>
              </a:solidFill>
              <a:latin typeface="Times New Roman"/>
              <a:ea typeface="Times New Roman"/>
              <a:cs typeface="Times New Roman"/>
              <a:sym typeface="Times New Roman"/>
            </a:endParaRPr>
          </a:p>
          <a:p>
            <a:pPr marL="114300" lvl="0" indent="0" algn="l" rtl="0">
              <a:lnSpc>
                <a:spcPct val="90000"/>
              </a:lnSpc>
              <a:spcBef>
                <a:spcPts val="1000"/>
              </a:spcBef>
              <a:spcAft>
                <a:spcPts val="0"/>
              </a:spcAft>
              <a:buSzPts val="1800"/>
              <a:buNone/>
            </a:pPr>
            <a:endParaRPr lang="en-IN" sz="1800" b="1" i="0" dirty="0">
              <a:solidFill>
                <a:srgbClr val="222222"/>
              </a:solidFill>
              <a:latin typeface="Times New Roman"/>
              <a:ea typeface="Times New Roman"/>
              <a:cs typeface="Times New Roman"/>
              <a:sym typeface="Times New Roman"/>
            </a:endParaRPr>
          </a:p>
          <a:p>
            <a:pPr marL="114300" lvl="0" indent="0" algn="l" rtl="0">
              <a:lnSpc>
                <a:spcPct val="90000"/>
              </a:lnSpc>
              <a:spcBef>
                <a:spcPts val="1000"/>
              </a:spcBef>
              <a:spcAft>
                <a:spcPts val="0"/>
              </a:spcAft>
              <a:buSzPts val="1800"/>
              <a:buNone/>
            </a:pPr>
            <a:endParaRPr dirty="0"/>
          </a:p>
          <a:p>
            <a:pPr marL="685800" lvl="1" indent="-177800" algn="just" rtl="0">
              <a:lnSpc>
                <a:spcPct val="90000"/>
              </a:lnSpc>
              <a:spcBef>
                <a:spcPts val="500"/>
              </a:spcBef>
              <a:spcAft>
                <a:spcPts val="0"/>
              </a:spcAft>
              <a:buClr>
                <a:schemeClr val="dk1"/>
              </a:buClr>
              <a:buSzPts val="800"/>
              <a:buNone/>
            </a:pPr>
            <a:endParaRPr lang="en-US" sz="800" b="1" dirty="0">
              <a:latin typeface="Times New Roman"/>
              <a:ea typeface="Times New Roman"/>
              <a:cs typeface="Times New Roman"/>
              <a:sym typeface="Times New Roman"/>
            </a:endParaRPr>
          </a:p>
          <a:p>
            <a:pPr marL="685800" lvl="1" indent="-177800" algn="just" rtl="0">
              <a:lnSpc>
                <a:spcPct val="90000"/>
              </a:lnSpc>
              <a:spcBef>
                <a:spcPts val="500"/>
              </a:spcBef>
              <a:spcAft>
                <a:spcPts val="0"/>
              </a:spcAft>
              <a:buClr>
                <a:schemeClr val="dk1"/>
              </a:buClr>
              <a:buSzPts val="800"/>
              <a:buNone/>
            </a:pPr>
            <a:endParaRPr lang="en-IN" sz="800" b="1" dirty="0">
              <a:latin typeface="Times New Roman"/>
              <a:ea typeface="Times New Roman"/>
              <a:cs typeface="Times New Roman"/>
              <a:sym typeface="Times New Roman"/>
            </a:endParaRPr>
          </a:p>
          <a:p>
            <a:pPr marL="685800" lvl="1" indent="-177800" algn="just" rtl="0">
              <a:lnSpc>
                <a:spcPct val="90000"/>
              </a:lnSpc>
              <a:spcBef>
                <a:spcPts val="500"/>
              </a:spcBef>
              <a:spcAft>
                <a:spcPts val="0"/>
              </a:spcAft>
              <a:buClr>
                <a:schemeClr val="dk1"/>
              </a:buClr>
              <a:buSzPts val="800"/>
              <a:buNone/>
            </a:pPr>
            <a:endParaRPr sz="800" b="1" dirty="0">
              <a:latin typeface="Times New Roman"/>
              <a:ea typeface="Times New Roman"/>
              <a:cs typeface="Times New Roman"/>
              <a:sym typeface="Times New Roman"/>
            </a:endParaRPr>
          </a:p>
        </p:txBody>
      </p:sp>
      <p:sp>
        <p:nvSpPr>
          <p:cNvPr id="2" name="Rectangle 1">
            <a:extLst>
              <a:ext uri="{FF2B5EF4-FFF2-40B4-BE49-F238E27FC236}">
                <a16:creationId xmlns:a16="http://schemas.microsoft.com/office/drawing/2014/main" xmlns="" id="{BE3C0A26-099E-B617-3724-3D1222ECC174}"/>
              </a:ext>
            </a:extLst>
          </p:cNvPr>
          <p:cNvSpPr>
            <a:spLocks noChangeArrowheads="1"/>
          </p:cNvSpPr>
          <p:nvPr/>
        </p:nvSpPr>
        <p:spPr bwMode="auto">
          <a:xfrm rot="10800000" flipV="1">
            <a:off x="853440" y="2845608"/>
            <a:ext cx="10241280" cy="4580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 name="Rectangle 2">
            <a:extLst>
              <a:ext uri="{FF2B5EF4-FFF2-40B4-BE49-F238E27FC236}">
                <a16:creationId xmlns:a16="http://schemas.microsoft.com/office/drawing/2014/main" xmlns="" id="{A804B309-A326-94B9-29E9-D4BB9FFCE3B5}"/>
              </a:ext>
            </a:extLst>
          </p:cNvPr>
          <p:cNvSpPr>
            <a:spLocks noChangeArrowheads="1"/>
          </p:cNvSpPr>
          <p:nvPr/>
        </p:nvSpPr>
        <p:spPr bwMode="auto">
          <a:xfrm>
            <a:off x="1097280" y="913175"/>
            <a:ext cx="9704832" cy="64017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endParaRPr kumimoji="0" lang="en-US" altLang="en-US" sz="4400" b="1" i="0" u="none" strike="noStrike" cap="none" normalizeH="0" baseline="0" dirty="0">
              <a:ln>
                <a:noFill/>
              </a:ln>
              <a:solidFill>
                <a:schemeClr val="tx1"/>
              </a:solidFill>
              <a:effectLst/>
              <a:latin typeface="Arial" panose="020B0604020202020204" pitchFamily="34" charset="0"/>
            </a:endParaRPr>
          </a:p>
          <a:p>
            <a:pPr marR="0" lvl="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tab pos="7265988" algn="l"/>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Flashlights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High-intensity flashlights are used during the night to keep wild animals at bay. These bright lights act as a deterrent to nocturnal intruders, making it difficult for them to</a:t>
            </a:r>
            <a:r>
              <a:rPr lang="en-US" altLang="en-US" sz="1800" dirty="0">
                <a:solidFill>
                  <a:schemeClr val="tx1"/>
                </a:solidFill>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approach the crops under the cover of darkness.</a:t>
            </a:r>
          </a:p>
          <a:p>
            <a:pPr marR="0" lvl="0" algn="just" defTabSz="914400" rtl="0" eaLnBrk="0" fontAlgn="base" latinLnBrk="0" hangingPunct="0">
              <a:lnSpc>
                <a:spcPct val="15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Control Room Alerts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When the system detects a significant intrusion or when automated deterrents are ineffective, control room alerts notify security personnel or other designated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individuals.These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alerts provide the necessary information for manual intervention to ensure that wild animals do not pose a threat to the crops.</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30750066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8"/>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1800"/>
              <a:buNone/>
            </a:pPr>
            <a:r>
              <a:rPr lang="en-IN" sz="2400" b="1">
                <a:latin typeface="Times New Roman"/>
                <a:ea typeface="Times New Roman"/>
                <a:cs typeface="Times New Roman"/>
                <a:sym typeface="Times New Roman"/>
              </a:rPr>
              <a:t>ADVANTAGES</a:t>
            </a:r>
            <a:endParaRPr sz="2400" b="1">
              <a:latin typeface="Times New Roman"/>
              <a:ea typeface="Times New Roman"/>
              <a:cs typeface="Times New Roman"/>
              <a:sym typeface="Times New Roman"/>
            </a:endParaRPr>
          </a:p>
        </p:txBody>
      </p:sp>
      <p:sp>
        <p:nvSpPr>
          <p:cNvPr id="151" name="Google Shape;151;p8"/>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1000"/>
              </a:spcBef>
              <a:spcAft>
                <a:spcPts val="0"/>
              </a:spcAft>
              <a:buSzPts val="1800"/>
              <a:buFont typeface="Times New Roman"/>
              <a:buChar char="•"/>
            </a:pPr>
            <a:r>
              <a:rPr lang="en-IN" sz="1800" i="0">
                <a:solidFill>
                  <a:srgbClr val="222222"/>
                </a:solidFill>
                <a:latin typeface="Times New Roman"/>
                <a:ea typeface="Times New Roman"/>
                <a:cs typeface="Times New Roman"/>
                <a:sym typeface="Times New Roman"/>
              </a:rPr>
              <a:t>Instant SMS and email alerts.</a:t>
            </a:r>
            <a:endParaRPr>
              <a:latin typeface="Times New Roman"/>
              <a:ea typeface="Times New Roman"/>
              <a:cs typeface="Times New Roman"/>
              <a:sym typeface="Times New Roman"/>
            </a:endParaRPr>
          </a:p>
          <a:p>
            <a:pPr marL="457200" lvl="0" indent="-342900" algn="l" rtl="0">
              <a:lnSpc>
                <a:spcPct val="90000"/>
              </a:lnSpc>
              <a:spcBef>
                <a:spcPts val="1000"/>
              </a:spcBef>
              <a:spcAft>
                <a:spcPts val="0"/>
              </a:spcAft>
              <a:buSzPts val="1800"/>
              <a:buFont typeface="Times New Roman"/>
              <a:buChar char="•"/>
            </a:pPr>
            <a:r>
              <a:rPr lang="en-IN" sz="1800" i="0">
                <a:solidFill>
                  <a:srgbClr val="222222"/>
                </a:solidFill>
                <a:latin typeface="Times New Roman"/>
                <a:ea typeface="Times New Roman"/>
                <a:cs typeface="Times New Roman"/>
                <a:sym typeface="Times New Roman"/>
              </a:rPr>
              <a:t>Real life wild animal detection.</a:t>
            </a:r>
            <a:endParaRPr>
              <a:latin typeface="Times New Roman"/>
              <a:ea typeface="Times New Roman"/>
              <a:cs typeface="Times New Roman"/>
              <a:sym typeface="Times New Roman"/>
            </a:endParaRPr>
          </a:p>
          <a:p>
            <a:pPr marL="457200" lvl="0" indent="-342900" algn="l" rtl="0">
              <a:lnSpc>
                <a:spcPct val="90000"/>
              </a:lnSpc>
              <a:spcBef>
                <a:spcPts val="1000"/>
              </a:spcBef>
              <a:spcAft>
                <a:spcPts val="0"/>
              </a:spcAft>
              <a:buSzPts val="1800"/>
              <a:buFont typeface="Times New Roman"/>
              <a:buChar char="•"/>
            </a:pPr>
            <a:r>
              <a:rPr lang="en-IN" sz="1800" i="0">
                <a:solidFill>
                  <a:srgbClr val="222222"/>
                </a:solidFill>
                <a:latin typeface="Times New Roman"/>
                <a:ea typeface="Times New Roman"/>
                <a:cs typeface="Times New Roman"/>
                <a:sym typeface="Times New Roman"/>
              </a:rPr>
              <a:t>Automated deterrent mechanisms activated.</a:t>
            </a:r>
            <a:endParaRPr>
              <a:latin typeface="Times New Roman"/>
              <a:ea typeface="Times New Roman"/>
              <a:cs typeface="Times New Roman"/>
              <a:sym typeface="Times New Roman"/>
            </a:endParaRPr>
          </a:p>
          <a:p>
            <a:pPr marL="457200" lvl="0" indent="-342900" algn="l" rtl="0">
              <a:lnSpc>
                <a:spcPct val="90000"/>
              </a:lnSpc>
              <a:spcBef>
                <a:spcPts val="1000"/>
              </a:spcBef>
              <a:spcAft>
                <a:spcPts val="0"/>
              </a:spcAft>
              <a:buSzPts val="1800"/>
              <a:buFont typeface="Times New Roman"/>
              <a:buChar char="•"/>
            </a:pPr>
            <a:r>
              <a:rPr lang="en-IN" sz="1800" i="0">
                <a:solidFill>
                  <a:srgbClr val="222222"/>
                </a:solidFill>
                <a:latin typeface="Times New Roman"/>
                <a:ea typeface="Times New Roman"/>
                <a:cs typeface="Times New Roman"/>
                <a:sym typeface="Times New Roman"/>
              </a:rPr>
              <a:t>Reduces crop loss and damage.</a:t>
            </a:r>
            <a:endParaRPr>
              <a:latin typeface="Times New Roman"/>
              <a:ea typeface="Times New Roman"/>
              <a:cs typeface="Times New Roman"/>
              <a:sym typeface="Times New Roman"/>
            </a:endParaRPr>
          </a:p>
          <a:p>
            <a:pPr marL="457200" lvl="0" indent="-342900" algn="l" rtl="0">
              <a:lnSpc>
                <a:spcPct val="90000"/>
              </a:lnSpc>
              <a:spcBef>
                <a:spcPts val="1000"/>
              </a:spcBef>
              <a:spcAft>
                <a:spcPts val="0"/>
              </a:spcAft>
              <a:buSzPts val="1800"/>
              <a:buFont typeface="Times New Roman"/>
              <a:buChar char="•"/>
            </a:pPr>
            <a:r>
              <a:rPr lang="en-IN" sz="1800" i="0">
                <a:solidFill>
                  <a:srgbClr val="222222"/>
                </a:solidFill>
                <a:latin typeface="Times New Roman"/>
                <a:ea typeface="Times New Roman"/>
                <a:cs typeface="Times New Roman"/>
                <a:sym typeface="Times New Roman"/>
              </a:rPr>
              <a:t>Minimizes manual monitoring effort.</a:t>
            </a:r>
            <a:endParaRPr>
              <a:latin typeface="Times New Roman"/>
              <a:ea typeface="Times New Roman"/>
              <a:cs typeface="Times New Roman"/>
              <a:sym typeface="Times New Roman"/>
            </a:endParaRPr>
          </a:p>
          <a:p>
            <a:pPr marL="114300" lvl="0" indent="0" algn="l" rtl="0">
              <a:lnSpc>
                <a:spcPct val="90000"/>
              </a:lnSpc>
              <a:spcBef>
                <a:spcPts val="1000"/>
              </a:spcBef>
              <a:spcAft>
                <a:spcPts val="0"/>
              </a:spcAft>
              <a:buSzPts val="1800"/>
              <a:buNone/>
            </a:pPr>
            <a:endParaRPr sz="1800" i="0">
              <a:solidFill>
                <a:srgbClr val="222222"/>
              </a:solidFill>
              <a:latin typeface="Times New Roman"/>
              <a:ea typeface="Times New Roman"/>
              <a:cs typeface="Times New Roman"/>
              <a:sym typeface="Times New Roman"/>
            </a:endParaRPr>
          </a:p>
        </p:txBody>
      </p:sp>
      <p:sp>
        <p:nvSpPr>
          <p:cNvPr id="152" name="Google Shape;152;p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IN"/>
              <a:pPr marL="0" lvl="0" indent="0" algn="r" rtl="0">
                <a:lnSpc>
                  <a:spcPct val="100000"/>
                </a:lnSpc>
                <a:spcBef>
                  <a:spcPts val="0"/>
                </a:spcBef>
                <a:spcAft>
                  <a:spcPts val="0"/>
                </a:spcAft>
                <a:buClr>
                  <a:srgbClr val="000000"/>
                </a:buClr>
                <a:buSzPts val="1200"/>
                <a:buFont typeface="Arial"/>
                <a:buNone/>
              </a:pPr>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000"/>
              <a:buFont typeface="Times New Roman"/>
              <a:buNone/>
            </a:pPr>
            <a:r>
              <a:rPr lang="en-IN" sz="2000" b="1" dirty="0">
                <a:latin typeface="Times New Roman"/>
                <a:ea typeface="Times New Roman"/>
                <a:cs typeface="Times New Roman"/>
                <a:sym typeface="Times New Roman"/>
              </a:rPr>
              <a:t>                                                                </a:t>
            </a:r>
            <a:r>
              <a:rPr lang="en-IN" sz="2400" b="1" dirty="0">
                <a:latin typeface="Times New Roman"/>
                <a:ea typeface="Times New Roman"/>
                <a:cs typeface="Times New Roman"/>
                <a:sym typeface="Times New Roman"/>
              </a:rPr>
              <a:t>APPLICATIONS</a:t>
            </a:r>
            <a:endParaRPr sz="2400" dirty="0"/>
          </a:p>
        </p:txBody>
      </p:sp>
      <p:sp>
        <p:nvSpPr>
          <p:cNvPr id="226" name="Google Shape;226;p17"/>
          <p:cNvSpPr txBox="1">
            <a:spLocks noGrp="1"/>
          </p:cNvSpPr>
          <p:nvPr>
            <p:ph type="body" idx="1"/>
          </p:nvPr>
        </p:nvSpPr>
        <p:spPr>
          <a:xfrm>
            <a:off x="838200" y="1690688"/>
            <a:ext cx="10515600" cy="4351338"/>
          </a:xfrm>
          <a:prstGeom prst="rect">
            <a:avLst/>
          </a:prstGeom>
          <a:noFill/>
          <a:ln>
            <a:noFill/>
          </a:ln>
        </p:spPr>
        <p:txBody>
          <a:bodyPr spcFirstLastPara="1" wrap="square" lIns="91425" tIns="45700" rIns="91425" bIns="45700" anchor="t" anchorCtr="0">
            <a:normAutofit/>
          </a:bodyPr>
          <a:lstStyle/>
          <a:p>
            <a:pPr marL="114300" lvl="0" indent="0" algn="l" rtl="0">
              <a:lnSpc>
                <a:spcPct val="90000"/>
              </a:lnSpc>
              <a:spcBef>
                <a:spcPts val="1000"/>
              </a:spcBef>
              <a:spcAft>
                <a:spcPts val="0"/>
              </a:spcAft>
              <a:buSzPts val="1800"/>
              <a:buNone/>
            </a:pPr>
            <a:r>
              <a:rPr lang="en-IN" sz="1800" b="1">
                <a:latin typeface="Times New Roman"/>
                <a:ea typeface="Times New Roman"/>
                <a:cs typeface="Times New Roman"/>
                <a:sym typeface="Times New Roman"/>
              </a:rPr>
              <a:t>1. Agricultural Field Crop Protection</a:t>
            </a:r>
            <a:endParaRPr/>
          </a:p>
          <a:p>
            <a:pPr marL="457200" lvl="0" indent="-342900" algn="l" rtl="0">
              <a:lnSpc>
                <a:spcPct val="90000"/>
              </a:lnSpc>
              <a:spcBef>
                <a:spcPts val="1000"/>
              </a:spcBef>
              <a:spcAft>
                <a:spcPts val="0"/>
              </a:spcAft>
              <a:buSzPts val="1800"/>
              <a:buFont typeface="Arial"/>
              <a:buChar char="•"/>
            </a:pPr>
            <a:r>
              <a:rPr lang="en-IN" sz="1800">
                <a:latin typeface="Times New Roman"/>
                <a:ea typeface="Times New Roman"/>
                <a:cs typeface="Times New Roman"/>
                <a:sym typeface="Times New Roman"/>
              </a:rPr>
              <a:t>Protects crops from damage caused by wild animals like wild boars, deer, and elephants.</a:t>
            </a:r>
            <a:endParaRPr/>
          </a:p>
          <a:p>
            <a:pPr marL="457200" lvl="0" indent="-342900" algn="l" rtl="0">
              <a:lnSpc>
                <a:spcPct val="90000"/>
              </a:lnSpc>
              <a:spcBef>
                <a:spcPts val="1000"/>
              </a:spcBef>
              <a:spcAft>
                <a:spcPts val="0"/>
              </a:spcAft>
              <a:buSzPts val="1800"/>
              <a:buFont typeface="Arial"/>
              <a:buChar char="•"/>
            </a:pPr>
            <a:r>
              <a:rPr lang="en-IN" sz="1800">
                <a:latin typeface="Times New Roman"/>
                <a:ea typeface="Times New Roman"/>
                <a:cs typeface="Times New Roman"/>
                <a:sym typeface="Times New Roman"/>
              </a:rPr>
              <a:t>Uses motion sensors, thermal cameras, and AI-based detection to identify approaching animals</a:t>
            </a:r>
            <a:endParaRPr/>
          </a:p>
          <a:p>
            <a:pPr marL="114300" lvl="0" indent="0" algn="l" rtl="0">
              <a:lnSpc>
                <a:spcPct val="90000"/>
              </a:lnSpc>
              <a:spcBef>
                <a:spcPts val="1000"/>
              </a:spcBef>
              <a:spcAft>
                <a:spcPts val="0"/>
              </a:spcAft>
              <a:buSzPts val="1800"/>
              <a:buNone/>
            </a:pPr>
            <a:r>
              <a:rPr lang="en-IN" sz="1800" b="1">
                <a:latin typeface="Times New Roman"/>
                <a:ea typeface="Times New Roman"/>
                <a:cs typeface="Times New Roman"/>
                <a:sym typeface="Times New Roman"/>
              </a:rPr>
              <a:t>2. Residential Area Wildlife Monitoring</a:t>
            </a:r>
            <a:endParaRPr/>
          </a:p>
          <a:p>
            <a:pPr marL="457200" lvl="0" indent="-342900" algn="l" rtl="0">
              <a:lnSpc>
                <a:spcPct val="90000"/>
              </a:lnSpc>
              <a:spcBef>
                <a:spcPts val="1000"/>
              </a:spcBef>
              <a:spcAft>
                <a:spcPts val="0"/>
              </a:spcAft>
              <a:buSzPts val="1800"/>
              <a:buFont typeface="Arial"/>
              <a:buChar char="•"/>
            </a:pPr>
            <a:r>
              <a:rPr lang="en-IN" sz="1800">
                <a:latin typeface="Times New Roman"/>
                <a:ea typeface="Times New Roman"/>
                <a:cs typeface="Times New Roman"/>
                <a:sym typeface="Times New Roman"/>
              </a:rPr>
              <a:t>Prevents wild animals from entering residential zones near forest areas.</a:t>
            </a:r>
            <a:endParaRPr/>
          </a:p>
          <a:p>
            <a:pPr marL="457200" lvl="0" indent="-342900" algn="l" rtl="0">
              <a:lnSpc>
                <a:spcPct val="90000"/>
              </a:lnSpc>
              <a:spcBef>
                <a:spcPts val="1000"/>
              </a:spcBef>
              <a:spcAft>
                <a:spcPts val="0"/>
              </a:spcAft>
              <a:buSzPts val="1800"/>
              <a:buFont typeface="Arial"/>
              <a:buChar char="•"/>
            </a:pPr>
            <a:r>
              <a:rPr lang="en-IN" sz="1800">
                <a:latin typeface="Times New Roman"/>
                <a:ea typeface="Times New Roman"/>
                <a:cs typeface="Times New Roman"/>
                <a:sym typeface="Times New Roman"/>
              </a:rPr>
              <a:t>Uses AI-powered cameras and IoT-based alert systems to notify homeowners and authorities.</a:t>
            </a:r>
            <a:endParaRPr/>
          </a:p>
          <a:p>
            <a:pPr marL="114300" lvl="0" indent="0" algn="l" rtl="0">
              <a:lnSpc>
                <a:spcPct val="90000"/>
              </a:lnSpc>
              <a:spcBef>
                <a:spcPts val="1000"/>
              </a:spcBef>
              <a:spcAft>
                <a:spcPts val="0"/>
              </a:spcAft>
              <a:buSzPts val="1800"/>
              <a:buNone/>
            </a:pPr>
            <a:r>
              <a:rPr lang="en-IN" sz="1800" b="1">
                <a:latin typeface="Times New Roman"/>
                <a:ea typeface="Times New Roman"/>
                <a:cs typeface="Times New Roman"/>
                <a:sym typeface="Times New Roman"/>
              </a:rPr>
              <a:t>3. Forest Border Security Enhancement</a:t>
            </a:r>
            <a:endParaRPr/>
          </a:p>
          <a:p>
            <a:pPr marL="457200" lvl="0" indent="-342900" algn="l" rtl="0">
              <a:lnSpc>
                <a:spcPct val="90000"/>
              </a:lnSpc>
              <a:spcBef>
                <a:spcPts val="1000"/>
              </a:spcBef>
              <a:spcAft>
                <a:spcPts val="0"/>
              </a:spcAft>
              <a:buSzPts val="1800"/>
              <a:buFont typeface="Arial"/>
              <a:buChar char="•"/>
            </a:pPr>
            <a:r>
              <a:rPr lang="en-IN" sz="1800">
                <a:latin typeface="Times New Roman"/>
                <a:ea typeface="Times New Roman"/>
                <a:cs typeface="Times New Roman"/>
                <a:sym typeface="Times New Roman"/>
              </a:rPr>
              <a:t>Monitors forest perimeters to detect unauthorized animal movements and poaching activities.</a:t>
            </a:r>
            <a:endParaRPr/>
          </a:p>
          <a:p>
            <a:pPr marL="457200" lvl="0" indent="-342900" algn="l" rtl="0">
              <a:lnSpc>
                <a:spcPct val="90000"/>
              </a:lnSpc>
              <a:spcBef>
                <a:spcPts val="1000"/>
              </a:spcBef>
              <a:spcAft>
                <a:spcPts val="0"/>
              </a:spcAft>
              <a:buSzPts val="1800"/>
              <a:buFont typeface="Arial"/>
              <a:buChar char="•"/>
            </a:pPr>
            <a:r>
              <a:rPr lang="en-IN" sz="1800">
                <a:latin typeface="Times New Roman"/>
                <a:ea typeface="Times New Roman"/>
                <a:cs typeface="Times New Roman"/>
                <a:sym typeface="Times New Roman"/>
              </a:rPr>
              <a:t>Send alerts to forest officials and security teams when an animal crosses a restricted zone.</a:t>
            </a:r>
            <a:endParaRPr/>
          </a:p>
          <a:p>
            <a:pPr marL="114300" lvl="0" indent="0" algn="l" rtl="0">
              <a:lnSpc>
                <a:spcPct val="90000"/>
              </a:lnSpc>
              <a:spcBef>
                <a:spcPts val="1000"/>
              </a:spcBef>
              <a:spcAft>
                <a:spcPts val="0"/>
              </a:spcAft>
              <a:buSzPts val="1800"/>
              <a:buNone/>
            </a:pPr>
            <a:r>
              <a:rPr lang="en-IN" sz="1800" b="1">
                <a:latin typeface="Times New Roman"/>
                <a:ea typeface="Times New Roman"/>
                <a:cs typeface="Times New Roman"/>
                <a:sym typeface="Times New Roman"/>
              </a:rPr>
              <a:t>4. Farm Surveillance and Intrusion Detection</a:t>
            </a:r>
            <a:endParaRPr/>
          </a:p>
          <a:p>
            <a:pPr marL="457200" lvl="0" indent="-342900" algn="l" rtl="0">
              <a:lnSpc>
                <a:spcPct val="90000"/>
              </a:lnSpc>
              <a:spcBef>
                <a:spcPts val="1000"/>
              </a:spcBef>
              <a:spcAft>
                <a:spcPts val="0"/>
              </a:spcAft>
              <a:buSzPts val="1800"/>
              <a:buFont typeface="Arial"/>
              <a:buChar char="•"/>
            </a:pPr>
            <a:r>
              <a:rPr lang="en-IN" sz="1800">
                <a:latin typeface="Times New Roman"/>
                <a:ea typeface="Times New Roman"/>
                <a:cs typeface="Times New Roman"/>
                <a:sym typeface="Times New Roman"/>
              </a:rPr>
              <a:t>Acts as a 24/7 smart security system for farms, detecting both animal and human intrusions.</a:t>
            </a:r>
            <a:endParaRPr/>
          </a:p>
          <a:p>
            <a:pPr marL="0" lvl="0" indent="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a:spLocks noGrp="1"/>
          </p:cNvSpPr>
          <p:nvPr>
            <p:ph type="title"/>
          </p:nvPr>
        </p:nvSpPr>
        <p:spPr>
          <a:xfrm>
            <a:off x="4603750" y="812354"/>
            <a:ext cx="2984500" cy="88174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400"/>
              <a:buFont typeface="Times New Roman"/>
              <a:buNone/>
            </a:pPr>
            <a:r>
              <a:rPr lang="en-IN" sz="2400" b="1" dirty="0">
                <a:solidFill>
                  <a:schemeClr val="dk1"/>
                </a:solidFill>
                <a:latin typeface="Times New Roman"/>
                <a:ea typeface="Times New Roman"/>
                <a:cs typeface="Times New Roman"/>
                <a:sym typeface="Times New Roman"/>
              </a:rPr>
              <a:t>    OBJECTIVE</a:t>
            </a:r>
            <a:endParaRPr sz="2400" dirty="0"/>
          </a:p>
        </p:txBody>
      </p:sp>
      <p:sp>
        <p:nvSpPr>
          <p:cNvPr id="107" name="Google Shape;107;p3"/>
          <p:cNvSpPr txBox="1">
            <a:spLocks noGrp="1"/>
          </p:cNvSpPr>
          <p:nvPr>
            <p:ph type="body" idx="1"/>
          </p:nvPr>
        </p:nvSpPr>
        <p:spPr>
          <a:xfrm>
            <a:off x="914400" y="1694100"/>
            <a:ext cx="10570050" cy="4559400"/>
          </a:xfrm>
          <a:prstGeom prst="rect">
            <a:avLst/>
          </a:prstGeom>
          <a:noFill/>
          <a:ln>
            <a:noFill/>
          </a:ln>
        </p:spPr>
        <p:txBody>
          <a:bodyPr spcFirstLastPara="1" wrap="square" lIns="91425" tIns="45700" rIns="91425" bIns="45700" anchor="t" anchorCtr="0">
            <a:normAutofit/>
          </a:bodyPr>
          <a:lstStyle/>
          <a:p>
            <a:pPr marL="342900" lvl="0" indent="0" algn="just" rtl="0">
              <a:lnSpc>
                <a:spcPct val="150000"/>
              </a:lnSpc>
              <a:spcBef>
                <a:spcPts val="0"/>
              </a:spcBef>
              <a:spcAft>
                <a:spcPts val="0"/>
              </a:spcAft>
              <a:buSzPts val="1800"/>
              <a:buNone/>
            </a:pPr>
            <a:endParaRPr sz="2000" dirty="0">
              <a:latin typeface="Times New Roman"/>
              <a:ea typeface="Times New Roman"/>
              <a:cs typeface="Times New Roman"/>
              <a:sym typeface="Times New Roman"/>
            </a:endParaRPr>
          </a:p>
          <a:p>
            <a:pPr marL="139700" lvl="0" indent="0" algn="just" rtl="0">
              <a:lnSpc>
                <a:spcPct val="150000"/>
              </a:lnSpc>
              <a:spcBef>
                <a:spcPts val="0"/>
              </a:spcBef>
              <a:spcAft>
                <a:spcPts val="0"/>
              </a:spcAft>
              <a:buSzPts val="1400"/>
              <a:buNone/>
            </a:pPr>
            <a:r>
              <a:rPr lang="en-US" sz="2000" dirty="0">
                <a:latin typeface="Times New Roman" panose="02020603050405020304" pitchFamily="18" charset="0"/>
                <a:cs typeface="Times New Roman" panose="02020603050405020304" pitchFamily="18" charset="0"/>
              </a:rPr>
              <a:t>An automated solution is proposed to detect wild animal activities in agricultural and residential areas using the YOLOv8 algorithm for real-time monitoring. This system ensures rapid identification of wildlife intrusions and instantly notifies concerned users via email alerts. By enabling immediate response, it helps safeguard crops and residential properties from potential damage. The approach enhances field and home security while minimizing financial losses caused by wildlife interference. Overall, it offers an efficient and intelligent method to protect resources from animal activity.</a:t>
            </a:r>
            <a:endParaRPr sz="2000" dirty="0">
              <a:latin typeface="Times New Roman" panose="02020603050405020304" pitchFamily="18" charset="0"/>
              <a:ea typeface="Times New Roman"/>
              <a:cs typeface="Times New Roman" panose="02020603050405020304" pitchFamily="18" charset="0"/>
              <a:sym typeface="Times New Roman"/>
            </a:endParaRPr>
          </a:p>
          <a:p>
            <a:pPr marL="342900" lvl="0" indent="-225425" algn="just" rtl="0">
              <a:lnSpc>
                <a:spcPct val="150000"/>
              </a:lnSpc>
              <a:spcBef>
                <a:spcPts val="370"/>
              </a:spcBef>
              <a:spcAft>
                <a:spcPts val="0"/>
              </a:spcAft>
              <a:buSzPts val="1800"/>
              <a:buNone/>
            </a:pPr>
            <a:endParaRPr sz="1800" dirty="0">
              <a:latin typeface="Times New Roman" panose="02020603050405020304" pitchFamily="18" charset="0"/>
              <a:ea typeface="Times New Roman"/>
              <a:cs typeface="Times New Roman" panose="02020603050405020304" pitchFamily="18" charset="0"/>
              <a:sym typeface="Times New Roman"/>
            </a:endParaRPr>
          </a:p>
          <a:p>
            <a:pPr marL="342900" lvl="0" indent="0" algn="just" rtl="0">
              <a:lnSpc>
                <a:spcPct val="150000"/>
              </a:lnSpc>
              <a:spcBef>
                <a:spcPts val="370"/>
              </a:spcBef>
              <a:spcAft>
                <a:spcPts val="0"/>
              </a:spcAft>
              <a:buSzPts val="1800"/>
              <a:buNone/>
            </a:pPr>
            <a:endParaRPr sz="1800" dirty="0">
              <a:latin typeface="Times New Roman" panose="02020603050405020304" pitchFamily="18" charset="0"/>
              <a:ea typeface="Times New Roman"/>
              <a:cs typeface="Times New Roman" panose="02020603050405020304" pitchFamily="18" charset="0"/>
              <a:sym typeface="Times New Roman"/>
            </a:endParaRPr>
          </a:p>
          <a:p>
            <a:pPr marL="228600" lvl="0" indent="0" algn="ctr" rtl="0">
              <a:lnSpc>
                <a:spcPct val="150000"/>
              </a:lnSpc>
              <a:spcBef>
                <a:spcPts val="0"/>
              </a:spcBef>
              <a:spcAft>
                <a:spcPts val="0"/>
              </a:spcAft>
              <a:buSzPts val="1800"/>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18"/>
          <p:cNvSpPr txBox="1">
            <a:spLocks noGrp="1"/>
          </p:cNvSpPr>
          <p:nvPr>
            <p:ph type="title"/>
          </p:nvPr>
        </p:nvSpPr>
        <p:spPr>
          <a:xfrm>
            <a:off x="3956553" y="372049"/>
            <a:ext cx="4720282"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400"/>
              <a:buFont typeface="Times New Roman"/>
              <a:buNone/>
            </a:pPr>
            <a:r>
              <a:rPr lang="en-IN" sz="2400" b="1" dirty="0">
                <a:latin typeface="Times New Roman"/>
                <a:ea typeface="Times New Roman"/>
                <a:cs typeface="Times New Roman"/>
                <a:sym typeface="Times New Roman"/>
              </a:rPr>
              <a:t>        CONCLUSION</a:t>
            </a:r>
            <a:endParaRPr dirty="0"/>
          </a:p>
        </p:txBody>
      </p:sp>
      <p:sp>
        <p:nvSpPr>
          <p:cNvPr id="234" name="Google Shape;234;p18"/>
          <p:cNvSpPr txBox="1">
            <a:spLocks noGrp="1"/>
          </p:cNvSpPr>
          <p:nvPr>
            <p:ph type="body" idx="1"/>
          </p:nvPr>
        </p:nvSpPr>
        <p:spPr>
          <a:xfrm>
            <a:off x="742598" y="1815663"/>
            <a:ext cx="10525169" cy="4351338"/>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0"/>
              </a:spcBef>
              <a:spcAft>
                <a:spcPts val="0"/>
              </a:spcAft>
              <a:buClr>
                <a:schemeClr val="dk1"/>
              </a:buClr>
              <a:buSzPts val="2000"/>
              <a:buNone/>
            </a:pPr>
            <a:r>
              <a:rPr lang="en-IN" sz="1800">
                <a:latin typeface="Times New Roman"/>
                <a:ea typeface="Times New Roman"/>
                <a:cs typeface="Times New Roman"/>
                <a:sym typeface="Times New Roman"/>
              </a:rPr>
              <a:t>The proposed system offers an effective and efficient solution for detecting and deterring wild animal intrusions in agricultural fields and residential areas. By leveraging the YOLOv8 algorithm for real-time animal detection, the system ensures prompt identification of threats and provides automated responses through alert notifications and deterrent mechanisms. This approach not only minimizes crop damage and property loss but also reduces</a:t>
            </a:r>
            <a:endParaRPr/>
          </a:p>
          <a:p>
            <a:pPr marL="0" lvl="0" indent="0" algn="just" rtl="0">
              <a:lnSpc>
                <a:spcPct val="150000"/>
              </a:lnSpc>
              <a:spcBef>
                <a:spcPts val="0"/>
              </a:spcBef>
              <a:spcAft>
                <a:spcPts val="0"/>
              </a:spcAft>
              <a:buClr>
                <a:schemeClr val="dk1"/>
              </a:buClr>
              <a:buSzPts val="2000"/>
              <a:buNone/>
            </a:pPr>
            <a:r>
              <a:rPr lang="en-IN" sz="1800">
                <a:latin typeface="Times New Roman"/>
                <a:ea typeface="Times New Roman"/>
                <a:cs typeface="Times New Roman"/>
                <a:sym typeface="Times New Roman"/>
              </a:rPr>
              <a:t>the need for constant manual surveillance, thereby improving overall security and operational efficiency. The integration of hardware components like sound alarms, flashing lights, further enhances the system's ability to protect farmlands and homes. Ultimately, this intelligent surveillance system contributes to safer agricultural practices, more secure residential areas, and a significant reduction in financial losses caused by wild animal activities.</a:t>
            </a:r>
            <a:endParaRPr sz="1800">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19"/>
          <p:cNvSpPr txBox="1">
            <a:spLocks noGrp="1"/>
          </p:cNvSpPr>
          <p:nvPr>
            <p:ph type="title"/>
          </p:nvPr>
        </p:nvSpPr>
        <p:spPr>
          <a:xfrm>
            <a:off x="3956553" y="372049"/>
            <a:ext cx="4720282"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400"/>
              <a:buFont typeface="Times New Roman"/>
              <a:buNone/>
            </a:pPr>
            <a:r>
              <a:rPr lang="en-IN" sz="2400" b="1">
                <a:latin typeface="Times New Roman"/>
                <a:ea typeface="Times New Roman"/>
                <a:cs typeface="Times New Roman"/>
                <a:sym typeface="Times New Roman"/>
              </a:rPr>
              <a:t>           REFERENCES</a:t>
            </a:r>
            <a:endParaRPr/>
          </a:p>
        </p:txBody>
      </p:sp>
      <p:sp>
        <p:nvSpPr>
          <p:cNvPr id="242" name="Google Shape;242;p19"/>
          <p:cNvSpPr txBox="1">
            <a:spLocks noGrp="1"/>
          </p:cNvSpPr>
          <p:nvPr>
            <p:ph type="body" idx="1"/>
          </p:nvPr>
        </p:nvSpPr>
        <p:spPr>
          <a:xfrm>
            <a:off x="742598" y="1395644"/>
            <a:ext cx="10525169" cy="5300124"/>
          </a:xfrm>
          <a:prstGeom prst="rect">
            <a:avLst/>
          </a:prstGeom>
          <a:noFill/>
          <a:ln>
            <a:noFill/>
          </a:ln>
        </p:spPr>
        <p:txBody>
          <a:bodyPr spcFirstLastPara="1" wrap="square" lIns="91425" tIns="45700" rIns="91425" bIns="45700" anchor="t" anchorCtr="0">
            <a:noAutofit/>
          </a:bodyPr>
          <a:lstStyle/>
          <a:p>
            <a:pPr marL="342900" lvl="0" indent="-342900" algn="just" rtl="0">
              <a:lnSpc>
                <a:spcPct val="150000"/>
              </a:lnSpc>
              <a:spcBef>
                <a:spcPts val="0"/>
              </a:spcBef>
              <a:spcAft>
                <a:spcPts val="0"/>
              </a:spcAft>
              <a:buClr>
                <a:schemeClr val="dk1"/>
              </a:buClr>
              <a:buSzPts val="2000"/>
              <a:buAutoNum type="arabicPeriod"/>
            </a:pPr>
            <a:r>
              <a:rPr lang="en-IN" sz="1800">
                <a:latin typeface="Times New Roman"/>
                <a:ea typeface="Times New Roman"/>
                <a:cs typeface="Times New Roman"/>
                <a:sym typeface="Times New Roman"/>
              </a:rPr>
              <a:t>Li, Z., Tian, W., &amp; Li, W. (2024). "ReDeformTR: Wildlife Re-Identification Based on Light-Weight Deformable Transformer With Multi-Image Feature Fusion."Journal of Wildlife AI Research, vol. 45, pp. 112-130.</a:t>
            </a:r>
            <a:endParaRPr/>
          </a:p>
          <a:p>
            <a:pPr marL="342900" lvl="0" indent="-342900" algn="just" rtl="0">
              <a:lnSpc>
                <a:spcPct val="150000"/>
              </a:lnSpc>
              <a:spcBef>
                <a:spcPts val="0"/>
              </a:spcBef>
              <a:spcAft>
                <a:spcPts val="0"/>
              </a:spcAft>
              <a:buClr>
                <a:schemeClr val="dk1"/>
              </a:buClr>
              <a:buSzPts val="2000"/>
              <a:buAutoNum type="arabicPeriod"/>
            </a:pPr>
            <a:r>
              <a:rPr lang="en-IN" sz="1800">
                <a:latin typeface="Times New Roman"/>
                <a:ea typeface="Times New Roman"/>
                <a:cs typeface="Times New Roman"/>
                <a:sym typeface="Times New Roman"/>
              </a:rPr>
              <a:t>Sangeetha, R. G., &amp; Hemanth, C. (2024). "Unmanned Aerial Surveillance and Tracking System in Forest Areas for Poachers and Wildlife."International Journal of Remote Sensing &amp; Wildlife Protection, vol. 39, pp. 210-225.</a:t>
            </a:r>
            <a:endParaRPr/>
          </a:p>
          <a:p>
            <a:pPr marL="342900" lvl="0" indent="-342900" algn="just" rtl="0">
              <a:lnSpc>
                <a:spcPct val="150000"/>
              </a:lnSpc>
              <a:spcBef>
                <a:spcPts val="0"/>
              </a:spcBef>
              <a:spcAft>
                <a:spcPts val="0"/>
              </a:spcAft>
              <a:buClr>
                <a:schemeClr val="dk1"/>
              </a:buClr>
              <a:buSzPts val="2000"/>
              <a:buAutoNum type="arabicPeriod"/>
            </a:pPr>
            <a:r>
              <a:rPr lang="en-IN" sz="1800">
                <a:latin typeface="Times New Roman"/>
                <a:ea typeface="Times New Roman"/>
                <a:cs typeface="Times New Roman"/>
                <a:sym typeface="Times New Roman"/>
              </a:rPr>
              <a:t>Nisha, J. S., &amp; Goutham, V. (2024). "Edge AI in Sustainable Farming: Deep Learning-Driven IoT Framework to Safeguard Crops From Wildlife Threats. "Journal of AI in Agriculture, vol. 18, pp. 75-92.</a:t>
            </a:r>
            <a:endParaRPr/>
          </a:p>
          <a:p>
            <a:pPr marL="342900" lvl="0" indent="-342900" algn="just" rtl="0">
              <a:lnSpc>
                <a:spcPct val="150000"/>
              </a:lnSpc>
              <a:spcBef>
                <a:spcPts val="0"/>
              </a:spcBef>
              <a:spcAft>
                <a:spcPts val="0"/>
              </a:spcAft>
              <a:buClr>
                <a:schemeClr val="dk1"/>
              </a:buClr>
              <a:buSzPts val="2000"/>
              <a:buAutoNum type="arabicPeriod"/>
            </a:pPr>
            <a:r>
              <a:rPr lang="en-IN" sz="1800">
                <a:latin typeface="Times New Roman"/>
                <a:ea typeface="Times New Roman"/>
                <a:cs typeface="Times New Roman"/>
                <a:sym typeface="Times New Roman"/>
              </a:rPr>
              <a:t>Shafer, M. W. (2023). "Tracking Small Wildlife With Minimal-Complexity Radio Frequency Transmitters: Near-Optimal Detection."Journal of Ecological Technology, vol. 29, pp. 48-62.</a:t>
            </a:r>
            <a:endParaRPr/>
          </a:p>
          <a:p>
            <a:pPr marL="342900" lvl="0" indent="-342900" algn="just" rtl="0">
              <a:lnSpc>
                <a:spcPct val="150000"/>
              </a:lnSpc>
              <a:spcBef>
                <a:spcPts val="0"/>
              </a:spcBef>
              <a:spcAft>
                <a:spcPts val="0"/>
              </a:spcAft>
              <a:buClr>
                <a:schemeClr val="dk1"/>
              </a:buClr>
              <a:buSzPts val="2000"/>
              <a:buAutoNum type="arabicPeriod"/>
            </a:pPr>
            <a:r>
              <a:rPr lang="en-IN" sz="1800">
                <a:latin typeface="Times New Roman"/>
                <a:ea typeface="Times New Roman"/>
                <a:cs typeface="Times New Roman"/>
                <a:sym typeface="Times New Roman"/>
              </a:rPr>
              <a:t>Meshwa, M. (2024). "A Comprehensive Review of Deep Learning-Based Anomaly Detection Methods for Precision Agriculture: Description and Demerits.“ Journal of Smart Agriculture Research, vol. 22, pp.150-168.</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8">
          <a:extLst>
            <a:ext uri="{FF2B5EF4-FFF2-40B4-BE49-F238E27FC236}">
              <a16:creationId xmlns:a16="http://schemas.microsoft.com/office/drawing/2014/main" xmlns="" id="{54AEF644-4C1B-ABEB-4F61-15AAA9B5B8D2}"/>
            </a:ext>
          </a:extLst>
        </p:cNvPr>
        <p:cNvGrpSpPr/>
        <p:nvPr/>
      </p:nvGrpSpPr>
      <p:grpSpPr>
        <a:xfrm>
          <a:off x="0" y="0"/>
          <a:ext cx="0" cy="0"/>
          <a:chOff x="0" y="0"/>
          <a:chExt cx="0" cy="0"/>
        </a:xfrm>
      </p:grpSpPr>
      <p:sp>
        <p:nvSpPr>
          <p:cNvPr id="249" name="Google Shape;249;p21">
            <a:extLst>
              <a:ext uri="{FF2B5EF4-FFF2-40B4-BE49-F238E27FC236}">
                <a16:creationId xmlns:a16="http://schemas.microsoft.com/office/drawing/2014/main" xmlns="" id="{AFEC1BFE-53F9-3562-D57D-348297E9E990}"/>
              </a:ext>
            </a:extLst>
          </p:cNvPr>
          <p:cNvSpPr txBox="1">
            <a:spLocks noGrp="1"/>
          </p:cNvSpPr>
          <p:nvPr>
            <p:ph type="title"/>
          </p:nvPr>
        </p:nvSpPr>
        <p:spPr>
          <a:xfrm>
            <a:off x="1536191" y="195073"/>
            <a:ext cx="9739787" cy="804671"/>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ts val="4400"/>
              <a:buFont typeface="Play"/>
              <a:buNone/>
            </a:pPr>
            <a:r>
              <a:rPr lang="en-IN" sz="5400" dirty="0">
                <a:latin typeface="Times New Roman"/>
                <a:ea typeface="Times New Roman"/>
                <a:cs typeface="Times New Roman"/>
                <a:sym typeface="Times New Roman"/>
              </a:rPr>
              <a:t>              SCREENSHOTS</a:t>
            </a:r>
            <a:endParaRPr sz="5400" dirty="0">
              <a:latin typeface="Times New Roman"/>
              <a:ea typeface="Times New Roman"/>
              <a:cs typeface="Times New Roman"/>
              <a:sym typeface="Times New Roman"/>
            </a:endParaRPr>
          </a:p>
        </p:txBody>
      </p:sp>
      <p:pic>
        <p:nvPicPr>
          <p:cNvPr id="2" name="Picture 1">
            <a:extLst>
              <a:ext uri="{FF2B5EF4-FFF2-40B4-BE49-F238E27FC236}">
                <a16:creationId xmlns:a16="http://schemas.microsoft.com/office/drawing/2014/main" xmlns="" id="{ED6A8F64-09E8-B47B-3AA2-23E2D3763E6B}"/>
              </a:ext>
            </a:extLst>
          </p:cNvPr>
          <p:cNvPicPr>
            <a:picLocks noChangeAspect="1"/>
          </p:cNvPicPr>
          <p:nvPr/>
        </p:nvPicPr>
        <p:blipFill>
          <a:blip r:embed="rId3"/>
          <a:stretch>
            <a:fillRect/>
          </a:stretch>
        </p:blipFill>
        <p:spPr>
          <a:xfrm>
            <a:off x="1865376" y="1109472"/>
            <a:ext cx="9095232" cy="4876800"/>
          </a:xfrm>
          <a:prstGeom prst="rect">
            <a:avLst/>
          </a:prstGeom>
        </p:spPr>
      </p:pic>
    </p:spTree>
    <p:extLst>
      <p:ext uri="{BB962C8B-B14F-4D97-AF65-F5344CB8AC3E}">
        <p14:creationId xmlns:p14="http://schemas.microsoft.com/office/powerpoint/2010/main" xmlns="" val="11789157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1"/>
          <p:cNvSpPr txBox="1">
            <a:spLocks noGrp="1"/>
          </p:cNvSpPr>
          <p:nvPr>
            <p:ph type="title"/>
          </p:nvPr>
        </p:nvSpPr>
        <p:spPr>
          <a:xfrm>
            <a:off x="760379" y="21939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IN" sz="5400" dirty="0">
                <a:latin typeface="Times New Roman"/>
                <a:ea typeface="Times New Roman"/>
                <a:cs typeface="Times New Roman"/>
                <a:sym typeface="Times New Roman"/>
              </a:rPr>
              <a:t>       </a:t>
            </a:r>
            <a:endParaRPr sz="5400" dirty="0">
              <a:latin typeface="Times New Roman"/>
              <a:ea typeface="Times New Roman"/>
              <a:cs typeface="Times New Roman"/>
              <a:sym typeface="Times New Roman"/>
            </a:endParaRPr>
          </a:p>
        </p:txBody>
      </p:sp>
      <p:pic>
        <p:nvPicPr>
          <p:cNvPr id="4" name="Picture 3">
            <a:extLst>
              <a:ext uri="{FF2B5EF4-FFF2-40B4-BE49-F238E27FC236}">
                <a16:creationId xmlns:a16="http://schemas.microsoft.com/office/drawing/2014/main" xmlns="" id="{D737AC4B-98DE-5750-AEA4-05C0122D577F}"/>
              </a:ext>
            </a:extLst>
          </p:cNvPr>
          <p:cNvPicPr>
            <a:picLocks noChangeAspect="1"/>
          </p:cNvPicPr>
          <p:nvPr/>
        </p:nvPicPr>
        <p:blipFill>
          <a:blip r:embed="rId3"/>
          <a:stretch>
            <a:fillRect/>
          </a:stretch>
        </p:blipFill>
        <p:spPr>
          <a:xfrm>
            <a:off x="2157984" y="853440"/>
            <a:ext cx="8595359" cy="5193792"/>
          </a:xfrm>
          <a:prstGeom prst="rect">
            <a:avLst/>
          </a:prstGeom>
        </p:spPr>
      </p:pic>
    </p:spTree>
    <p:extLst>
      <p:ext uri="{BB962C8B-B14F-4D97-AF65-F5344CB8AC3E}">
        <p14:creationId xmlns:p14="http://schemas.microsoft.com/office/powerpoint/2010/main" xmlns="" val="1173552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8">
          <a:extLst>
            <a:ext uri="{FF2B5EF4-FFF2-40B4-BE49-F238E27FC236}">
              <a16:creationId xmlns:a16="http://schemas.microsoft.com/office/drawing/2014/main" xmlns="" id="{69D4F472-8080-77FF-66BC-02C6EBA54B0A}"/>
            </a:ext>
          </a:extLst>
        </p:cNvPr>
        <p:cNvGrpSpPr/>
        <p:nvPr/>
      </p:nvGrpSpPr>
      <p:grpSpPr>
        <a:xfrm>
          <a:off x="0" y="0"/>
          <a:ext cx="0" cy="0"/>
          <a:chOff x="0" y="0"/>
          <a:chExt cx="0" cy="0"/>
        </a:xfrm>
      </p:grpSpPr>
      <p:sp>
        <p:nvSpPr>
          <p:cNvPr id="249" name="Google Shape;249;p21">
            <a:extLst>
              <a:ext uri="{FF2B5EF4-FFF2-40B4-BE49-F238E27FC236}">
                <a16:creationId xmlns:a16="http://schemas.microsoft.com/office/drawing/2014/main" xmlns="" id="{313CF2E6-D325-14CE-808B-DD3B649E42E3}"/>
              </a:ext>
            </a:extLst>
          </p:cNvPr>
          <p:cNvSpPr txBox="1">
            <a:spLocks noGrp="1"/>
          </p:cNvSpPr>
          <p:nvPr>
            <p:ph type="title"/>
          </p:nvPr>
        </p:nvSpPr>
        <p:spPr>
          <a:xfrm>
            <a:off x="760379" y="21939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IN" sz="5400" dirty="0">
                <a:latin typeface="Times New Roman"/>
                <a:ea typeface="Times New Roman"/>
                <a:cs typeface="Times New Roman"/>
                <a:sym typeface="Times New Roman"/>
              </a:rPr>
              <a:t>                 THANK YOU</a:t>
            </a:r>
            <a:endParaRPr sz="5400" dirty="0">
              <a:latin typeface="Times New Roman"/>
              <a:ea typeface="Times New Roman"/>
              <a:cs typeface="Times New Roman"/>
              <a:sym typeface="Times New Roman"/>
            </a:endParaRPr>
          </a:p>
        </p:txBody>
      </p:sp>
    </p:spTree>
    <p:extLst>
      <p:ext uri="{BB962C8B-B14F-4D97-AF65-F5344CB8AC3E}">
        <p14:creationId xmlns:p14="http://schemas.microsoft.com/office/powerpoint/2010/main" xmlns="" val="1541861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6"/>
          <p:cNvSpPr txBox="1">
            <a:spLocks noGrp="1"/>
          </p:cNvSpPr>
          <p:nvPr>
            <p:ph type="title"/>
          </p:nvPr>
        </p:nvSpPr>
        <p:spPr>
          <a:xfrm>
            <a:off x="1316736" y="316487"/>
            <a:ext cx="7357364"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400"/>
              <a:buFont typeface="Times New Roman"/>
              <a:buNone/>
            </a:pPr>
            <a:r>
              <a:rPr lang="en-IN" sz="2400" b="1" dirty="0">
                <a:latin typeface="Times New Roman"/>
                <a:ea typeface="Times New Roman"/>
                <a:cs typeface="Times New Roman"/>
                <a:sym typeface="Times New Roman"/>
              </a:rPr>
              <a:t>                                             PROBLEM DEFINITION</a:t>
            </a:r>
            <a:br>
              <a:rPr lang="en-IN" sz="2400" b="1" dirty="0">
                <a:latin typeface="Times New Roman"/>
                <a:ea typeface="Times New Roman"/>
                <a:cs typeface="Times New Roman"/>
                <a:sym typeface="Times New Roman"/>
              </a:rPr>
            </a:br>
            <a:r>
              <a:rPr lang="en-IN" sz="2400" b="1" dirty="0">
                <a:latin typeface="Times New Roman"/>
                <a:ea typeface="Times New Roman"/>
                <a:cs typeface="Times New Roman"/>
                <a:sym typeface="Times New Roman"/>
              </a:rPr>
              <a:t/>
            </a:r>
            <a:br>
              <a:rPr lang="en-IN" sz="2400" b="1" dirty="0">
                <a:latin typeface="Times New Roman"/>
                <a:ea typeface="Times New Roman"/>
                <a:cs typeface="Times New Roman"/>
                <a:sym typeface="Times New Roman"/>
              </a:rPr>
            </a:br>
            <a:r>
              <a:rPr lang="en-IN" sz="2000" b="1" dirty="0">
                <a:latin typeface="Times New Roman"/>
                <a:ea typeface="Times New Roman"/>
                <a:cs typeface="Times New Roman"/>
                <a:sym typeface="Times New Roman"/>
              </a:rPr>
              <a:t>EXISTING SYSTEM</a:t>
            </a:r>
            <a:endParaRPr sz="2000" dirty="0"/>
          </a:p>
        </p:txBody>
      </p:sp>
      <p:sp>
        <p:nvSpPr>
          <p:cNvPr id="134" name="Google Shape;134;p6"/>
          <p:cNvSpPr txBox="1">
            <a:spLocks noGrp="1"/>
          </p:cNvSpPr>
          <p:nvPr>
            <p:ph type="body" idx="1"/>
          </p:nvPr>
        </p:nvSpPr>
        <p:spPr>
          <a:xfrm>
            <a:off x="1444300" y="1501675"/>
            <a:ext cx="9804000" cy="5206800"/>
          </a:xfrm>
          <a:prstGeom prst="rect">
            <a:avLst/>
          </a:prstGeom>
          <a:noFill/>
          <a:ln>
            <a:noFill/>
          </a:ln>
        </p:spPr>
        <p:txBody>
          <a:bodyPr spcFirstLastPara="1" wrap="square" lIns="91425" tIns="45700" rIns="91425" bIns="45700" anchor="ctr" anchorCtr="0">
            <a:spAutoFit/>
          </a:bodyPr>
          <a:lstStyle/>
          <a:p>
            <a:pPr marL="228600" lvl="0" indent="-215900" algn="just" rtl="0">
              <a:lnSpc>
                <a:spcPct val="150000"/>
              </a:lnSpc>
              <a:spcBef>
                <a:spcPts val="0"/>
              </a:spcBef>
              <a:spcAft>
                <a:spcPts val="0"/>
              </a:spcAft>
              <a:buClr>
                <a:schemeClr val="dk1"/>
              </a:buClr>
              <a:buSzPts val="1800"/>
              <a:buFont typeface="Times New Roman"/>
              <a:buChar char="•"/>
            </a:pPr>
            <a:r>
              <a:rPr lang="en-IN" sz="1800" dirty="0">
                <a:latin typeface="Times New Roman"/>
                <a:ea typeface="Times New Roman"/>
                <a:cs typeface="Times New Roman"/>
                <a:sym typeface="Times New Roman"/>
              </a:rPr>
              <a:t>Farmers and homeowners use physical barriers such as fences and scarecrows.</a:t>
            </a:r>
            <a:endParaRPr sz="1800" dirty="0">
              <a:latin typeface="Times New Roman"/>
              <a:ea typeface="Times New Roman"/>
              <a:cs typeface="Times New Roman"/>
              <a:sym typeface="Times New Roman"/>
            </a:endParaRPr>
          </a:p>
          <a:p>
            <a:pPr marL="228600" lvl="0" indent="-228600" algn="just" rtl="0">
              <a:lnSpc>
                <a:spcPct val="150000"/>
              </a:lnSpc>
              <a:spcBef>
                <a:spcPts val="360"/>
              </a:spcBef>
              <a:spcAft>
                <a:spcPts val="0"/>
              </a:spcAft>
              <a:buSzPts val="1800"/>
              <a:buFont typeface="Times New Roman"/>
              <a:buChar char="•"/>
            </a:pPr>
            <a:r>
              <a:rPr lang="en-IN" sz="1800" dirty="0">
                <a:latin typeface="Times New Roman"/>
                <a:ea typeface="Times New Roman"/>
                <a:cs typeface="Times New Roman"/>
                <a:sym typeface="Times New Roman"/>
              </a:rPr>
              <a:t>Basic deterrents like loud noises are employed to scare away animals.</a:t>
            </a:r>
            <a:endParaRPr sz="1800" dirty="0">
              <a:latin typeface="Times New Roman"/>
              <a:ea typeface="Times New Roman"/>
              <a:cs typeface="Times New Roman"/>
              <a:sym typeface="Times New Roman"/>
            </a:endParaRPr>
          </a:p>
          <a:p>
            <a:pPr marL="228600" lvl="0" indent="-228600" algn="just" rtl="0">
              <a:lnSpc>
                <a:spcPct val="150000"/>
              </a:lnSpc>
              <a:spcBef>
                <a:spcPts val="360"/>
              </a:spcBef>
              <a:spcAft>
                <a:spcPts val="0"/>
              </a:spcAft>
              <a:buSzPts val="1800"/>
              <a:buFont typeface="Times New Roman"/>
              <a:buChar char="•"/>
            </a:pPr>
            <a:r>
              <a:rPr lang="en-IN" sz="1800" dirty="0">
                <a:latin typeface="Times New Roman"/>
                <a:ea typeface="Times New Roman"/>
                <a:cs typeface="Times New Roman"/>
                <a:sym typeface="Times New Roman"/>
              </a:rPr>
              <a:t>Surveillance often depends on human presence or basic camera systems without automated detection.</a:t>
            </a:r>
            <a:endParaRPr sz="1800" dirty="0">
              <a:latin typeface="Times New Roman"/>
              <a:ea typeface="Times New Roman"/>
              <a:cs typeface="Times New Roman"/>
              <a:sym typeface="Times New Roman"/>
            </a:endParaRPr>
          </a:p>
          <a:p>
            <a:pPr marL="228600" lvl="0" indent="-228600" algn="just" rtl="0">
              <a:lnSpc>
                <a:spcPct val="150000"/>
              </a:lnSpc>
              <a:spcBef>
                <a:spcPts val="360"/>
              </a:spcBef>
              <a:spcAft>
                <a:spcPts val="0"/>
              </a:spcAft>
              <a:buSzPts val="1800"/>
              <a:buFont typeface="Times New Roman"/>
              <a:buChar char="•"/>
            </a:pPr>
            <a:r>
              <a:rPr lang="en-IN" sz="1800" dirty="0">
                <a:latin typeface="Times New Roman"/>
                <a:ea typeface="Times New Roman"/>
                <a:cs typeface="Times New Roman"/>
                <a:sym typeface="Times New Roman"/>
              </a:rPr>
              <a:t>Conventional systems lack the capability to track and identify wild animals effectively.</a:t>
            </a:r>
            <a:endParaRPr sz="1800" dirty="0">
              <a:latin typeface="Times New Roman"/>
              <a:ea typeface="Times New Roman"/>
              <a:cs typeface="Times New Roman"/>
              <a:sym typeface="Times New Roman"/>
            </a:endParaRPr>
          </a:p>
          <a:p>
            <a:pPr marL="0" lvl="0" indent="0" algn="l" rtl="0">
              <a:lnSpc>
                <a:spcPct val="90000"/>
              </a:lnSpc>
              <a:spcBef>
                <a:spcPts val="0"/>
              </a:spcBef>
              <a:spcAft>
                <a:spcPts val="0"/>
              </a:spcAft>
              <a:buSzPts val="1800"/>
              <a:buNone/>
            </a:pPr>
            <a:endParaRPr sz="1800" b="1" dirty="0">
              <a:latin typeface="Times New Roman"/>
              <a:ea typeface="Times New Roman"/>
              <a:cs typeface="Times New Roman"/>
              <a:sym typeface="Times New Roman"/>
            </a:endParaRPr>
          </a:p>
          <a:p>
            <a:pPr marL="0" lvl="0" indent="0" algn="l" rtl="0">
              <a:lnSpc>
                <a:spcPct val="90000"/>
              </a:lnSpc>
              <a:spcBef>
                <a:spcPts val="0"/>
              </a:spcBef>
              <a:spcAft>
                <a:spcPts val="0"/>
              </a:spcAft>
              <a:buSzPts val="1800"/>
              <a:buNone/>
            </a:pPr>
            <a:r>
              <a:rPr lang="en-IN" sz="1800" b="1" dirty="0">
                <a:latin typeface="Times New Roman"/>
                <a:ea typeface="Times New Roman"/>
                <a:cs typeface="Times New Roman"/>
                <a:sym typeface="Times New Roman"/>
              </a:rPr>
              <a:t>Drawbacks:</a:t>
            </a:r>
            <a:endParaRPr sz="1800" dirty="0"/>
          </a:p>
          <a:p>
            <a:pPr marL="228600" lvl="0" indent="0" algn="l" rtl="0">
              <a:lnSpc>
                <a:spcPct val="90000"/>
              </a:lnSpc>
              <a:spcBef>
                <a:spcPts val="1000"/>
              </a:spcBef>
              <a:spcAft>
                <a:spcPts val="0"/>
              </a:spcAft>
              <a:buSzPts val="1800"/>
              <a:buNone/>
            </a:pPr>
            <a:endParaRPr sz="1800" b="1" dirty="0">
              <a:latin typeface="Times New Roman"/>
              <a:ea typeface="Times New Roman"/>
              <a:cs typeface="Times New Roman"/>
              <a:sym typeface="Times New Roman"/>
            </a:endParaRPr>
          </a:p>
          <a:p>
            <a:pPr marL="228600" lvl="0" indent="-228600" algn="just" rtl="0">
              <a:lnSpc>
                <a:spcPct val="150000"/>
              </a:lnSpc>
              <a:spcBef>
                <a:spcPts val="0"/>
              </a:spcBef>
              <a:spcAft>
                <a:spcPts val="0"/>
              </a:spcAft>
              <a:buSzPts val="1800"/>
              <a:buFont typeface="Times New Roman"/>
              <a:buChar char="•"/>
            </a:pPr>
            <a:r>
              <a:rPr lang="en-IN" sz="1800" dirty="0">
                <a:latin typeface="Times New Roman"/>
                <a:ea typeface="Times New Roman"/>
                <a:cs typeface="Times New Roman"/>
                <a:sym typeface="Times New Roman"/>
              </a:rPr>
              <a:t>Manual monitoring is time-consuming.</a:t>
            </a:r>
            <a:endParaRPr sz="1800" dirty="0">
              <a:latin typeface="Times New Roman"/>
              <a:ea typeface="Times New Roman"/>
              <a:cs typeface="Times New Roman"/>
              <a:sym typeface="Times New Roman"/>
            </a:endParaRPr>
          </a:p>
          <a:p>
            <a:pPr marL="228600" lvl="0" indent="-228600" algn="just" rtl="0">
              <a:lnSpc>
                <a:spcPct val="150000"/>
              </a:lnSpc>
              <a:spcBef>
                <a:spcPts val="400"/>
              </a:spcBef>
              <a:spcAft>
                <a:spcPts val="0"/>
              </a:spcAft>
              <a:buSzPts val="1800"/>
              <a:buFont typeface="Times New Roman"/>
              <a:buChar char="•"/>
            </a:pPr>
            <a:r>
              <a:rPr lang="en-IN" sz="1800" dirty="0">
                <a:latin typeface="Times New Roman"/>
                <a:ea typeface="Times New Roman"/>
                <a:cs typeface="Times New Roman"/>
                <a:sym typeface="Times New Roman"/>
              </a:rPr>
              <a:t>Lacks real-time automated alerts.</a:t>
            </a:r>
            <a:endParaRPr sz="1800" dirty="0">
              <a:latin typeface="Times New Roman"/>
              <a:ea typeface="Times New Roman"/>
              <a:cs typeface="Times New Roman"/>
              <a:sym typeface="Times New Roman"/>
            </a:endParaRPr>
          </a:p>
          <a:p>
            <a:pPr marL="228600" lvl="0" indent="-228600" algn="just" rtl="0">
              <a:lnSpc>
                <a:spcPct val="150000"/>
              </a:lnSpc>
              <a:spcBef>
                <a:spcPts val="400"/>
              </a:spcBef>
              <a:spcAft>
                <a:spcPts val="0"/>
              </a:spcAft>
              <a:buSzPts val="1800"/>
              <a:buFont typeface="Times New Roman"/>
              <a:buChar char="•"/>
            </a:pPr>
            <a:r>
              <a:rPr lang="en-IN" sz="1800" dirty="0">
                <a:latin typeface="Times New Roman"/>
                <a:ea typeface="Times New Roman"/>
                <a:cs typeface="Times New Roman"/>
                <a:sym typeface="Times New Roman"/>
              </a:rPr>
              <a:t>Limited detection accuracy for animals.</a:t>
            </a:r>
            <a:endParaRPr sz="1800"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000"/>
              <a:buNone/>
            </a:pPr>
            <a:endParaRPr sz="2000" dirty="0">
              <a:latin typeface="Times New Roman"/>
              <a:ea typeface="Times New Roman"/>
              <a:cs typeface="Times New Roman"/>
              <a:sym typeface="Times New Roman"/>
            </a:endParaRPr>
          </a:p>
          <a:p>
            <a:pPr marL="228600" lvl="0" indent="-101600" algn="l" rtl="0">
              <a:lnSpc>
                <a:spcPct val="90000"/>
              </a:lnSpc>
              <a:spcBef>
                <a:spcPts val="1000"/>
              </a:spcBef>
              <a:spcAft>
                <a:spcPts val="0"/>
              </a:spcAft>
              <a:buClr>
                <a:schemeClr val="dk1"/>
              </a:buClr>
              <a:buSzPts val="2000"/>
              <a:buFont typeface="Arial"/>
              <a:buNone/>
            </a:pPr>
            <a:endParaRPr sz="2000" dirty="0">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800"/>
              <a:buFont typeface="Arial"/>
              <a:buNone/>
            </a:pPr>
            <a:endParaRPr sz="1800" b="0" i="0" u="none" strike="noStrike" cap="none" dirty="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7"/>
          <p:cNvSpPr txBox="1">
            <a:spLocks noGrp="1"/>
          </p:cNvSpPr>
          <p:nvPr>
            <p:ph type="title"/>
          </p:nvPr>
        </p:nvSpPr>
        <p:spPr>
          <a:xfrm>
            <a:off x="4226010" y="365125"/>
            <a:ext cx="43989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400"/>
              <a:buFont typeface="Times New Roman"/>
              <a:buNone/>
            </a:pPr>
            <a:r>
              <a:rPr lang="en-IN" sz="2400" b="1">
                <a:latin typeface="Times New Roman"/>
                <a:ea typeface="Times New Roman"/>
                <a:cs typeface="Times New Roman"/>
                <a:sym typeface="Times New Roman"/>
              </a:rPr>
              <a:t>  PROPOSED SYSTEM</a:t>
            </a:r>
            <a:endParaRPr/>
          </a:p>
        </p:txBody>
      </p:sp>
      <p:sp>
        <p:nvSpPr>
          <p:cNvPr id="142" name="Google Shape;142;p7"/>
          <p:cNvSpPr txBox="1">
            <a:spLocks noGrp="1"/>
          </p:cNvSpPr>
          <p:nvPr>
            <p:ph type="body" idx="1"/>
          </p:nvPr>
        </p:nvSpPr>
        <p:spPr>
          <a:xfrm>
            <a:off x="604000" y="1676899"/>
            <a:ext cx="10983900" cy="4804800"/>
          </a:xfrm>
          <a:prstGeom prst="rect">
            <a:avLst/>
          </a:prstGeom>
          <a:noFill/>
          <a:ln>
            <a:noFill/>
          </a:ln>
        </p:spPr>
        <p:txBody>
          <a:bodyPr spcFirstLastPara="1" wrap="square" lIns="91425" tIns="45700" rIns="91425" bIns="45700" anchor="t" anchorCtr="0">
            <a:normAutofit fontScale="25000" lnSpcReduction="20000"/>
          </a:bodyPr>
          <a:lstStyle/>
          <a:p>
            <a:pPr marL="228600" lvl="0" indent="-146843" algn="l" rtl="0">
              <a:lnSpc>
                <a:spcPct val="70000"/>
              </a:lnSpc>
              <a:spcBef>
                <a:spcPts val="0"/>
              </a:spcBef>
              <a:spcAft>
                <a:spcPts val="0"/>
              </a:spcAft>
              <a:buClr>
                <a:srgbClr val="E3E3E3"/>
              </a:buClr>
              <a:buSzPct val="128571"/>
              <a:buChar char="•"/>
            </a:pPr>
            <a:r>
              <a:rPr lang="en-IN" sz="350">
                <a:solidFill>
                  <a:srgbClr val="E3E3E3"/>
                </a:solidFill>
                <a:latin typeface="Helvetica Neue"/>
                <a:ea typeface="Helvetica Neue"/>
                <a:cs typeface="Helvetica Neue"/>
                <a:sym typeface="Helvetica Neue"/>
              </a:rPr>
              <a:t> </a:t>
            </a:r>
            <a:endParaRPr sz="700"/>
          </a:p>
          <a:p>
            <a:pPr marL="228600" lvl="0" indent="-214007" algn="just" rtl="0">
              <a:lnSpc>
                <a:spcPct val="150000"/>
              </a:lnSpc>
              <a:spcBef>
                <a:spcPts val="1000"/>
              </a:spcBef>
              <a:spcAft>
                <a:spcPts val="0"/>
              </a:spcAft>
              <a:buClr>
                <a:schemeClr val="dk1"/>
              </a:buClr>
              <a:buSzPct val="100000"/>
              <a:buFont typeface="Times New Roman"/>
              <a:buChar char="•"/>
            </a:pPr>
            <a:r>
              <a:rPr lang="en-IN" sz="7080">
                <a:latin typeface="Times New Roman"/>
                <a:ea typeface="Times New Roman"/>
                <a:cs typeface="Times New Roman"/>
                <a:sym typeface="Times New Roman"/>
              </a:rPr>
              <a:t>The proposed system follows a structured methodology for real-time wild animal detection and deterrence using the YOLOv8 algorithm. </a:t>
            </a:r>
            <a:endParaRPr sz="7080">
              <a:latin typeface="Times New Roman"/>
              <a:ea typeface="Times New Roman"/>
              <a:cs typeface="Times New Roman"/>
              <a:sym typeface="Times New Roman"/>
            </a:endParaRPr>
          </a:p>
          <a:p>
            <a:pPr marL="228600" lvl="0" indent="-214007" algn="just" rtl="0">
              <a:lnSpc>
                <a:spcPct val="150000"/>
              </a:lnSpc>
              <a:spcBef>
                <a:spcPts val="1000"/>
              </a:spcBef>
              <a:spcAft>
                <a:spcPts val="0"/>
              </a:spcAft>
              <a:buClr>
                <a:schemeClr val="dk1"/>
              </a:buClr>
              <a:buSzPct val="100000"/>
              <a:buFont typeface="Times New Roman"/>
              <a:buChar char="•"/>
            </a:pPr>
            <a:r>
              <a:rPr lang="en-IN" sz="7080">
                <a:latin typeface="Times New Roman"/>
                <a:ea typeface="Times New Roman"/>
                <a:cs typeface="Times New Roman"/>
                <a:sym typeface="Times New Roman"/>
              </a:rPr>
              <a:t>Initially, live video feeds from surveillance cameras are processed using YOLOv8 for object detection, accurately identifying animals entering the monitored area. </a:t>
            </a:r>
            <a:endParaRPr sz="7080">
              <a:latin typeface="Times New Roman"/>
              <a:ea typeface="Times New Roman"/>
              <a:cs typeface="Times New Roman"/>
              <a:sym typeface="Times New Roman"/>
            </a:endParaRPr>
          </a:p>
          <a:p>
            <a:pPr marL="228600" lvl="0" indent="-214007" algn="just" rtl="0">
              <a:lnSpc>
                <a:spcPct val="150000"/>
              </a:lnSpc>
              <a:spcBef>
                <a:spcPts val="1000"/>
              </a:spcBef>
              <a:spcAft>
                <a:spcPts val="0"/>
              </a:spcAft>
              <a:buClr>
                <a:schemeClr val="dk1"/>
              </a:buClr>
              <a:buSzPct val="100000"/>
              <a:buFont typeface="Times New Roman"/>
              <a:buChar char="•"/>
            </a:pPr>
            <a:r>
              <a:rPr lang="en-IN" sz="7080">
                <a:latin typeface="Times New Roman"/>
                <a:ea typeface="Times New Roman"/>
                <a:cs typeface="Times New Roman"/>
                <a:sym typeface="Times New Roman"/>
              </a:rPr>
              <a:t>Once an animal is detected, the system classifies it and triggers an automated response, sending instant alert notifications via email to the concerned users. </a:t>
            </a:r>
            <a:endParaRPr sz="7080">
              <a:latin typeface="Times New Roman"/>
              <a:ea typeface="Times New Roman"/>
              <a:cs typeface="Times New Roman"/>
              <a:sym typeface="Times New Roman"/>
            </a:endParaRPr>
          </a:p>
          <a:p>
            <a:pPr marL="228600" lvl="0" indent="-214007" algn="just" rtl="0">
              <a:lnSpc>
                <a:spcPct val="150000"/>
              </a:lnSpc>
              <a:spcBef>
                <a:spcPts val="1000"/>
              </a:spcBef>
              <a:spcAft>
                <a:spcPts val="0"/>
              </a:spcAft>
              <a:buClr>
                <a:schemeClr val="dk1"/>
              </a:buClr>
              <a:buSzPct val="100000"/>
              <a:buFont typeface="Times New Roman"/>
              <a:buChar char="•"/>
            </a:pPr>
            <a:r>
              <a:rPr lang="en-IN" sz="7080">
                <a:latin typeface="Times New Roman"/>
                <a:ea typeface="Times New Roman"/>
                <a:cs typeface="Times New Roman"/>
                <a:sym typeface="Times New Roman"/>
              </a:rPr>
              <a:t>Simultaneously, deterrent mechanisms such as a buzzer, cracker sound system, flashlights for nighttime visibility, in the control room are activated to scare away the animals. </a:t>
            </a:r>
            <a:endParaRPr sz="7080">
              <a:latin typeface="Times New Roman"/>
              <a:ea typeface="Times New Roman"/>
              <a:cs typeface="Times New Roman"/>
              <a:sym typeface="Times New Roman"/>
            </a:endParaRPr>
          </a:p>
          <a:p>
            <a:pPr marL="228600" lvl="0" indent="-214007" algn="just" rtl="0">
              <a:lnSpc>
                <a:spcPct val="150000"/>
              </a:lnSpc>
              <a:spcBef>
                <a:spcPts val="1000"/>
              </a:spcBef>
              <a:spcAft>
                <a:spcPts val="0"/>
              </a:spcAft>
              <a:buClr>
                <a:schemeClr val="dk1"/>
              </a:buClr>
              <a:buSzPct val="100000"/>
              <a:buFont typeface="Times New Roman"/>
              <a:buChar char="•"/>
            </a:pPr>
            <a:r>
              <a:rPr lang="en-IN" sz="7080">
                <a:latin typeface="Times New Roman"/>
                <a:ea typeface="Times New Roman"/>
                <a:cs typeface="Times New Roman"/>
                <a:sym typeface="Times New Roman"/>
              </a:rPr>
              <a:t>The system continuously monitors and updates detection data, ensuring real-time tracking and improved security. </a:t>
            </a:r>
            <a:endParaRPr sz="7080">
              <a:latin typeface="Times New Roman"/>
              <a:ea typeface="Times New Roman"/>
              <a:cs typeface="Times New Roman"/>
              <a:sym typeface="Times New Roman"/>
            </a:endParaRPr>
          </a:p>
          <a:p>
            <a:pPr marL="228600" lvl="0" indent="-214007" algn="just" rtl="0">
              <a:lnSpc>
                <a:spcPct val="150000"/>
              </a:lnSpc>
              <a:spcBef>
                <a:spcPts val="1000"/>
              </a:spcBef>
              <a:spcAft>
                <a:spcPts val="0"/>
              </a:spcAft>
              <a:buClr>
                <a:schemeClr val="dk1"/>
              </a:buClr>
              <a:buSzPct val="100000"/>
              <a:buFont typeface="Times New Roman"/>
              <a:buChar char="•"/>
            </a:pPr>
            <a:r>
              <a:rPr lang="en-IN" sz="7080">
                <a:latin typeface="Times New Roman"/>
                <a:ea typeface="Times New Roman"/>
                <a:cs typeface="Times New Roman"/>
                <a:sym typeface="Times New Roman"/>
              </a:rPr>
              <a:t>By integrating AI-based detection, automated alerts, and hardware deterrents, this methodology enhances efficiency, reduces manual intervention, and minimizes crop and property damage.</a:t>
            </a:r>
            <a:endParaRPr sz="7080">
              <a:latin typeface="Times New Roman"/>
              <a:ea typeface="Times New Roman"/>
              <a:cs typeface="Times New Roman"/>
              <a:sym typeface="Times New Roman"/>
            </a:endParaRPr>
          </a:p>
          <a:p>
            <a:pPr marL="457200" lvl="1" indent="0" algn="just" rtl="0">
              <a:lnSpc>
                <a:spcPct val="150000"/>
              </a:lnSpc>
              <a:spcBef>
                <a:spcPts val="500"/>
              </a:spcBef>
              <a:spcAft>
                <a:spcPts val="0"/>
              </a:spcAft>
              <a:buClr>
                <a:schemeClr val="dk1"/>
              </a:buClr>
              <a:buSzPts val="125"/>
              <a:buNone/>
            </a:pPr>
            <a:endParaRPr sz="375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5"/>
          <p:cNvSpPr txBox="1">
            <a:spLocks noGrp="1"/>
          </p:cNvSpPr>
          <p:nvPr>
            <p:ph type="title"/>
          </p:nvPr>
        </p:nvSpPr>
        <p:spPr>
          <a:xfrm>
            <a:off x="3012950" y="-172175"/>
            <a:ext cx="4811100" cy="5262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275684"/>
              <a:buFont typeface="Play"/>
              <a:buNone/>
            </a:pPr>
            <a:r>
              <a:rPr lang="en-IN"/>
              <a:t>  </a:t>
            </a:r>
            <a:r>
              <a:rPr lang="en-IN" sz="2400" b="1"/>
              <a:t>        </a:t>
            </a:r>
            <a:r>
              <a:rPr lang="en-IN" sz="2650" b="1"/>
              <a:t> </a:t>
            </a:r>
            <a:r>
              <a:rPr lang="en-IN" sz="2650" b="1">
                <a:latin typeface="Times New Roman"/>
                <a:ea typeface="Times New Roman"/>
                <a:cs typeface="Times New Roman"/>
                <a:sym typeface="Times New Roman"/>
              </a:rPr>
              <a:t>LITERATURE SURVEY</a:t>
            </a:r>
            <a:endParaRPr sz="2650" b="1">
              <a:latin typeface="Times New Roman"/>
              <a:ea typeface="Times New Roman"/>
              <a:cs typeface="Times New Roman"/>
              <a:sym typeface="Times New Roman"/>
            </a:endParaRPr>
          </a:p>
        </p:txBody>
      </p:sp>
      <p:graphicFrame>
        <p:nvGraphicFramePr>
          <p:cNvPr id="125" name="Google Shape;125;p5"/>
          <p:cNvGraphicFramePr/>
          <p:nvPr/>
        </p:nvGraphicFramePr>
        <p:xfrm>
          <a:off x="382851" y="419729"/>
          <a:ext cx="11550650" cy="6370380"/>
        </p:xfrm>
        <a:graphic>
          <a:graphicData uri="http://schemas.openxmlformats.org/drawingml/2006/table">
            <a:tbl>
              <a:tblPr firstRow="1" bandRow="1">
                <a:noFill/>
                <a:tableStyleId>{4218612B-D67B-4771-B3B9-3B0F96415012}</a:tableStyleId>
              </a:tblPr>
              <a:tblGrid>
                <a:gridCol w="766475">
                  <a:extLst>
                    <a:ext uri="{9D8B030D-6E8A-4147-A177-3AD203B41FA5}">
                      <a16:colId xmlns:a16="http://schemas.microsoft.com/office/drawing/2014/main" xmlns="" val="20000"/>
                    </a:ext>
                  </a:extLst>
                </a:gridCol>
                <a:gridCol w="3560175">
                  <a:extLst>
                    <a:ext uri="{9D8B030D-6E8A-4147-A177-3AD203B41FA5}">
                      <a16:colId xmlns:a16="http://schemas.microsoft.com/office/drawing/2014/main" xmlns="" val="20001"/>
                    </a:ext>
                  </a:extLst>
                </a:gridCol>
                <a:gridCol w="1967475">
                  <a:extLst>
                    <a:ext uri="{9D8B030D-6E8A-4147-A177-3AD203B41FA5}">
                      <a16:colId xmlns:a16="http://schemas.microsoft.com/office/drawing/2014/main" xmlns="" val="20002"/>
                    </a:ext>
                  </a:extLst>
                </a:gridCol>
                <a:gridCol w="889125">
                  <a:extLst>
                    <a:ext uri="{9D8B030D-6E8A-4147-A177-3AD203B41FA5}">
                      <a16:colId xmlns:a16="http://schemas.microsoft.com/office/drawing/2014/main" xmlns="" val="20003"/>
                    </a:ext>
                  </a:extLst>
                </a:gridCol>
                <a:gridCol w="1846000">
                  <a:extLst>
                    <a:ext uri="{9D8B030D-6E8A-4147-A177-3AD203B41FA5}">
                      <a16:colId xmlns:a16="http://schemas.microsoft.com/office/drawing/2014/main" xmlns="" val="20004"/>
                    </a:ext>
                  </a:extLst>
                </a:gridCol>
                <a:gridCol w="2521400">
                  <a:extLst>
                    <a:ext uri="{9D8B030D-6E8A-4147-A177-3AD203B41FA5}">
                      <a16:colId xmlns:a16="http://schemas.microsoft.com/office/drawing/2014/main" xmlns="" val="20005"/>
                    </a:ext>
                  </a:extLst>
                </a:gridCol>
              </a:tblGrid>
              <a:tr h="352475">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t>S.NO</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t>PAPER NAME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t>AUTHORS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t>YEAR</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t>DESCRIPTION </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t>DRAWBACKS</a:t>
                      </a:r>
                      <a:endParaRPr sz="1400" u="none" strike="noStrike" cap="none"/>
                    </a:p>
                  </a:txBody>
                  <a:tcPr marL="91450" marR="91450" marT="45725" marB="45725"/>
                </a:tc>
                <a:extLst>
                  <a:ext uri="{0D108BD9-81ED-4DB2-BD59-A6C34878D82A}">
                    <a16:rowId xmlns:a16="http://schemas.microsoft.com/office/drawing/2014/main" xmlns="" val="10000"/>
                  </a:ext>
                </a:extLst>
              </a:tr>
              <a:tr h="1204325">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t>1</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500"/>
                        <a:buFont typeface="Arial"/>
                        <a:buNone/>
                      </a:pPr>
                      <a:r>
                        <a:rPr lang="en-IN" sz="1500" u="none" strike="noStrike" cap="none">
                          <a:latin typeface="Times New Roman"/>
                          <a:ea typeface="Times New Roman"/>
                          <a:cs typeface="Times New Roman"/>
                          <a:sym typeface="Times New Roman"/>
                        </a:rPr>
                        <a:t>ReDeformTR: Wildlife Re-Identification Based on Light-Weight Deformable Transformer With Multi-Image Feature Fusion</a:t>
                      </a:r>
                      <a:endParaRPr sz="15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600"/>
                        <a:buFont typeface="Arial"/>
                        <a:buNone/>
                      </a:pPr>
                      <a:endParaRPr sz="16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600"/>
                        <a:buFont typeface="Arial"/>
                        <a:buNone/>
                      </a:pPr>
                      <a:r>
                        <a:rPr lang="en-IN" sz="1600" u="none" strike="noStrike" cap="none">
                          <a:latin typeface="Times New Roman"/>
                          <a:ea typeface="Times New Roman"/>
                          <a:cs typeface="Times New Roman"/>
                          <a:sym typeface="Times New Roman"/>
                        </a:rPr>
                        <a:t>Zitong Li,</a:t>
                      </a:r>
                      <a:endParaRPr sz="16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600"/>
                        <a:buFont typeface="Arial"/>
                        <a:buNone/>
                      </a:pPr>
                      <a:r>
                        <a:rPr lang="en-IN" sz="1600" u="none" strike="noStrike" cap="none">
                          <a:latin typeface="Times New Roman"/>
                          <a:ea typeface="Times New Roman"/>
                          <a:cs typeface="Times New Roman"/>
                          <a:sym typeface="Times New Roman"/>
                        </a:rPr>
                        <a:t>WeiHong Tian,</a:t>
                      </a:r>
                      <a:endParaRPr sz="16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600"/>
                        <a:buFont typeface="Arial"/>
                        <a:buNone/>
                      </a:pPr>
                      <a:r>
                        <a:rPr lang="en-IN" sz="1600" u="none" strike="noStrike" cap="none">
                          <a:latin typeface="Times New Roman"/>
                          <a:ea typeface="Times New Roman"/>
                          <a:cs typeface="Times New Roman"/>
                          <a:sym typeface="Times New Roman"/>
                        </a:rPr>
                        <a:t>Weimin Li</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600"/>
                        <a:buFont typeface="Arial"/>
                        <a:buNone/>
                      </a:pPr>
                      <a:r>
                        <a:rPr lang="en-IN" sz="1600" u="none" strike="noStrike" cap="none"/>
                        <a:t>2024</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600"/>
                        <a:buFont typeface="Arial"/>
                        <a:buNone/>
                      </a:pPr>
                      <a:r>
                        <a:rPr lang="en-IN" sz="1600" u="none" strike="noStrike" cap="none">
                          <a:latin typeface="Times New Roman"/>
                          <a:ea typeface="Times New Roman"/>
                          <a:cs typeface="Times New Roman"/>
                          <a:sym typeface="Times New Roman"/>
                        </a:rPr>
                        <a:t>Improved Accuracy, Multi-Image Feature Fusion.</a:t>
                      </a:r>
                      <a:endParaRPr sz="16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600"/>
                        <a:buFont typeface="Arial"/>
                        <a:buNone/>
                      </a:pPr>
                      <a:r>
                        <a:rPr lang="en-IN" sz="1600" u="none" strike="noStrike" cap="none">
                          <a:latin typeface="Times New Roman"/>
                          <a:ea typeface="Times New Roman"/>
                          <a:cs typeface="Times New Roman"/>
                          <a:sym typeface="Times New Roman"/>
                        </a:rPr>
                        <a:t>Resource Dependency,</a:t>
                      </a:r>
                      <a:endParaRPr sz="16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600"/>
                        <a:buFont typeface="Arial"/>
                        <a:buNone/>
                      </a:pPr>
                      <a:r>
                        <a:rPr lang="en-IN" sz="1600" u="none" strike="noStrike" cap="none">
                          <a:latin typeface="Times New Roman"/>
                          <a:ea typeface="Times New Roman"/>
                          <a:cs typeface="Times New Roman"/>
                          <a:sym typeface="Times New Roman"/>
                        </a:rPr>
                        <a:t>Complexity.</a:t>
                      </a:r>
                      <a:endParaRPr sz="14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xmlns="" val="10001"/>
                  </a:ext>
                </a:extLst>
              </a:tr>
              <a:tr h="1028100">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t>2</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600"/>
                        <a:buFont typeface="Arial"/>
                        <a:buNone/>
                      </a:pPr>
                      <a:r>
                        <a:rPr lang="en-IN" sz="1600" u="none" strike="noStrike" cap="none">
                          <a:latin typeface="Times New Roman"/>
                          <a:ea typeface="Times New Roman"/>
                          <a:cs typeface="Times New Roman"/>
                          <a:sym typeface="Times New Roman"/>
                        </a:rPr>
                        <a:t>Unmanned Aerial Surveillance and Tracking System in Forest Areas for Poachers and Wildlife</a:t>
                      </a:r>
                      <a:endParaRPr sz="16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600"/>
                        <a:buFont typeface="Arial"/>
                        <a:buNone/>
                      </a:pPr>
                      <a:endParaRPr sz="16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600"/>
                        <a:buFont typeface="Arial"/>
                        <a:buNone/>
                      </a:pPr>
                      <a:r>
                        <a:rPr lang="en-IN" sz="1600" u="none" strike="noStrike" cap="none">
                          <a:latin typeface="Times New Roman"/>
                          <a:ea typeface="Times New Roman"/>
                          <a:cs typeface="Times New Roman"/>
                          <a:sym typeface="Times New Roman"/>
                        </a:rPr>
                        <a:t>R.G. Sangeeetha,</a:t>
                      </a:r>
                      <a:endParaRPr sz="16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600"/>
                        <a:buFont typeface="Arial"/>
                        <a:buNone/>
                      </a:pPr>
                      <a:r>
                        <a:rPr lang="en-IN" sz="1600" u="none" strike="noStrike" cap="none">
                          <a:latin typeface="Times New Roman"/>
                          <a:ea typeface="Times New Roman"/>
                          <a:cs typeface="Times New Roman"/>
                          <a:sym typeface="Times New Roman"/>
                        </a:rPr>
                        <a:t>C.Hemanth</a:t>
                      </a:r>
                      <a:endParaRPr sz="16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600"/>
                        <a:buFont typeface="Arial"/>
                        <a:buNone/>
                      </a:pPr>
                      <a:r>
                        <a:rPr lang="en-IN" sz="1600" u="none" strike="noStrike" cap="none"/>
                        <a:t>2024</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600"/>
                        <a:buFont typeface="Arial"/>
                        <a:buNone/>
                      </a:pPr>
                      <a:r>
                        <a:rPr lang="en-IN" sz="1600" u="none" strike="noStrike" cap="none">
                          <a:latin typeface="Times New Roman"/>
                          <a:ea typeface="Times New Roman"/>
                          <a:cs typeface="Times New Roman"/>
                          <a:sym typeface="Times New Roman"/>
                        </a:rPr>
                        <a:t>Real-Time Data,</a:t>
                      </a:r>
                      <a:endParaRPr sz="16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600"/>
                        <a:buFont typeface="Arial"/>
                        <a:buNone/>
                      </a:pPr>
                      <a:r>
                        <a:rPr lang="en-IN" sz="1600" u="none" strike="noStrike" cap="none">
                          <a:latin typeface="Times New Roman"/>
                          <a:ea typeface="Times New Roman"/>
                          <a:cs typeface="Times New Roman"/>
                          <a:sym typeface="Times New Roman"/>
                        </a:rPr>
                        <a:t>Enhanced Monitoring. </a:t>
                      </a:r>
                      <a:endParaRPr sz="16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600"/>
                        <a:buFont typeface="Arial"/>
                        <a:buNone/>
                      </a:pPr>
                      <a:r>
                        <a:rPr lang="en-IN" sz="1600" u="none" strike="noStrike" cap="none">
                          <a:latin typeface="Times New Roman"/>
                          <a:ea typeface="Times New Roman"/>
                          <a:cs typeface="Times New Roman"/>
                          <a:sym typeface="Times New Roman"/>
                        </a:rPr>
                        <a:t>Limited Battery Life,</a:t>
                      </a:r>
                      <a:endParaRPr sz="16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600"/>
                        <a:buFont typeface="Arial"/>
                        <a:buNone/>
                      </a:pPr>
                      <a:r>
                        <a:rPr lang="en-IN" sz="1600" u="none" strike="noStrike" cap="none">
                          <a:latin typeface="Times New Roman"/>
                          <a:ea typeface="Times New Roman"/>
                          <a:cs typeface="Times New Roman"/>
                          <a:sym typeface="Times New Roman"/>
                        </a:rPr>
                        <a:t>Dependence on Weather</a:t>
                      </a:r>
                      <a:endParaRPr sz="16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xmlns="" val="10002"/>
                  </a:ext>
                </a:extLst>
              </a:tr>
              <a:tr h="1263075">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t>3</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600"/>
                        <a:buFont typeface="Arial"/>
                        <a:buNone/>
                      </a:pPr>
                      <a:r>
                        <a:rPr lang="en-IN" sz="1600" u="none" strike="noStrike" cap="none">
                          <a:latin typeface="Times New Roman"/>
                          <a:ea typeface="Times New Roman"/>
                          <a:cs typeface="Times New Roman"/>
                          <a:sym typeface="Times New Roman"/>
                        </a:rPr>
                        <a:t>Edge AI in Sustainable Farming: Deep</a:t>
                      </a:r>
                      <a:endParaRPr sz="16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100"/>
                        <a:buFont typeface="Arial"/>
                        <a:buNone/>
                      </a:pPr>
                      <a:r>
                        <a:rPr lang="en-IN" sz="1600" u="none" strike="noStrike" cap="none">
                          <a:latin typeface="Times New Roman"/>
                          <a:ea typeface="Times New Roman"/>
                          <a:cs typeface="Times New Roman"/>
                          <a:sym typeface="Times New Roman"/>
                        </a:rPr>
                        <a:t>Learning-Driven IoT Framework</a:t>
                      </a:r>
                      <a:endParaRPr sz="16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100"/>
                        <a:buFont typeface="Arial"/>
                        <a:buNone/>
                      </a:pPr>
                      <a:r>
                        <a:rPr lang="en-IN" sz="1600" u="none" strike="noStrike" cap="none">
                          <a:latin typeface="Times New Roman"/>
                          <a:ea typeface="Times New Roman"/>
                          <a:cs typeface="Times New Roman"/>
                          <a:sym typeface="Times New Roman"/>
                        </a:rPr>
                        <a:t>to Safeguard Crops From</a:t>
                      </a:r>
                      <a:endParaRPr sz="16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100"/>
                        <a:buFont typeface="Arial"/>
                        <a:buNone/>
                      </a:pPr>
                      <a:r>
                        <a:rPr lang="en-IN" sz="1600" u="none" strike="noStrike" cap="none">
                          <a:latin typeface="Times New Roman"/>
                          <a:ea typeface="Times New Roman"/>
                          <a:cs typeface="Times New Roman"/>
                          <a:sym typeface="Times New Roman"/>
                        </a:rPr>
                        <a:t>Wildlife Threats</a:t>
                      </a:r>
                      <a:endParaRPr sz="16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600"/>
                        <a:buFont typeface="Arial"/>
                        <a:buNone/>
                      </a:pPr>
                      <a:endParaRPr sz="16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600"/>
                        <a:buFont typeface="Arial"/>
                        <a:buNone/>
                      </a:pPr>
                      <a:r>
                        <a:rPr lang="en-IN" sz="1600" u="none" strike="noStrike" cap="none">
                          <a:latin typeface="Times New Roman"/>
                          <a:ea typeface="Times New Roman"/>
                          <a:cs typeface="Times New Roman"/>
                          <a:sym typeface="Times New Roman"/>
                        </a:rPr>
                        <a:t>J.S.Nisha,Veerapu Goutham</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600"/>
                        <a:buFont typeface="Arial"/>
                        <a:buNone/>
                      </a:pPr>
                      <a:r>
                        <a:rPr lang="en-IN" sz="1600" u="none" strike="noStrike" cap="none"/>
                        <a:t>2024</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600"/>
                        <a:buFont typeface="Times New Roman"/>
                        <a:buNone/>
                      </a:pPr>
                      <a:r>
                        <a:rPr lang="en-IN" sz="1600" u="none" strike="noStrike" cap="none">
                          <a:latin typeface="Times New Roman"/>
                          <a:ea typeface="Times New Roman"/>
                          <a:cs typeface="Times New Roman"/>
                          <a:sym typeface="Times New Roman"/>
                        </a:rPr>
                        <a:t>Light weight Design,</a:t>
                      </a:r>
                      <a:endParaRPr sz="16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600"/>
                        <a:buFont typeface="Times New Roman"/>
                        <a:buNone/>
                      </a:pPr>
                      <a:r>
                        <a:rPr lang="en-IN" sz="1600" u="none" strike="noStrike" cap="none">
                          <a:latin typeface="Times New Roman"/>
                          <a:ea typeface="Times New Roman"/>
                          <a:cs typeface="Times New Roman"/>
                          <a:sym typeface="Times New Roman"/>
                        </a:rPr>
                        <a:t>Sustainability</a:t>
                      </a:r>
                      <a:endParaRPr sz="23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600"/>
                        <a:buFont typeface="Arial"/>
                        <a:buNone/>
                      </a:pPr>
                      <a:r>
                        <a:rPr lang="en-IN" sz="1600" u="none" strike="noStrike" cap="none">
                          <a:latin typeface="Times New Roman"/>
                          <a:ea typeface="Times New Roman"/>
                          <a:cs typeface="Times New Roman"/>
                          <a:sym typeface="Times New Roman"/>
                        </a:rPr>
                        <a:t>Environmental Impact,Initial Costs.</a:t>
                      </a:r>
                      <a:endParaRPr sz="16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600"/>
                        <a:buFont typeface="Arial"/>
                        <a:buNone/>
                      </a:pPr>
                      <a:endParaRPr sz="16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xmlns="" val="10003"/>
                  </a:ext>
                </a:extLst>
              </a:tr>
              <a:tr h="1263075">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t>4</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600"/>
                        <a:buFont typeface="Arial"/>
                        <a:buNone/>
                      </a:pPr>
                      <a:r>
                        <a:rPr lang="en-IN" sz="1600" u="none" strike="noStrike" cap="none">
                          <a:latin typeface="Times New Roman"/>
                          <a:ea typeface="Times New Roman"/>
                          <a:cs typeface="Times New Roman"/>
                          <a:sym typeface="Times New Roman"/>
                        </a:rPr>
                        <a:t>Tracking Small Wildlife With Minimal-Complexity</a:t>
                      </a:r>
                      <a:endParaRPr sz="16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100"/>
                        <a:buFont typeface="Arial"/>
                        <a:buNone/>
                      </a:pPr>
                      <a:r>
                        <a:rPr lang="en-IN" sz="1600" u="none" strike="noStrike" cap="none">
                          <a:latin typeface="Times New Roman"/>
                          <a:ea typeface="Times New Roman"/>
                          <a:cs typeface="Times New Roman"/>
                          <a:sym typeface="Times New Roman"/>
                        </a:rPr>
                        <a:t>Radio Frequency Transmitters:</a:t>
                      </a:r>
                      <a:endParaRPr sz="16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100"/>
                        <a:buFont typeface="Arial"/>
                        <a:buNone/>
                      </a:pPr>
                      <a:r>
                        <a:rPr lang="en-IN" sz="1600" u="none" strike="noStrike" cap="none">
                          <a:latin typeface="Times New Roman"/>
                          <a:ea typeface="Times New Roman"/>
                          <a:cs typeface="Times New Roman"/>
                          <a:sym typeface="Times New Roman"/>
                        </a:rPr>
                        <a:t>Near-Optimal Detection</a:t>
                      </a:r>
                      <a:endParaRPr sz="16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600"/>
                        <a:buFont typeface="Arial"/>
                        <a:buNone/>
                      </a:pPr>
                      <a:endParaRPr sz="16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600"/>
                        <a:buFont typeface="Arial"/>
                        <a:buNone/>
                      </a:pPr>
                      <a:r>
                        <a:rPr lang="en-IN" sz="1600" u="none" strike="noStrike" cap="none">
                          <a:latin typeface="Times New Roman"/>
                          <a:ea typeface="Times New Roman"/>
                          <a:cs typeface="Times New Roman"/>
                          <a:sym typeface="Times New Roman"/>
                        </a:rPr>
                        <a:t>Michaeal W.Shafer</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600"/>
                        <a:buFont typeface="Arial"/>
                        <a:buNone/>
                      </a:pPr>
                      <a:r>
                        <a:rPr lang="en-IN" sz="1600" u="none" strike="noStrike" cap="none"/>
                        <a:t>202</a:t>
                      </a:r>
                      <a:r>
                        <a:rPr lang="en-IN" sz="1600"/>
                        <a:t>4</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600"/>
                        <a:buFont typeface="Arial"/>
                        <a:buNone/>
                      </a:pPr>
                      <a:r>
                        <a:rPr lang="en-IN" sz="1600" u="none" strike="noStrike" cap="none">
                          <a:latin typeface="Times New Roman"/>
                          <a:ea typeface="Times New Roman"/>
                          <a:cs typeface="Times New Roman"/>
                          <a:sym typeface="Times New Roman"/>
                        </a:rPr>
                        <a:t>Non-Intrusive</a:t>
                      </a:r>
                      <a:endParaRPr sz="16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600"/>
                        <a:buFont typeface="Arial"/>
                        <a:buNone/>
                      </a:pPr>
                      <a:r>
                        <a:rPr lang="en-IN" sz="1600" u="none" strike="noStrike" cap="none">
                          <a:latin typeface="Times New Roman"/>
                          <a:ea typeface="Times New Roman"/>
                          <a:cs typeface="Times New Roman"/>
                          <a:sym typeface="Times New Roman"/>
                        </a:rPr>
                        <a:t>Limited Range,Technical Expertise.</a:t>
                      </a:r>
                      <a:endParaRPr sz="14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xmlns="" val="10004"/>
                  </a:ext>
                </a:extLst>
              </a:tr>
              <a:tr h="1028100">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t>5</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600"/>
                        <a:buFont typeface="Arial"/>
                        <a:buNone/>
                      </a:pPr>
                      <a:r>
                        <a:rPr lang="en-IN" sz="1600" u="none" strike="noStrike" cap="none">
                          <a:latin typeface="Times New Roman"/>
                          <a:ea typeface="Times New Roman"/>
                          <a:cs typeface="Times New Roman"/>
                          <a:sym typeface="Times New Roman"/>
                        </a:rPr>
                        <a:t>A Comprehensive Review of Deep Learning-Based Anomaly Detection Methods for Precision Agriculture description and demerits</a:t>
                      </a:r>
                      <a:endParaRPr sz="16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600"/>
                        <a:buFont typeface="Arial"/>
                        <a:buNone/>
                      </a:pPr>
                      <a:r>
                        <a:rPr lang="en-IN" sz="1600" b="0" u="none" strike="noStrike" cap="none">
                          <a:latin typeface="Times New Roman"/>
                          <a:ea typeface="Times New Roman"/>
                          <a:cs typeface="Times New Roman"/>
                          <a:sym typeface="Times New Roman"/>
                        </a:rPr>
                        <a:t>Meshwa .</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600"/>
                        <a:buFont typeface="Arial"/>
                        <a:buNone/>
                      </a:pPr>
                      <a:r>
                        <a:rPr lang="en-IN" sz="1600" u="none" strike="noStrike" cap="none"/>
                        <a:t>202</a:t>
                      </a:r>
                      <a:r>
                        <a:rPr lang="en-IN" sz="1600"/>
                        <a:t>3</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600"/>
                        <a:buFont typeface="Arial"/>
                        <a:buNone/>
                      </a:pPr>
                      <a:r>
                        <a:rPr lang="en-IN" sz="1600" u="none" strike="noStrike" cap="none">
                          <a:latin typeface="Times New Roman"/>
                          <a:ea typeface="Times New Roman"/>
                          <a:cs typeface="Times New Roman"/>
                          <a:sym typeface="Times New Roman"/>
                        </a:rPr>
                        <a:t>Aiming to enhance decision-making </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600"/>
                        <a:buFont typeface="Arial"/>
                        <a:buNone/>
                      </a:pPr>
                      <a:r>
                        <a:rPr lang="en-IN" sz="1600" u="none" strike="noStrike" cap="none"/>
                        <a:t>Over-Reliance on Visual Data</a:t>
                      </a:r>
                      <a:endParaRPr sz="1400" u="none" strike="noStrike" cap="none"/>
                    </a:p>
                  </a:txBody>
                  <a:tcPr marL="91450" marR="91450" marT="45725" marB="45725"/>
                </a:tc>
                <a:extLst>
                  <a:ext uri="{0D108BD9-81ED-4DB2-BD59-A6C34878D82A}">
                    <a16:rowId xmlns:a16="http://schemas.microsoft.com/office/drawing/2014/main" xmlns="" val="10005"/>
                  </a:ext>
                </a:extLst>
              </a:tr>
            </a:tbl>
          </a:graphicData>
        </a:graphic>
      </p:graphicFrame>
      <p:sp>
        <p:nvSpPr>
          <p:cNvPr id="126" name="Google Shape;126;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pPr marL="0" lvl="0" indent="0" algn="r" rtl="0">
                <a:lnSpc>
                  <a:spcPct val="100000"/>
                </a:lnSpc>
                <a:spcBef>
                  <a:spcPts val="0"/>
                </a:spcBef>
                <a:spcAft>
                  <a:spcPts val="0"/>
                </a:spcAft>
                <a:buSzPts val="1200"/>
                <a:buNone/>
              </a:pPr>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IN" dirty="0"/>
              <a:t> 			   </a:t>
            </a:r>
            <a:r>
              <a:rPr lang="en-IN" sz="2400" b="1" dirty="0">
                <a:latin typeface="Times New Roman"/>
                <a:ea typeface="Times New Roman"/>
                <a:cs typeface="Times New Roman"/>
                <a:sym typeface="Times New Roman"/>
              </a:rPr>
              <a:t>ARCHITECTURE DIAGRAM</a:t>
            </a:r>
            <a:endParaRPr dirty="0"/>
          </a:p>
        </p:txBody>
      </p:sp>
      <p:sp>
        <p:nvSpPr>
          <p:cNvPr id="160" name="Google Shape;160;p9"/>
          <p:cNvSpPr txBox="1">
            <a:spLocks noGrp="1"/>
          </p:cNvSpPr>
          <p:nvPr>
            <p:ph type="body" idx="1"/>
          </p:nvPr>
        </p:nvSpPr>
        <p:spPr>
          <a:xfrm>
            <a:off x="3238500" y="1825625"/>
            <a:ext cx="4552950" cy="2927350"/>
          </a:xfrm>
          <a:prstGeom prst="rect">
            <a:avLst/>
          </a:prstGeom>
          <a:noFill/>
          <a:ln>
            <a:noFill/>
          </a:ln>
        </p:spPr>
        <p:txBody>
          <a:bodyPr spcFirstLastPara="1" wrap="square" lIns="91425" tIns="45700" rIns="91425" bIns="45700" anchor="t" anchorCtr="0">
            <a:normAutofit/>
          </a:bodyPr>
          <a:lstStyle/>
          <a:p>
            <a:pPr marL="114300" lvl="0" indent="0" algn="l" rtl="0">
              <a:lnSpc>
                <a:spcPct val="90000"/>
              </a:lnSpc>
              <a:spcBef>
                <a:spcPts val="1000"/>
              </a:spcBef>
              <a:spcAft>
                <a:spcPts val="0"/>
              </a:spcAft>
              <a:buSzPts val="1800"/>
              <a:buNone/>
            </a:pPr>
            <a:endParaRPr/>
          </a:p>
        </p:txBody>
      </p:sp>
      <p:pic>
        <p:nvPicPr>
          <p:cNvPr id="161" name="Google Shape;161;p9"/>
          <p:cNvPicPr preferRelativeResize="0"/>
          <p:nvPr/>
        </p:nvPicPr>
        <p:blipFill rotWithShape="1">
          <a:blip r:embed="rId3">
            <a:alphaModFix/>
          </a:blip>
          <a:srcRect/>
          <a:stretch/>
        </p:blipFill>
        <p:spPr>
          <a:xfrm>
            <a:off x="1638299" y="1590410"/>
            <a:ext cx="9286875" cy="422936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IN" dirty="0"/>
              <a:t> 			   </a:t>
            </a:r>
            <a:r>
              <a:rPr lang="en-IN" sz="2400" b="1" dirty="0">
                <a:latin typeface="Times New Roman"/>
                <a:ea typeface="Times New Roman"/>
                <a:cs typeface="Times New Roman"/>
                <a:sym typeface="Times New Roman"/>
              </a:rPr>
              <a:t>SYSTEM SPECIFICATIONS</a:t>
            </a:r>
            <a:endParaRPr dirty="0"/>
          </a:p>
        </p:txBody>
      </p:sp>
      <p:sp>
        <p:nvSpPr>
          <p:cNvPr id="169" name="Google Shape;169;p10"/>
          <p:cNvSpPr txBox="1">
            <a:spLocks noGrp="1"/>
          </p:cNvSpPr>
          <p:nvPr>
            <p:ph type="body" idx="1"/>
          </p:nvPr>
        </p:nvSpPr>
        <p:spPr>
          <a:xfrm>
            <a:off x="838200" y="1825625"/>
            <a:ext cx="10515600" cy="4290040"/>
          </a:xfrm>
          <a:prstGeom prst="rect">
            <a:avLst/>
          </a:prstGeom>
          <a:noFill/>
          <a:ln>
            <a:noFill/>
          </a:ln>
        </p:spPr>
        <p:txBody>
          <a:bodyPr spcFirstLastPara="1" wrap="square" lIns="91425" tIns="45700" rIns="91425" bIns="45700" anchor="t" anchorCtr="0">
            <a:normAutofit lnSpcReduction="10000"/>
          </a:bodyPr>
          <a:lstStyle/>
          <a:p>
            <a:pPr marL="114300" lvl="0" indent="0" algn="l" rtl="0">
              <a:lnSpc>
                <a:spcPct val="90000"/>
              </a:lnSpc>
              <a:spcBef>
                <a:spcPts val="1000"/>
              </a:spcBef>
              <a:spcAft>
                <a:spcPts val="0"/>
              </a:spcAft>
              <a:buSzPts val="1800"/>
              <a:buNone/>
            </a:pPr>
            <a:r>
              <a:rPr lang="en-IN" sz="1800" b="1" dirty="0">
                <a:latin typeface="Times New Roman"/>
                <a:ea typeface="Times New Roman"/>
                <a:cs typeface="Times New Roman"/>
                <a:sym typeface="Times New Roman"/>
              </a:rPr>
              <a:t>Hardware &amp; Software Used</a:t>
            </a:r>
            <a:endParaRPr dirty="0"/>
          </a:p>
          <a:p>
            <a:pPr marL="457200" lvl="0" indent="-342900" algn="l" rtl="0">
              <a:lnSpc>
                <a:spcPct val="90000"/>
              </a:lnSpc>
              <a:spcBef>
                <a:spcPts val="1000"/>
              </a:spcBef>
              <a:spcAft>
                <a:spcPts val="0"/>
              </a:spcAft>
              <a:buSzPts val="1800"/>
              <a:buFont typeface="Arial"/>
              <a:buChar char="•"/>
            </a:pPr>
            <a:r>
              <a:rPr lang="en-IN" sz="1800" b="1" dirty="0">
                <a:latin typeface="Times New Roman"/>
                <a:ea typeface="Times New Roman"/>
                <a:cs typeface="Times New Roman"/>
                <a:sym typeface="Times New Roman"/>
              </a:rPr>
              <a:t>Programming Language:</a:t>
            </a:r>
            <a:r>
              <a:rPr lang="en-IN" sz="1800" dirty="0">
                <a:latin typeface="Times New Roman"/>
                <a:ea typeface="Times New Roman"/>
                <a:cs typeface="Times New Roman"/>
                <a:sym typeface="Times New Roman"/>
              </a:rPr>
              <a:t> </a:t>
            </a:r>
            <a:endParaRPr dirty="0"/>
          </a:p>
          <a:p>
            <a:pPr marL="114300" lvl="0" indent="0" algn="l" rtl="0">
              <a:lnSpc>
                <a:spcPct val="90000"/>
              </a:lnSpc>
              <a:spcBef>
                <a:spcPts val="1000"/>
              </a:spcBef>
              <a:spcAft>
                <a:spcPts val="0"/>
              </a:spcAft>
              <a:buSzPts val="1800"/>
              <a:buNone/>
            </a:pPr>
            <a:r>
              <a:rPr lang="en-IN" sz="1800" dirty="0">
                <a:latin typeface="Times New Roman"/>
                <a:ea typeface="Times New Roman"/>
                <a:cs typeface="Times New Roman"/>
                <a:sym typeface="Times New Roman"/>
              </a:rPr>
              <a:t>     Python</a:t>
            </a:r>
            <a:endParaRPr dirty="0"/>
          </a:p>
          <a:p>
            <a:pPr marL="457200" lvl="0" indent="-342900" algn="l" rtl="0">
              <a:lnSpc>
                <a:spcPct val="90000"/>
              </a:lnSpc>
              <a:spcBef>
                <a:spcPts val="1000"/>
              </a:spcBef>
              <a:spcAft>
                <a:spcPts val="0"/>
              </a:spcAft>
              <a:buSzPts val="1800"/>
              <a:buFont typeface="Arial"/>
              <a:buChar char="•"/>
            </a:pPr>
            <a:r>
              <a:rPr lang="en-IN" sz="1800" b="1" dirty="0">
                <a:latin typeface="Times New Roman"/>
                <a:ea typeface="Times New Roman"/>
                <a:cs typeface="Times New Roman"/>
                <a:sym typeface="Times New Roman"/>
              </a:rPr>
              <a:t>Development Tool:</a:t>
            </a:r>
            <a:r>
              <a:rPr lang="en-IN" sz="1800" dirty="0">
                <a:latin typeface="Times New Roman"/>
                <a:ea typeface="Times New Roman"/>
                <a:cs typeface="Times New Roman"/>
                <a:sym typeface="Times New Roman"/>
              </a:rPr>
              <a:t> </a:t>
            </a:r>
            <a:endParaRPr dirty="0"/>
          </a:p>
          <a:p>
            <a:pPr marL="114300" lvl="0" indent="0" algn="l" rtl="0">
              <a:lnSpc>
                <a:spcPct val="90000"/>
              </a:lnSpc>
              <a:spcBef>
                <a:spcPts val="1000"/>
              </a:spcBef>
              <a:spcAft>
                <a:spcPts val="0"/>
              </a:spcAft>
              <a:buSzPts val="1800"/>
              <a:buNone/>
            </a:pPr>
            <a:r>
              <a:rPr lang="en-IN" sz="1800" dirty="0">
                <a:latin typeface="Times New Roman"/>
                <a:ea typeface="Times New Roman"/>
                <a:cs typeface="Times New Roman"/>
                <a:sym typeface="Times New Roman"/>
              </a:rPr>
              <a:t>     Python IDLE</a:t>
            </a:r>
            <a:endParaRPr dirty="0"/>
          </a:p>
          <a:p>
            <a:pPr marL="114300" lvl="0" indent="0" algn="l" rtl="0">
              <a:lnSpc>
                <a:spcPct val="90000"/>
              </a:lnSpc>
              <a:spcBef>
                <a:spcPts val="1000"/>
              </a:spcBef>
              <a:spcAft>
                <a:spcPts val="0"/>
              </a:spcAft>
              <a:buSzPts val="1800"/>
              <a:buNone/>
            </a:pPr>
            <a:r>
              <a:rPr lang="en-IN" sz="1800" b="1" dirty="0">
                <a:latin typeface="Times New Roman"/>
                <a:ea typeface="Times New Roman"/>
                <a:cs typeface="Times New Roman"/>
                <a:sym typeface="Times New Roman"/>
              </a:rPr>
              <a:t>Hardware Requirements:</a:t>
            </a:r>
            <a:r>
              <a:rPr lang="en-IN" sz="1800" dirty="0">
                <a:latin typeface="Times New Roman"/>
                <a:ea typeface="Times New Roman"/>
                <a:cs typeface="Times New Roman"/>
                <a:sym typeface="Times New Roman"/>
              </a:rPr>
              <a:t> </a:t>
            </a:r>
            <a:endParaRPr dirty="0"/>
          </a:p>
          <a:p>
            <a:pPr marL="742950" lvl="1" indent="-285750" algn="l" rtl="0">
              <a:lnSpc>
                <a:spcPct val="90000"/>
              </a:lnSpc>
              <a:spcBef>
                <a:spcPts val="500"/>
              </a:spcBef>
              <a:spcAft>
                <a:spcPts val="0"/>
              </a:spcAft>
              <a:buSzPts val="1800"/>
              <a:buFont typeface="Arial"/>
              <a:buChar char="•"/>
            </a:pPr>
            <a:r>
              <a:rPr lang="en-IN" sz="1800" b="1" dirty="0">
                <a:latin typeface="Times New Roman"/>
                <a:ea typeface="Times New Roman"/>
                <a:cs typeface="Times New Roman"/>
                <a:sym typeface="Times New Roman"/>
              </a:rPr>
              <a:t>Processor:</a:t>
            </a:r>
            <a:r>
              <a:rPr lang="en-IN" sz="1800" dirty="0">
                <a:latin typeface="Times New Roman"/>
                <a:ea typeface="Times New Roman"/>
                <a:cs typeface="Times New Roman"/>
                <a:sym typeface="Times New Roman"/>
              </a:rPr>
              <a:t> </a:t>
            </a:r>
            <a:endParaRPr dirty="0"/>
          </a:p>
          <a:p>
            <a:pPr marL="457200" lvl="1" indent="0" algn="l" rtl="0">
              <a:lnSpc>
                <a:spcPct val="90000"/>
              </a:lnSpc>
              <a:spcBef>
                <a:spcPts val="500"/>
              </a:spcBef>
              <a:spcAft>
                <a:spcPts val="0"/>
              </a:spcAft>
              <a:buSzPts val="1800"/>
              <a:buNone/>
            </a:pPr>
            <a:r>
              <a:rPr lang="en-IN" sz="1800" dirty="0">
                <a:latin typeface="Times New Roman"/>
                <a:ea typeface="Times New Roman"/>
                <a:cs typeface="Times New Roman"/>
                <a:sym typeface="Times New Roman"/>
              </a:rPr>
              <a:t>     Intel or AMD A4 (or higher)</a:t>
            </a:r>
            <a:endParaRPr dirty="0"/>
          </a:p>
          <a:p>
            <a:pPr marL="742950" lvl="1" indent="-285750" algn="l" rtl="0">
              <a:lnSpc>
                <a:spcPct val="90000"/>
              </a:lnSpc>
              <a:spcBef>
                <a:spcPts val="500"/>
              </a:spcBef>
              <a:spcAft>
                <a:spcPts val="0"/>
              </a:spcAft>
              <a:buSzPts val="1800"/>
              <a:buFont typeface="Arial"/>
              <a:buChar char="•"/>
            </a:pPr>
            <a:r>
              <a:rPr lang="en-IN" sz="1800" b="1" dirty="0">
                <a:latin typeface="Times New Roman"/>
                <a:ea typeface="Times New Roman"/>
                <a:cs typeface="Times New Roman"/>
                <a:sym typeface="Times New Roman"/>
              </a:rPr>
              <a:t>Additional Hardware:</a:t>
            </a:r>
            <a:endParaRPr sz="1400" dirty="0">
              <a:latin typeface="Times New Roman"/>
              <a:ea typeface="Times New Roman"/>
              <a:cs typeface="Times New Roman"/>
              <a:sym typeface="Times New Roman"/>
            </a:endParaRPr>
          </a:p>
          <a:p>
            <a:pPr marL="457200" lvl="1" indent="0" algn="l" rtl="0">
              <a:lnSpc>
                <a:spcPct val="110000"/>
              </a:lnSpc>
              <a:spcBef>
                <a:spcPts val="500"/>
              </a:spcBef>
              <a:spcAft>
                <a:spcPts val="0"/>
              </a:spcAft>
              <a:buSzPts val="1800"/>
              <a:buNone/>
            </a:pPr>
            <a:r>
              <a:rPr lang="en-IN" sz="1400" dirty="0"/>
              <a:t>      </a:t>
            </a:r>
            <a:r>
              <a:rPr lang="en-IN" sz="1800" dirty="0">
                <a:latin typeface="Times New Roman"/>
                <a:ea typeface="Times New Roman"/>
                <a:cs typeface="Times New Roman"/>
                <a:sym typeface="Times New Roman"/>
              </a:rPr>
              <a:t>Sensors (e.g., motion sensors, thermal cameras), microcontrollers (if applicable), and IoT devices for     </a:t>
            </a:r>
            <a:endParaRPr sz="1800" dirty="0">
              <a:latin typeface="Times New Roman"/>
              <a:ea typeface="Times New Roman"/>
              <a:cs typeface="Times New Roman"/>
              <a:sym typeface="Times New Roman"/>
            </a:endParaRPr>
          </a:p>
          <a:p>
            <a:pPr marL="457200" lvl="1" indent="0" algn="l" rtl="0">
              <a:lnSpc>
                <a:spcPct val="110000"/>
              </a:lnSpc>
              <a:spcBef>
                <a:spcPts val="500"/>
              </a:spcBef>
              <a:spcAft>
                <a:spcPts val="0"/>
              </a:spcAft>
              <a:buSzPts val="1800"/>
              <a:buNone/>
            </a:pPr>
            <a:r>
              <a:rPr lang="en-IN" sz="1800" dirty="0">
                <a:latin typeface="Times New Roman"/>
                <a:ea typeface="Times New Roman"/>
                <a:cs typeface="Times New Roman"/>
                <a:sym typeface="Times New Roman"/>
              </a:rPr>
              <a:t>     automation.</a:t>
            </a:r>
            <a:endParaRPr sz="1800" dirty="0">
              <a:latin typeface="Times New Roman"/>
              <a:ea typeface="Times New Roman"/>
              <a:cs typeface="Times New Roman"/>
              <a:sym typeface="Times New Roman"/>
            </a:endParaRPr>
          </a:p>
          <a:p>
            <a:pPr marL="457200" lvl="1" indent="0" algn="l" rtl="0">
              <a:lnSpc>
                <a:spcPct val="150000"/>
              </a:lnSpc>
              <a:spcBef>
                <a:spcPts val="500"/>
              </a:spcBef>
              <a:spcAft>
                <a:spcPts val="0"/>
              </a:spcAft>
              <a:buSzPts val="1800"/>
              <a:buNone/>
            </a:pPr>
            <a:r>
              <a:rPr lang="en-IN" sz="1800" dirty="0"/>
              <a:t> </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1"/>
          <p:cNvSpPr txBox="1">
            <a:spLocks noGrp="1"/>
          </p:cNvSpPr>
          <p:nvPr>
            <p:ph type="body" idx="1"/>
          </p:nvPr>
        </p:nvSpPr>
        <p:spPr>
          <a:xfrm>
            <a:off x="838200" y="1555176"/>
            <a:ext cx="10515600" cy="4983736"/>
          </a:xfrm>
          <a:prstGeom prst="rect">
            <a:avLst/>
          </a:prstGeom>
          <a:noFill/>
          <a:ln>
            <a:noFill/>
          </a:ln>
        </p:spPr>
        <p:txBody>
          <a:bodyPr spcFirstLastPara="1" wrap="square" lIns="91425" tIns="45700" rIns="91425" bIns="45700" anchor="t" anchorCtr="0">
            <a:normAutofit/>
          </a:bodyPr>
          <a:lstStyle/>
          <a:p>
            <a:pPr marL="457200" lvl="0" indent="-342900" algn="l" rtl="0">
              <a:lnSpc>
                <a:spcPct val="100000"/>
              </a:lnSpc>
              <a:spcBef>
                <a:spcPts val="1000"/>
              </a:spcBef>
              <a:spcAft>
                <a:spcPts val="0"/>
              </a:spcAft>
              <a:buSzPts val="1800"/>
              <a:buFont typeface="Times New Roman"/>
              <a:buAutoNum type="arabicPeriod"/>
            </a:pPr>
            <a:r>
              <a:rPr lang="en-IN" sz="2000" b="1" i="0" dirty="0">
                <a:solidFill>
                  <a:srgbClr val="222222"/>
                </a:solidFill>
                <a:latin typeface="Times New Roman"/>
                <a:ea typeface="Times New Roman"/>
                <a:cs typeface="Times New Roman"/>
                <a:sym typeface="Times New Roman"/>
              </a:rPr>
              <a:t>Image Acquisition &amp; Preprocessing</a:t>
            </a:r>
            <a:endParaRPr dirty="0">
              <a:latin typeface="Times New Roman"/>
              <a:ea typeface="Times New Roman"/>
              <a:cs typeface="Times New Roman"/>
              <a:sym typeface="Times New Roman"/>
            </a:endParaRPr>
          </a:p>
          <a:p>
            <a:pPr marL="114300" lvl="0" indent="0" algn="l" rtl="0">
              <a:lnSpc>
                <a:spcPct val="100000"/>
              </a:lnSpc>
              <a:spcBef>
                <a:spcPts val="1000"/>
              </a:spcBef>
              <a:spcAft>
                <a:spcPts val="0"/>
              </a:spcAft>
              <a:buSzPts val="1800"/>
              <a:buNone/>
            </a:pPr>
            <a:endParaRPr sz="1800" b="1" i="0" dirty="0">
              <a:solidFill>
                <a:srgbClr val="222222"/>
              </a:solidFill>
              <a:latin typeface="Times New Roman"/>
              <a:ea typeface="Times New Roman"/>
              <a:cs typeface="Times New Roman"/>
              <a:sym typeface="Times New Roman"/>
            </a:endParaRPr>
          </a:p>
          <a:p>
            <a:pPr marL="114300" lvl="0" indent="0" algn="l" rtl="0">
              <a:lnSpc>
                <a:spcPct val="90000"/>
              </a:lnSpc>
              <a:spcBef>
                <a:spcPts val="1000"/>
              </a:spcBef>
              <a:spcAft>
                <a:spcPts val="0"/>
              </a:spcAft>
              <a:buSzPts val="1800"/>
              <a:buNone/>
            </a:pPr>
            <a:r>
              <a:rPr lang="en-IN" sz="1800" b="1" dirty="0">
                <a:latin typeface="Times New Roman"/>
                <a:ea typeface="Times New Roman"/>
                <a:cs typeface="Times New Roman"/>
                <a:sym typeface="Times New Roman"/>
              </a:rPr>
              <a:t>Image Acquisition</a:t>
            </a:r>
            <a:r>
              <a:rPr lang="en-IN" sz="1800" dirty="0">
                <a:latin typeface="Times New Roman"/>
                <a:ea typeface="Times New Roman"/>
                <a:cs typeface="Times New Roman"/>
                <a:sym typeface="Times New Roman"/>
              </a:rPr>
              <a:t>:</a:t>
            </a:r>
            <a:endParaRPr dirty="0"/>
          </a:p>
          <a:p>
            <a:pPr marL="742950" lvl="1" indent="-285750" algn="just" rtl="0">
              <a:lnSpc>
                <a:spcPct val="150000"/>
              </a:lnSpc>
              <a:spcBef>
                <a:spcPts val="500"/>
              </a:spcBef>
              <a:spcAft>
                <a:spcPts val="0"/>
              </a:spcAft>
              <a:buSzPts val="1800"/>
              <a:buFont typeface="Arial"/>
              <a:buChar char="•"/>
            </a:pPr>
            <a:r>
              <a:rPr lang="en-US" sz="1800" dirty="0">
                <a:latin typeface="Times New Roman" panose="02020603050405020304" pitchFamily="18" charset="0"/>
                <a:cs typeface="Times New Roman" panose="02020603050405020304" pitchFamily="18" charset="0"/>
              </a:rPr>
              <a:t>The system begins with Image Acquisition, where live footage is captured using strategically placed surveillance cameras. These real-time images serve as the primary input for the detection module. Leveraging the powerful YOLOv8 algorithm, the system accurately identifies wild animals in the captured frames with minimal delay. </a:t>
            </a:r>
          </a:p>
          <a:p>
            <a:pPr marL="742950" lvl="1" indent="-285750" algn="just" rtl="0">
              <a:lnSpc>
                <a:spcPct val="150000"/>
              </a:lnSpc>
              <a:spcBef>
                <a:spcPts val="500"/>
              </a:spcBef>
              <a:spcAft>
                <a:spcPts val="0"/>
              </a:spcAft>
              <a:buSzPts val="1800"/>
              <a:buFont typeface="Arial"/>
              <a:buChar char="•"/>
            </a:pPr>
            <a:r>
              <a:rPr lang="en-US" sz="1800" dirty="0">
                <a:latin typeface="Times New Roman" panose="02020603050405020304" pitchFamily="18" charset="0"/>
                <a:cs typeface="Times New Roman" panose="02020603050405020304" pitchFamily="18" charset="0"/>
              </a:rPr>
              <a:t>Once an animal is detected, the system automatically triggers an alert mechanism that immediately notifies farmers or residents via email, ensuring a rapid response. This automated solution enhances security by minimizing crop damage and property loss, ultimately reducing financial impact and improving the safety of rural and semi-urban communities.</a:t>
            </a:r>
            <a:endParaRPr sz="1800" b="0" i="0" dirty="0">
              <a:solidFill>
                <a:srgbClr val="222222"/>
              </a:solidFill>
              <a:latin typeface="Times New Roman" panose="02020603050405020304" pitchFamily="18" charset="0"/>
              <a:cs typeface="Times New Roman" panose="02020603050405020304" pitchFamily="18" charset="0"/>
              <a:sym typeface="Arial"/>
            </a:endParaRPr>
          </a:p>
          <a:p>
            <a:pPr marL="0" lvl="0" indent="0" algn="l" rtl="0">
              <a:lnSpc>
                <a:spcPct val="90000"/>
              </a:lnSpc>
              <a:spcBef>
                <a:spcPts val="1000"/>
              </a:spcBef>
              <a:spcAft>
                <a:spcPts val="0"/>
              </a:spcAft>
              <a:buClr>
                <a:schemeClr val="dk1"/>
              </a:buClr>
              <a:buSzPts val="2800"/>
              <a:buNone/>
            </a:pPr>
            <a:endParaRPr dirty="0"/>
          </a:p>
        </p:txBody>
      </p:sp>
      <p:sp>
        <p:nvSpPr>
          <p:cNvPr id="177" name="Google Shape;1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pPr marL="0" lvl="0" indent="0" algn="r" rtl="0">
                <a:lnSpc>
                  <a:spcPct val="100000"/>
                </a:lnSpc>
                <a:spcBef>
                  <a:spcPts val="0"/>
                </a:spcBef>
                <a:spcAft>
                  <a:spcPts val="0"/>
                </a:spcAft>
                <a:buSzPts val="1200"/>
                <a:buNone/>
              </a:pPr>
              <a:t>8</a:t>
            </a:fld>
            <a:endParaRPr/>
          </a:p>
        </p:txBody>
      </p:sp>
      <p:sp>
        <p:nvSpPr>
          <p:cNvPr id="178" name="Google Shape;178;p11"/>
          <p:cNvSpPr txBox="1">
            <a:spLocks noGrp="1"/>
          </p:cNvSpPr>
          <p:nvPr>
            <p:ph type="title"/>
          </p:nvPr>
        </p:nvSpPr>
        <p:spPr>
          <a:xfrm>
            <a:off x="838200" y="365125"/>
            <a:ext cx="10515600" cy="83502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1800"/>
              <a:buNone/>
            </a:pPr>
            <a:r>
              <a:rPr lang="en-IN" sz="2400" b="1" dirty="0">
                <a:latin typeface="Times New Roman"/>
                <a:ea typeface="Times New Roman"/>
                <a:cs typeface="Times New Roman"/>
                <a:sym typeface="Times New Roman"/>
              </a:rPr>
              <a:t>METHODOLOGY</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5">
          <a:extLst>
            <a:ext uri="{FF2B5EF4-FFF2-40B4-BE49-F238E27FC236}">
              <a16:creationId xmlns:a16="http://schemas.microsoft.com/office/drawing/2014/main" xmlns="" id="{5475886F-4977-5ABA-64F8-70EF3D143B20}"/>
            </a:ext>
          </a:extLst>
        </p:cNvPr>
        <p:cNvGrpSpPr/>
        <p:nvPr/>
      </p:nvGrpSpPr>
      <p:grpSpPr>
        <a:xfrm>
          <a:off x="0" y="0"/>
          <a:ext cx="0" cy="0"/>
          <a:chOff x="0" y="0"/>
          <a:chExt cx="0" cy="0"/>
        </a:xfrm>
      </p:grpSpPr>
      <p:sp>
        <p:nvSpPr>
          <p:cNvPr id="176" name="Google Shape;176;p11">
            <a:extLst>
              <a:ext uri="{FF2B5EF4-FFF2-40B4-BE49-F238E27FC236}">
                <a16:creationId xmlns:a16="http://schemas.microsoft.com/office/drawing/2014/main" xmlns="" id="{84DB993E-5C83-8BE9-446C-56D0FAD9CB30}"/>
              </a:ext>
            </a:extLst>
          </p:cNvPr>
          <p:cNvSpPr txBox="1">
            <a:spLocks noGrp="1"/>
          </p:cNvSpPr>
          <p:nvPr>
            <p:ph type="body" idx="1"/>
          </p:nvPr>
        </p:nvSpPr>
        <p:spPr>
          <a:xfrm>
            <a:off x="838200" y="934720"/>
            <a:ext cx="10515600" cy="5604192"/>
          </a:xfrm>
          <a:prstGeom prst="rect">
            <a:avLst/>
          </a:prstGeom>
          <a:noFill/>
          <a:ln>
            <a:noFill/>
          </a:ln>
        </p:spPr>
        <p:txBody>
          <a:bodyPr spcFirstLastPara="1" wrap="square" lIns="91425" tIns="45700" rIns="91425" bIns="45700" anchor="t" anchorCtr="0">
            <a:normAutofit/>
          </a:bodyPr>
          <a:lstStyle/>
          <a:p>
            <a:pPr marL="457200" lvl="1" indent="0" algn="just" rtl="0">
              <a:lnSpc>
                <a:spcPct val="150000"/>
              </a:lnSpc>
              <a:spcBef>
                <a:spcPts val="500"/>
              </a:spcBef>
              <a:spcAft>
                <a:spcPts val="0"/>
              </a:spcAft>
              <a:buSzPts val="1800"/>
              <a:buNone/>
            </a:pPr>
            <a:r>
              <a:rPr lang="en-US" sz="1800" b="1" dirty="0">
                <a:latin typeface="Times New Roman" panose="02020603050405020304" pitchFamily="18" charset="0"/>
                <a:cs typeface="Times New Roman" panose="02020603050405020304" pitchFamily="18" charset="0"/>
              </a:rPr>
              <a:t> Preprocessing</a:t>
            </a:r>
            <a:r>
              <a:rPr lang="en-US" sz="1800" dirty="0">
                <a:latin typeface="Times New Roman" panose="02020603050405020304" pitchFamily="18" charset="0"/>
                <a:cs typeface="Times New Roman" panose="02020603050405020304" pitchFamily="18" charset="0"/>
              </a:rPr>
              <a:t>:</a:t>
            </a:r>
          </a:p>
          <a:p>
            <a:pPr marL="742950" lvl="1" indent="-285750" algn="just" rtl="0">
              <a:lnSpc>
                <a:spcPct val="150000"/>
              </a:lnSpc>
              <a:spcBef>
                <a:spcPts val="500"/>
              </a:spcBef>
              <a:spcAft>
                <a:spcPts val="0"/>
              </a:spcAft>
              <a:buSzPts val="18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Once images or video frames are captured from surveillance cameras, they often contain noise, variations in lighting, irrelevant background objects, or inconsistent resolutions, which can degrade detection accuracy. The preprocessing stage addresses these challenges by applying a series of image enhancement techniques such as resizing, normalization, denoising, histogram equalization, and contrast adjustment. </a:t>
            </a:r>
          </a:p>
          <a:p>
            <a:pPr marL="742950" lvl="1" indent="-285750" algn="just" rtl="0">
              <a:lnSpc>
                <a:spcPct val="150000"/>
              </a:lnSpc>
              <a:spcBef>
                <a:spcPts val="500"/>
              </a:spcBef>
              <a:spcAft>
                <a:spcPts val="0"/>
              </a:spcAft>
              <a:buSzPts val="18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These operations ensure that all input frames are standardized and optimized before being passed to the YOLOv8 detection model. In some cases, grayscale conversion or region-of-interest (ROI) selection is also applied to reduce processing load and focus detection on critical areas. By cleaning and refining the input data, preprocessing minimizes false positives and improves the overall reliability of the system. It also enhances the model’s ability to identify wild animals under different environmental conditions, such as low light, fog, or motion blur</a:t>
            </a:r>
            <a:endParaRPr sz="1800" dirty="0">
              <a:latin typeface="Times New Roman" panose="02020603050405020304" pitchFamily="18" charset="0"/>
              <a:cs typeface="Times New Roman" panose="02020603050405020304" pitchFamily="18" charset="0"/>
            </a:endParaRPr>
          </a:p>
        </p:txBody>
      </p:sp>
      <p:sp>
        <p:nvSpPr>
          <p:cNvPr id="177" name="Google Shape;177;p11">
            <a:extLst>
              <a:ext uri="{FF2B5EF4-FFF2-40B4-BE49-F238E27FC236}">
                <a16:creationId xmlns:a16="http://schemas.microsoft.com/office/drawing/2014/main" xmlns="" id="{9340667B-A14E-91A9-4271-46153092817A}"/>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IN"/>
              <a:pPr marL="0" lvl="0" indent="0" algn="r" rtl="0">
                <a:lnSpc>
                  <a:spcPct val="100000"/>
                </a:lnSpc>
                <a:spcBef>
                  <a:spcPts val="0"/>
                </a:spcBef>
                <a:spcAft>
                  <a:spcPts val="0"/>
                </a:spcAft>
                <a:buSzPts val="1200"/>
                <a:buNone/>
              </a:pPr>
              <a:t>9</a:t>
            </a:fld>
            <a:endParaRPr/>
          </a:p>
        </p:txBody>
      </p:sp>
    </p:spTree>
    <p:extLst>
      <p:ext uri="{BB962C8B-B14F-4D97-AF65-F5344CB8AC3E}">
        <p14:creationId xmlns:p14="http://schemas.microsoft.com/office/powerpoint/2010/main" xmlns="" val="582657400"/>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TotalTime>
  <Words>2497</Words>
  <Application>Microsoft Office PowerPoint</Application>
  <PresentationFormat>Custom</PresentationFormat>
  <Paragraphs>197</Paragraphs>
  <Slides>24</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Times New Roman</vt:lpstr>
      <vt:lpstr>Play</vt:lpstr>
      <vt:lpstr>Century Gothic</vt:lpstr>
      <vt:lpstr>Helvetica Neue</vt:lpstr>
      <vt:lpstr>Aptos</vt:lpstr>
      <vt:lpstr>Office Theme</vt:lpstr>
      <vt:lpstr>         K.RAMAKRISHNAN COLLEGE OF TECHNOLOGY (AUTONOMOUS), TRICHY              SMART CROP GUARDIAN:WILD ANIMALS INTRUSION DETECTION AND ALERT SYSTEM</vt:lpstr>
      <vt:lpstr>    OBJECTIVE</vt:lpstr>
      <vt:lpstr>                                             PROBLEM DEFINITION  EXISTING SYSTEM</vt:lpstr>
      <vt:lpstr>  PROPOSED SYSTEM</vt:lpstr>
      <vt:lpstr>           LITERATURE SURVEY</vt:lpstr>
      <vt:lpstr>       ARCHITECTURE DIAGRAM</vt:lpstr>
      <vt:lpstr>       SYSTEM SPECIFICATIONS</vt:lpstr>
      <vt:lpstr>METHODOLOGY</vt:lpstr>
      <vt:lpstr>Slide 9</vt:lpstr>
      <vt:lpstr>Slide 10</vt:lpstr>
      <vt:lpstr>Slide 11</vt:lpstr>
      <vt:lpstr>Slide 12</vt:lpstr>
      <vt:lpstr>Slide 13</vt:lpstr>
      <vt:lpstr>Slide 14</vt:lpstr>
      <vt:lpstr>Slide 15</vt:lpstr>
      <vt:lpstr>Slide 16</vt:lpstr>
      <vt:lpstr>Slide 17</vt:lpstr>
      <vt:lpstr>ADVANTAGES</vt:lpstr>
      <vt:lpstr>                                                                APPLICATIONS</vt:lpstr>
      <vt:lpstr>        CONCLUSION</vt:lpstr>
      <vt:lpstr>           REFERENCES</vt:lpstr>
      <vt:lpstr>              SCREENSHOTS</vt:lpstr>
      <vt:lpstr>       </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K.RAMAKRISHNAN COLLEGE OF TECHNOLOGY (AUTONOMOUS), TRICHY              SMART CROP GUARDIAN:WILD ANIMALS INTRUSION DETECTION AND ALERT SYSTEM</dc:title>
  <dc:creator>STUD</dc:creator>
  <cp:lastModifiedBy>user</cp:lastModifiedBy>
  <cp:revision>3</cp:revision>
  <dcterms:modified xsi:type="dcterms:W3CDTF">2025-05-13T03:23:23Z</dcterms:modified>
</cp:coreProperties>
</file>