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ibre Franklin"/>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ibreFranklin-bold.fntdata"/><Relationship Id="rId12" Type="http://schemas.openxmlformats.org/officeDocument/2006/relationships/slide" Target="slides/slide6.xml"/><Relationship Id="rId34" Type="http://schemas.openxmlformats.org/officeDocument/2006/relationships/font" Target="fonts/LibreFranklin-regular.fntdata"/><Relationship Id="rId15" Type="http://schemas.openxmlformats.org/officeDocument/2006/relationships/slide" Target="slides/slide9.xml"/><Relationship Id="rId37" Type="http://schemas.openxmlformats.org/officeDocument/2006/relationships/font" Target="fonts/LibreFranklin-boldItalic.fntdata"/><Relationship Id="rId14" Type="http://schemas.openxmlformats.org/officeDocument/2006/relationships/slide" Target="slides/slide8.xml"/><Relationship Id="rId36" Type="http://schemas.openxmlformats.org/officeDocument/2006/relationships/font" Target="fonts/LibreFranklin-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5c534c0d7_0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f5c534c0d7_0_2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f5c534c0d7_0_2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5c534c0d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5c534c0d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5c534c0d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5c534c0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5c534c0d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5c534c0d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5c534c0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5c534c0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5c534c0d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f5c534c0d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f5c534c0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f5c534c0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5c534c0d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5c534c0d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5c534c0d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f5c534c0d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5c534c0d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f5c534c0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f5c534c0d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f5c534c0d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5c534c0d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f5c534c0d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5c534c0d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f5c534c0d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f5c534c0d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f5c534c0d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5c534c0d7_0_6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f5c534c0d7_0_6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f5c534c0d7_0_6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5c534c0d7_0_6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f5c534c0d7_0_6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f5c534c0d7_0_6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5c534c0d7_0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f5c534c0d7_0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f5c534c0d7_0_6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5c534c0d7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f5c534c0d7_0_6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f5c534c0d7_0_6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5c534c0d7_0_6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f5c534c0d7_0_6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2f5c534c0d7_0_6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5c534c0d7_0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f5c534c0d7_0_4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f5c534c0d7_0_4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5c534c0d7_0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f5c534c0d7_0_4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f5c534c0d7_0_4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5c534c0d7_0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f5c534c0d7_0_4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f5c534c0d7_0_4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5c534c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5c534c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5c534c0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5c534c0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5c534c0d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5c534c0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5c534c0d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5c534c0d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 name="Google Shape;10;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56" name="Shape 56"/>
        <p:cNvGrpSpPr/>
        <p:nvPr/>
      </p:nvGrpSpPr>
      <p:grpSpPr>
        <a:xfrm>
          <a:off x="0" y="0"/>
          <a:ext cx="0" cy="0"/>
          <a:chOff x="0" y="0"/>
          <a:chExt cx="0" cy="0"/>
        </a:xfrm>
      </p:grpSpPr>
      <p:sp>
        <p:nvSpPr>
          <p:cNvPr id="57" name="Google Shape;57;p11"/>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
        <p:nvSpPr>
          <p:cNvPr id="58" name="Google Shape;58;p11"/>
          <p:cNvSpPr/>
          <p:nvPr/>
        </p:nvSpPr>
        <p:spPr>
          <a:xfrm>
            <a:off x="529007" y="1238303"/>
            <a:ext cx="8216700" cy="3070200"/>
          </a:xfrm>
          <a:prstGeom prst="roundRect">
            <a:avLst>
              <a:gd fmla="val 1729" name="adj"/>
            </a:avLst>
          </a:prstGeom>
          <a:noFill/>
          <a:ln cap="flat" cmpd="sng" w="12700">
            <a:solidFill>
              <a:srgbClr val="669E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59" name="Google Shape;59;p11"/>
          <p:cNvSpPr/>
          <p:nvPr/>
        </p:nvSpPr>
        <p:spPr>
          <a:xfrm>
            <a:off x="1575161" y="1389639"/>
            <a:ext cx="6349500" cy="26001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lang="en" sz="1500">
                <a:solidFill>
                  <a:schemeClr val="dk1"/>
                </a:solidFill>
                <a:latin typeface="Arial"/>
                <a:ea typeface="Arial"/>
                <a:cs typeface="Arial"/>
                <a:sym typeface="Arial"/>
              </a:rPr>
              <a:t>Outcomes:</a:t>
            </a:r>
            <a:endParaRPr sz="1100"/>
          </a:p>
          <a:p>
            <a:pPr indent="0" lvl="0" marL="0" marR="0" rtl="0" algn="l">
              <a:lnSpc>
                <a:spcPct val="150000"/>
              </a:lnSpc>
              <a:spcBef>
                <a:spcPts val="0"/>
              </a:spcBef>
              <a:spcAft>
                <a:spcPts val="0"/>
              </a:spcAft>
              <a:buNone/>
            </a:pPr>
            <a:r>
              <a:t/>
            </a:r>
            <a:endParaRPr sz="1200">
              <a:solidFill>
                <a:schemeClr val="dk1"/>
              </a:solidFill>
              <a:latin typeface="Arial"/>
              <a:ea typeface="Arial"/>
              <a:cs typeface="Arial"/>
              <a:sym typeface="Arial"/>
            </a:endParaRPr>
          </a:p>
          <a:p>
            <a:pPr indent="-215900" lvl="1" marL="558800" marR="0" rtl="0" algn="l">
              <a:lnSpc>
                <a:spcPct val="150000"/>
              </a:lnSpc>
              <a:spcBef>
                <a:spcPts val="0"/>
              </a:spcBef>
              <a:spcAft>
                <a:spcPts val="0"/>
              </a:spcAft>
              <a:buClr>
                <a:schemeClr val="dk1"/>
              </a:buClr>
              <a:buSzPts val="1200"/>
              <a:buFont typeface="Libre Franklin Medium"/>
              <a:buAutoNum type="alphaLcPeriod"/>
            </a:pPr>
            <a:r>
              <a:rPr b="0" i="0" lang="en" sz="1200" u="none" cap="none" strike="noStrike">
                <a:solidFill>
                  <a:schemeClr val="dk1"/>
                </a:solidFill>
                <a:latin typeface="Arial"/>
                <a:ea typeface="Arial"/>
                <a:cs typeface="Arial"/>
                <a:sym typeface="Arial"/>
              </a:rPr>
              <a:t>Comprehend the fundamental concepts of networks in the advanced computer networks</a:t>
            </a:r>
            <a:endParaRPr sz="1100"/>
          </a:p>
          <a:p>
            <a:pPr indent="-215900" lvl="1" marL="558800" marR="0" rtl="0" algn="l">
              <a:lnSpc>
                <a:spcPct val="150000"/>
              </a:lnSpc>
              <a:spcBef>
                <a:spcPts val="0"/>
              </a:spcBef>
              <a:spcAft>
                <a:spcPts val="0"/>
              </a:spcAft>
              <a:buClr>
                <a:schemeClr val="dk1"/>
              </a:buClr>
              <a:buSzPts val="1200"/>
              <a:buFont typeface="Libre Franklin Medium"/>
              <a:buAutoNum type="alphaLcPeriod"/>
            </a:pPr>
            <a:r>
              <a:rPr b="0" i="0" lang="en" sz="1200" u="none" cap="none" strike="noStrike">
                <a:solidFill>
                  <a:schemeClr val="dk1"/>
                </a:solidFill>
                <a:latin typeface="Arial"/>
                <a:ea typeface="Arial"/>
                <a:cs typeface="Arial"/>
                <a:sym typeface="Arial"/>
              </a:rPr>
              <a:t>Identify the importance of the types of networks in their respective application</a:t>
            </a:r>
            <a:endParaRPr sz="1100"/>
          </a:p>
          <a:p>
            <a:pPr indent="-215900" lvl="1" marL="558800" marR="0" rtl="0" algn="l">
              <a:lnSpc>
                <a:spcPct val="150000"/>
              </a:lnSpc>
              <a:spcBef>
                <a:spcPts val="0"/>
              </a:spcBef>
              <a:spcAft>
                <a:spcPts val="0"/>
              </a:spcAft>
              <a:buClr>
                <a:schemeClr val="dk1"/>
              </a:buClr>
              <a:buSzPts val="1200"/>
              <a:buFont typeface="Libre Franklin Medium"/>
              <a:buAutoNum type="alphaLcPeriod"/>
            </a:pPr>
            <a:r>
              <a:rPr b="0" i="0" lang="en" sz="1200" u="none" cap="none" strike="noStrike">
                <a:solidFill>
                  <a:schemeClr val="dk1"/>
                </a:solidFill>
                <a:latin typeface="Arial"/>
                <a:ea typeface="Arial"/>
                <a:cs typeface="Arial"/>
                <a:sym typeface="Arial"/>
              </a:rPr>
              <a:t>Deploy the right network architecture according to the type and requirements</a:t>
            </a:r>
            <a:endParaRPr sz="1100"/>
          </a:p>
          <a:p>
            <a:pPr indent="-215900" lvl="1" marL="558800" marR="0" rtl="0" algn="l">
              <a:lnSpc>
                <a:spcPct val="150000"/>
              </a:lnSpc>
              <a:spcBef>
                <a:spcPts val="0"/>
              </a:spcBef>
              <a:spcAft>
                <a:spcPts val="0"/>
              </a:spcAft>
              <a:buClr>
                <a:schemeClr val="dk1"/>
              </a:buClr>
              <a:buSzPts val="1200"/>
              <a:buFont typeface="Libre Franklin Medium"/>
              <a:buAutoNum type="alphaLcPeriod"/>
            </a:pPr>
            <a:r>
              <a:rPr b="0" i="0" lang="en" sz="1200" u="none" cap="none" strike="noStrike">
                <a:solidFill>
                  <a:schemeClr val="dk1"/>
                </a:solidFill>
                <a:latin typeface="Arial"/>
                <a:ea typeface="Arial"/>
                <a:cs typeface="Arial"/>
                <a:sym typeface="Arial"/>
              </a:rPr>
              <a:t>Implement the right topology for the required network connectivity</a:t>
            </a:r>
            <a:endParaRPr b="0" i="0" sz="1200" u="none" cap="none" strike="noStrike">
              <a:solidFill>
                <a:schemeClr val="dk1"/>
              </a:solidFill>
              <a:latin typeface="Arial"/>
              <a:ea typeface="Arial"/>
              <a:cs typeface="Arial"/>
              <a:sym typeface="Arial"/>
            </a:endParaRPr>
          </a:p>
        </p:txBody>
      </p:sp>
      <p:pic>
        <p:nvPicPr>
          <p:cNvPr descr="Document" id="60" name="Google Shape;60;p11"/>
          <p:cNvPicPr preferRelativeResize="0"/>
          <p:nvPr/>
        </p:nvPicPr>
        <p:blipFill rotWithShape="1">
          <a:blip r:embed="rId2">
            <a:alphaModFix/>
          </a:blip>
          <a:srcRect b="0" l="0" r="0" t="0"/>
          <a:stretch/>
        </p:blipFill>
        <p:spPr>
          <a:xfrm>
            <a:off x="916617" y="2246637"/>
            <a:ext cx="1053522" cy="105352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4" name="Google Shape;64;p1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2"/>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3"/>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3"/>
          <p:cNvSpPr/>
          <p:nvPr>
            <p:ph idx="2" type="pic"/>
          </p:nvPr>
        </p:nvSpPr>
        <p:spPr>
          <a:xfrm>
            <a:off x="3887391" y="740569"/>
            <a:ext cx="4629300" cy="3655200"/>
          </a:xfrm>
          <a:prstGeom prst="rect">
            <a:avLst/>
          </a:prstGeom>
          <a:noFill/>
          <a:ln>
            <a:noFill/>
          </a:ln>
        </p:spPr>
      </p:sp>
      <p:sp>
        <p:nvSpPr>
          <p:cNvPr id="69" name="Google Shape;69;p13"/>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0" name="Google Shape;70;p13"/>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4"/>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4"/>
          <p:cNvSpPr txBox="1"/>
          <p:nvPr>
            <p:ph idx="1" type="body"/>
          </p:nvPr>
        </p:nvSpPr>
        <p:spPr>
          <a:xfrm rot="5400000">
            <a:off x="2743200" y="-1314450"/>
            <a:ext cx="36576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4"/>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5"/>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5"/>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lvl1pPr lvl="0" rtl="0">
              <a:spcBef>
                <a:spcPts val="0"/>
              </a:spcBef>
              <a:spcAft>
                <a:spcPts val="0"/>
              </a:spcAft>
              <a:buSzPts val="18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16"/>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23850" lvl="0" marL="457200" rtl="0">
              <a:spcBef>
                <a:spcPts val="800"/>
              </a:spcBef>
              <a:spcAft>
                <a:spcPts val="0"/>
              </a:spcAft>
              <a:buSzPts val="1500"/>
              <a:buChar char="•"/>
              <a:defRPr/>
            </a:lvl1pPr>
            <a:lvl2pPr indent="-323850" lvl="1" marL="914400" rtl="0">
              <a:spcBef>
                <a:spcPts val="400"/>
              </a:spcBef>
              <a:spcAft>
                <a:spcPts val="0"/>
              </a:spcAft>
              <a:buSzPts val="1500"/>
              <a:buChar char="•"/>
              <a:defRPr/>
            </a:lvl2pPr>
            <a:lvl3pPr indent="-323850" lvl="2" marL="1371600" rtl="0">
              <a:spcBef>
                <a:spcPts val="400"/>
              </a:spcBef>
              <a:spcAft>
                <a:spcPts val="0"/>
              </a:spcAft>
              <a:buSzPts val="1500"/>
              <a:buChar char="•"/>
              <a:defRPr/>
            </a:lvl3pPr>
            <a:lvl4pPr indent="-323850" lvl="3" marL="1828800" rtl="0">
              <a:spcBef>
                <a:spcPts val="400"/>
              </a:spcBef>
              <a:spcAft>
                <a:spcPts val="0"/>
              </a:spcAft>
              <a:buSzPts val="1500"/>
              <a:buChar char="•"/>
              <a:defRPr/>
            </a:lvl4pPr>
            <a:lvl5pPr indent="-323850" lvl="4" marL="2286000" rtl="0">
              <a:spcBef>
                <a:spcPts val="400"/>
              </a:spcBef>
              <a:spcAft>
                <a:spcPts val="0"/>
              </a:spcAft>
              <a:buSzPts val="15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2" name="Google Shape;8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1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9" name="Shape 89"/>
        <p:cNvGrpSpPr/>
        <p:nvPr/>
      </p:nvGrpSpPr>
      <p:grpSpPr>
        <a:xfrm>
          <a:off x="0" y="0"/>
          <a:ext cx="0" cy="0"/>
          <a:chOff x="0" y="0"/>
          <a:chExt cx="0" cy="0"/>
        </a:xfrm>
      </p:grpSpPr>
      <p:sp>
        <p:nvSpPr>
          <p:cNvPr id="90" name="Google Shape;90;p19"/>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1" name="Google Shape;91;p19"/>
          <p:cNvSpPr txBox="1"/>
          <p:nvPr>
            <p:ph idx="1" type="body"/>
          </p:nvPr>
        </p:nvSpPr>
        <p:spPr>
          <a:xfrm>
            <a:off x="628650" y="800100"/>
            <a:ext cx="7886700" cy="3657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2" name="Google Shape;92;p19"/>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Libre Franklin"/>
                <a:ea typeface="Libre Franklin"/>
                <a:cs typeface="Libre Franklin"/>
                <a:sym typeface="Libre Franklin"/>
              </a:defRPr>
            </a:lvl1pPr>
            <a:lvl2pPr indent="0" lvl="1" marL="0" marR="0" rtl="0" algn="l">
              <a:spcBef>
                <a:spcPts val="0"/>
              </a:spcBef>
              <a:buNone/>
              <a:defRPr b="0" i="0" sz="1400" u="none" cap="none" strike="noStrike">
                <a:solidFill>
                  <a:schemeClr val="dk1"/>
                </a:solidFill>
                <a:latin typeface="Libre Franklin"/>
                <a:ea typeface="Libre Franklin"/>
                <a:cs typeface="Libre Franklin"/>
                <a:sym typeface="Libre Franklin"/>
              </a:defRPr>
            </a:lvl2pPr>
            <a:lvl3pPr indent="0" lvl="2" marL="0" marR="0" rtl="0" algn="l">
              <a:spcBef>
                <a:spcPts val="0"/>
              </a:spcBef>
              <a:buNone/>
              <a:defRPr b="0" i="0" sz="1400" u="none" cap="none" strike="noStrike">
                <a:solidFill>
                  <a:schemeClr val="dk1"/>
                </a:solidFill>
                <a:latin typeface="Libre Franklin"/>
                <a:ea typeface="Libre Franklin"/>
                <a:cs typeface="Libre Franklin"/>
                <a:sym typeface="Libre Franklin"/>
              </a:defRPr>
            </a:lvl3pPr>
            <a:lvl4pPr indent="0" lvl="3" marL="0" marR="0" rtl="0" algn="l">
              <a:spcBef>
                <a:spcPts val="0"/>
              </a:spcBef>
              <a:buNone/>
              <a:defRPr b="0" i="0" sz="1400" u="none" cap="none" strike="noStrike">
                <a:solidFill>
                  <a:schemeClr val="dk1"/>
                </a:solidFill>
                <a:latin typeface="Libre Franklin"/>
                <a:ea typeface="Libre Franklin"/>
                <a:cs typeface="Libre Franklin"/>
                <a:sym typeface="Libre Franklin"/>
              </a:defRPr>
            </a:lvl4pPr>
            <a:lvl5pPr indent="0" lvl="4" marL="0" marR="0" rtl="0" algn="l">
              <a:spcBef>
                <a:spcPts val="0"/>
              </a:spcBef>
              <a:buNone/>
              <a:defRPr b="0" i="0" sz="1400" u="none" cap="none" strike="noStrike">
                <a:solidFill>
                  <a:schemeClr val="dk1"/>
                </a:solidFill>
                <a:latin typeface="Libre Franklin"/>
                <a:ea typeface="Libre Franklin"/>
                <a:cs typeface="Libre Franklin"/>
                <a:sym typeface="Libre Franklin"/>
              </a:defRPr>
            </a:lvl5pPr>
            <a:lvl6pPr indent="0" lvl="5" marL="0" marR="0" rtl="0" algn="l">
              <a:spcBef>
                <a:spcPts val="0"/>
              </a:spcBef>
              <a:buNone/>
              <a:defRPr b="0" i="0" sz="1400" u="none" cap="none" strike="noStrike">
                <a:solidFill>
                  <a:schemeClr val="dk1"/>
                </a:solidFill>
                <a:latin typeface="Libre Franklin"/>
                <a:ea typeface="Libre Franklin"/>
                <a:cs typeface="Libre Franklin"/>
                <a:sym typeface="Libre Franklin"/>
              </a:defRPr>
            </a:lvl6pPr>
            <a:lvl7pPr indent="0" lvl="6" marL="0" marR="0" rtl="0" algn="l">
              <a:spcBef>
                <a:spcPts val="0"/>
              </a:spcBef>
              <a:buNone/>
              <a:defRPr b="0" i="0" sz="1400" u="none" cap="none" strike="noStrike">
                <a:solidFill>
                  <a:schemeClr val="dk1"/>
                </a:solidFill>
                <a:latin typeface="Libre Franklin"/>
                <a:ea typeface="Libre Franklin"/>
                <a:cs typeface="Libre Franklin"/>
                <a:sym typeface="Libre Franklin"/>
              </a:defRPr>
            </a:lvl7pPr>
            <a:lvl8pPr indent="0" lvl="7" marL="0" marR="0" rtl="0" algn="l">
              <a:spcBef>
                <a:spcPts val="0"/>
              </a:spcBef>
              <a:buNone/>
              <a:defRPr b="0" i="0" sz="1400" u="none" cap="none" strike="noStrike">
                <a:solidFill>
                  <a:schemeClr val="dk1"/>
                </a:solidFill>
                <a:latin typeface="Libre Franklin"/>
                <a:ea typeface="Libre Franklin"/>
                <a:cs typeface="Libre Franklin"/>
                <a:sym typeface="Libre Franklin"/>
              </a:defRPr>
            </a:lvl8pPr>
            <a:lvl9pPr indent="0" lvl="8" marL="0" marR="0" rtl="0" algn="l">
              <a:spcBef>
                <a:spcPts val="0"/>
              </a:spcBef>
              <a:buNone/>
              <a:defRPr b="0" i="0" sz="14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0"/>
          <p:cNvSpPr/>
          <p:nvPr/>
        </p:nvSpPr>
        <p:spPr>
          <a:xfrm flipH="1" rot="10800000">
            <a:off x="-16726" y="-50174"/>
            <a:ext cx="2892600" cy="5210400"/>
          </a:xfrm>
          <a:prstGeom prst="rect">
            <a:avLst/>
          </a:prstGeom>
          <a:solidFill>
            <a:srgbClr val="FDBA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Libre Franklin"/>
                <a:ea typeface="Libre Franklin"/>
                <a:cs typeface="Libre Franklin"/>
                <a:sym typeface="Libre Franklin"/>
              </a:rPr>
              <a:t>X	</a:t>
            </a:r>
            <a:endParaRPr sz="1100"/>
          </a:p>
        </p:txBody>
      </p:sp>
      <p:sp>
        <p:nvSpPr>
          <p:cNvPr id="95" name="Google Shape;95;p20"/>
          <p:cNvSpPr txBox="1"/>
          <p:nvPr>
            <p:ph type="title"/>
          </p:nvPr>
        </p:nvSpPr>
        <p:spPr>
          <a:xfrm>
            <a:off x="400908" y="413147"/>
            <a:ext cx="2057400" cy="9942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21"/>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2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0" name="Google Shape;100;p2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 name="Google Shape;101;p21"/>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3"/>
          <p:cNvSpPr txBox="1"/>
          <p:nvPr>
            <p:ph idx="1" type="body"/>
          </p:nvPr>
        </p:nvSpPr>
        <p:spPr>
          <a:xfrm>
            <a:off x="628650" y="800100"/>
            <a:ext cx="7886700" cy="3657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3"/>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Libre Franklin"/>
                <a:ea typeface="Libre Franklin"/>
                <a:cs typeface="Libre Franklin"/>
                <a:sym typeface="Libre Franklin"/>
              </a:defRPr>
            </a:lvl1pPr>
            <a:lvl2pPr indent="0" lvl="1" marL="0" marR="0" rtl="0" algn="l">
              <a:spcBef>
                <a:spcPts val="0"/>
              </a:spcBef>
              <a:buNone/>
              <a:defRPr b="0" i="0" sz="1400" u="none" cap="none" strike="noStrike">
                <a:solidFill>
                  <a:schemeClr val="dk1"/>
                </a:solidFill>
                <a:latin typeface="Libre Franklin"/>
                <a:ea typeface="Libre Franklin"/>
                <a:cs typeface="Libre Franklin"/>
                <a:sym typeface="Libre Franklin"/>
              </a:defRPr>
            </a:lvl2pPr>
            <a:lvl3pPr indent="0" lvl="2" marL="0" marR="0" rtl="0" algn="l">
              <a:spcBef>
                <a:spcPts val="0"/>
              </a:spcBef>
              <a:buNone/>
              <a:defRPr b="0" i="0" sz="1400" u="none" cap="none" strike="noStrike">
                <a:solidFill>
                  <a:schemeClr val="dk1"/>
                </a:solidFill>
                <a:latin typeface="Libre Franklin"/>
                <a:ea typeface="Libre Franklin"/>
                <a:cs typeface="Libre Franklin"/>
                <a:sym typeface="Libre Franklin"/>
              </a:defRPr>
            </a:lvl3pPr>
            <a:lvl4pPr indent="0" lvl="3" marL="0" marR="0" rtl="0" algn="l">
              <a:spcBef>
                <a:spcPts val="0"/>
              </a:spcBef>
              <a:buNone/>
              <a:defRPr b="0" i="0" sz="1400" u="none" cap="none" strike="noStrike">
                <a:solidFill>
                  <a:schemeClr val="dk1"/>
                </a:solidFill>
                <a:latin typeface="Libre Franklin"/>
                <a:ea typeface="Libre Franklin"/>
                <a:cs typeface="Libre Franklin"/>
                <a:sym typeface="Libre Franklin"/>
              </a:defRPr>
            </a:lvl4pPr>
            <a:lvl5pPr indent="0" lvl="4" marL="0" marR="0" rtl="0" algn="l">
              <a:spcBef>
                <a:spcPts val="0"/>
              </a:spcBef>
              <a:buNone/>
              <a:defRPr b="0" i="0" sz="1400" u="none" cap="none" strike="noStrike">
                <a:solidFill>
                  <a:schemeClr val="dk1"/>
                </a:solidFill>
                <a:latin typeface="Libre Franklin"/>
                <a:ea typeface="Libre Franklin"/>
                <a:cs typeface="Libre Franklin"/>
                <a:sym typeface="Libre Franklin"/>
              </a:defRPr>
            </a:lvl5pPr>
            <a:lvl6pPr indent="0" lvl="5" marL="0" marR="0" rtl="0" algn="l">
              <a:spcBef>
                <a:spcPts val="0"/>
              </a:spcBef>
              <a:buNone/>
              <a:defRPr b="0" i="0" sz="1400" u="none" cap="none" strike="noStrike">
                <a:solidFill>
                  <a:schemeClr val="dk1"/>
                </a:solidFill>
                <a:latin typeface="Libre Franklin"/>
                <a:ea typeface="Libre Franklin"/>
                <a:cs typeface="Libre Franklin"/>
                <a:sym typeface="Libre Franklin"/>
              </a:defRPr>
            </a:lvl6pPr>
            <a:lvl7pPr indent="0" lvl="6" marL="0" marR="0" rtl="0" algn="l">
              <a:spcBef>
                <a:spcPts val="0"/>
              </a:spcBef>
              <a:buNone/>
              <a:defRPr b="0" i="0" sz="1400" u="none" cap="none" strike="noStrike">
                <a:solidFill>
                  <a:schemeClr val="dk1"/>
                </a:solidFill>
                <a:latin typeface="Libre Franklin"/>
                <a:ea typeface="Libre Franklin"/>
                <a:cs typeface="Libre Franklin"/>
                <a:sym typeface="Libre Franklin"/>
              </a:defRPr>
            </a:lvl7pPr>
            <a:lvl8pPr indent="0" lvl="7" marL="0" marR="0" rtl="0" algn="l">
              <a:spcBef>
                <a:spcPts val="0"/>
              </a:spcBef>
              <a:buNone/>
              <a:defRPr b="0" i="0" sz="1400" u="none" cap="none" strike="noStrike">
                <a:solidFill>
                  <a:schemeClr val="dk1"/>
                </a:solidFill>
                <a:latin typeface="Libre Franklin"/>
                <a:ea typeface="Libre Franklin"/>
                <a:cs typeface="Libre Franklin"/>
                <a:sym typeface="Libre Franklin"/>
              </a:defRPr>
            </a:lvl8pPr>
            <a:lvl9pPr indent="0" lvl="8" marL="0" marR="0" rtl="0" algn="l">
              <a:spcBef>
                <a:spcPts val="0"/>
              </a:spcBef>
              <a:buNone/>
              <a:defRPr b="0" i="0" sz="14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type="blank">
  <p:cSld name="BLANK">
    <p:spTree>
      <p:nvGrpSpPr>
        <p:cNvPr id="102" name="Shape 102"/>
        <p:cNvGrpSpPr/>
        <p:nvPr/>
      </p:nvGrpSpPr>
      <p:grpSpPr>
        <a:xfrm>
          <a:off x="0" y="0"/>
          <a:ext cx="0" cy="0"/>
          <a:chOff x="0" y="0"/>
          <a:chExt cx="0" cy="0"/>
        </a:xfrm>
      </p:grpSpPr>
      <p:sp>
        <p:nvSpPr>
          <p:cNvPr id="103" name="Google Shape;103;p22"/>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4" name="Shape 104"/>
        <p:cNvGrpSpPr/>
        <p:nvPr/>
      </p:nvGrpSpPr>
      <p:grpSpPr>
        <a:xfrm>
          <a:off x="0" y="0"/>
          <a:ext cx="0" cy="0"/>
          <a:chOff x="0" y="0"/>
          <a:chExt cx="0" cy="0"/>
        </a:xfrm>
      </p:grpSpPr>
      <p:sp>
        <p:nvSpPr>
          <p:cNvPr id="105" name="Google Shape;105;p23"/>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6" name="Google Shape;106;p23"/>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2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9" name="Google Shape;109;p24"/>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10" name="Google Shape;110;p24"/>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25"/>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3" name="Google Shape;113;p25"/>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4" name="Google Shape;114;p25"/>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5" name="Google Shape;115;p25"/>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6" name="Google Shape;116;p25"/>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7" name="Google Shape;117;p25"/>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8" name="Shape 118"/>
        <p:cNvGrpSpPr/>
        <p:nvPr/>
      </p:nvGrpSpPr>
      <p:grpSpPr>
        <a:xfrm>
          <a:off x="0" y="0"/>
          <a:ext cx="0" cy="0"/>
          <a:chOff x="0" y="0"/>
          <a:chExt cx="0" cy="0"/>
        </a:xfrm>
      </p:grpSpPr>
      <p:sp>
        <p:nvSpPr>
          <p:cNvPr id="119" name="Google Shape;119;p26"/>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
        <p:nvSpPr>
          <p:cNvPr id="120" name="Google Shape;120;p26"/>
          <p:cNvSpPr/>
          <p:nvPr/>
        </p:nvSpPr>
        <p:spPr>
          <a:xfrm>
            <a:off x="3531131" y="1978493"/>
            <a:ext cx="1149600" cy="1110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Arial"/>
                <a:ea typeface="Arial"/>
                <a:cs typeface="Arial"/>
                <a:sym typeface="Arial"/>
              </a:rPr>
              <a:t>Display Account User Profile Info</a:t>
            </a:r>
            <a:endParaRPr sz="1100"/>
          </a:p>
        </p:txBody>
      </p:sp>
      <p:sp>
        <p:nvSpPr>
          <p:cNvPr id="121" name="Google Shape;121;p26"/>
          <p:cNvSpPr/>
          <p:nvPr/>
        </p:nvSpPr>
        <p:spPr>
          <a:xfrm>
            <a:off x="3531131" y="3306001"/>
            <a:ext cx="1149600" cy="1110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Arial"/>
                <a:ea typeface="Arial"/>
                <a:cs typeface="Arial"/>
                <a:sym typeface="Arial"/>
              </a:rPr>
              <a:t>Validate Update User Info</a:t>
            </a:r>
            <a:endParaRPr sz="1100"/>
          </a:p>
        </p:txBody>
      </p:sp>
      <p:cxnSp>
        <p:nvCxnSpPr>
          <p:cNvPr id="122" name="Google Shape;122;p26"/>
          <p:cNvCxnSpPr/>
          <p:nvPr/>
        </p:nvCxnSpPr>
        <p:spPr>
          <a:xfrm>
            <a:off x="600233" y="1462102"/>
            <a:ext cx="3509100" cy="457800"/>
          </a:xfrm>
          <a:prstGeom prst="bentConnector3">
            <a:avLst>
              <a:gd fmla="val 99884" name="adj1"/>
            </a:avLst>
          </a:prstGeom>
          <a:noFill/>
          <a:ln cap="flat" cmpd="sng" w="9525">
            <a:solidFill>
              <a:schemeClr val="dk1"/>
            </a:solidFill>
            <a:prstDash val="solid"/>
            <a:miter lim="800000"/>
            <a:headEnd len="sm" w="sm" type="none"/>
            <a:tailEnd len="med" w="med" type="triangle"/>
          </a:ln>
        </p:spPr>
      </p:cxnSp>
      <p:cxnSp>
        <p:nvCxnSpPr>
          <p:cNvPr id="123" name="Google Shape;123;p26"/>
          <p:cNvCxnSpPr>
            <a:endCxn id="121" idx="2"/>
          </p:cNvCxnSpPr>
          <p:nvPr/>
        </p:nvCxnSpPr>
        <p:spPr>
          <a:xfrm>
            <a:off x="600131" y="1857451"/>
            <a:ext cx="2931000" cy="2003700"/>
          </a:xfrm>
          <a:prstGeom prst="bentConnector3">
            <a:avLst>
              <a:gd fmla="val 39079" name="adj1"/>
            </a:avLst>
          </a:prstGeom>
          <a:noFill/>
          <a:ln cap="flat" cmpd="sng" w="9525">
            <a:solidFill>
              <a:schemeClr val="dk1"/>
            </a:solidFill>
            <a:prstDash val="solid"/>
            <a:miter lim="800000"/>
            <a:headEnd len="sm" w="sm" type="none"/>
            <a:tailEnd len="sm" w="sm" type="none"/>
          </a:ln>
        </p:spPr>
      </p:cxnSp>
      <p:cxnSp>
        <p:nvCxnSpPr>
          <p:cNvPr id="124" name="Google Shape;124;p26"/>
          <p:cNvCxnSpPr/>
          <p:nvPr/>
        </p:nvCxnSpPr>
        <p:spPr>
          <a:xfrm rot="10800000">
            <a:off x="4928443" y="2533664"/>
            <a:ext cx="24363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25" name="Google Shape;125;p26"/>
          <p:cNvCxnSpPr/>
          <p:nvPr/>
        </p:nvCxnSpPr>
        <p:spPr>
          <a:xfrm rot="10800000">
            <a:off x="4928443" y="3921592"/>
            <a:ext cx="2436300" cy="0"/>
          </a:xfrm>
          <a:prstGeom prst="straightConnector1">
            <a:avLst/>
          </a:prstGeom>
          <a:noFill/>
          <a:ln cap="flat" cmpd="sng" w="9525">
            <a:solidFill>
              <a:schemeClr val="dk1"/>
            </a:solidFill>
            <a:prstDash val="solid"/>
            <a:miter lim="800000"/>
            <a:headEnd len="sm" w="sm" type="none"/>
            <a:tailEnd len="med" w="med" type="triangle"/>
          </a:ln>
        </p:spPr>
      </p:cxnSp>
      <p:sp>
        <p:nvSpPr>
          <p:cNvPr id="126" name="Google Shape;126;p26"/>
          <p:cNvSpPr/>
          <p:nvPr/>
        </p:nvSpPr>
        <p:spPr>
          <a:xfrm>
            <a:off x="549504" y="1958099"/>
            <a:ext cx="1091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Administrator</a:t>
            </a:r>
            <a:endParaRPr b="0" sz="1100" cap="none">
              <a:solidFill>
                <a:schemeClr val="dk1"/>
              </a:solidFill>
              <a:latin typeface="Arial"/>
              <a:ea typeface="Arial"/>
              <a:cs typeface="Arial"/>
              <a:sym typeface="Arial"/>
            </a:endParaRPr>
          </a:p>
        </p:txBody>
      </p:sp>
      <p:sp>
        <p:nvSpPr>
          <p:cNvPr id="127" name="Google Shape;127;p26"/>
          <p:cNvSpPr/>
          <p:nvPr/>
        </p:nvSpPr>
        <p:spPr>
          <a:xfrm>
            <a:off x="1669774" y="3939740"/>
            <a:ext cx="17526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Enter/Update/ Delete User Info</a:t>
            </a:r>
            <a:endParaRPr b="0" sz="1100" cap="none">
              <a:solidFill>
                <a:schemeClr val="dk1"/>
              </a:solidFill>
              <a:latin typeface="Arial"/>
              <a:ea typeface="Arial"/>
              <a:cs typeface="Arial"/>
              <a:sym typeface="Arial"/>
            </a:endParaRPr>
          </a:p>
        </p:txBody>
      </p:sp>
      <p:sp>
        <p:nvSpPr>
          <p:cNvPr id="128" name="Google Shape;128;p26"/>
          <p:cNvSpPr/>
          <p:nvPr/>
        </p:nvSpPr>
        <p:spPr>
          <a:xfrm>
            <a:off x="5298149" y="2179439"/>
            <a:ext cx="16458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Retrieve User Info</a:t>
            </a:r>
            <a:endParaRPr b="0" sz="1100" cap="none">
              <a:solidFill>
                <a:schemeClr val="dk1"/>
              </a:solidFill>
              <a:latin typeface="Arial"/>
              <a:ea typeface="Arial"/>
              <a:cs typeface="Arial"/>
              <a:sym typeface="Arial"/>
            </a:endParaRPr>
          </a:p>
        </p:txBody>
      </p:sp>
      <p:sp>
        <p:nvSpPr>
          <p:cNvPr id="129" name="Google Shape;129;p26"/>
          <p:cNvSpPr/>
          <p:nvPr/>
        </p:nvSpPr>
        <p:spPr>
          <a:xfrm>
            <a:off x="524565" y="1175559"/>
            <a:ext cx="1256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Access User Info</a:t>
            </a:r>
            <a:endParaRPr b="0" sz="1100" cap="none">
              <a:solidFill>
                <a:schemeClr val="dk1"/>
              </a:solidFill>
              <a:latin typeface="Arial"/>
              <a:ea typeface="Arial"/>
              <a:cs typeface="Arial"/>
              <a:sym typeface="Arial"/>
            </a:endParaRPr>
          </a:p>
        </p:txBody>
      </p:sp>
      <p:sp>
        <p:nvSpPr>
          <p:cNvPr id="130" name="Google Shape;130;p26"/>
          <p:cNvSpPr/>
          <p:nvPr/>
        </p:nvSpPr>
        <p:spPr>
          <a:xfrm>
            <a:off x="5188178" y="4020526"/>
            <a:ext cx="18654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Update/Delete User Info</a:t>
            </a:r>
            <a:endParaRPr b="0" sz="1100" cap="none">
              <a:solidFill>
                <a:schemeClr val="dk1"/>
              </a:solidFill>
              <a:latin typeface="Arial"/>
              <a:ea typeface="Arial"/>
              <a:cs typeface="Arial"/>
              <a:sym typeface="Arial"/>
            </a:endParaRPr>
          </a:p>
        </p:txBody>
      </p:sp>
      <p:sp>
        <p:nvSpPr>
          <p:cNvPr id="131" name="Google Shape;131;p26"/>
          <p:cNvSpPr/>
          <p:nvPr/>
        </p:nvSpPr>
        <p:spPr>
          <a:xfrm>
            <a:off x="7484760" y="3118994"/>
            <a:ext cx="13221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User Account Info</a:t>
            </a:r>
            <a:endParaRPr b="0" sz="1100" cap="none">
              <a:solidFill>
                <a:schemeClr val="dk1"/>
              </a:solidFill>
              <a:latin typeface="Arial"/>
              <a:ea typeface="Arial"/>
              <a:cs typeface="Arial"/>
              <a:sym typeface="Arial"/>
            </a:endParaRPr>
          </a:p>
        </p:txBody>
      </p:sp>
      <p:cxnSp>
        <p:nvCxnSpPr>
          <p:cNvPr id="132" name="Google Shape;132;p26"/>
          <p:cNvCxnSpPr/>
          <p:nvPr/>
        </p:nvCxnSpPr>
        <p:spPr>
          <a:xfrm>
            <a:off x="7364743" y="2533664"/>
            <a:ext cx="0" cy="518400"/>
          </a:xfrm>
          <a:prstGeom prst="straightConnector1">
            <a:avLst/>
          </a:prstGeom>
          <a:noFill/>
          <a:ln cap="flat" cmpd="sng" w="9525">
            <a:solidFill>
              <a:schemeClr val="dk1"/>
            </a:solidFill>
            <a:prstDash val="solid"/>
            <a:miter lim="800000"/>
            <a:headEnd len="sm" w="sm" type="none"/>
            <a:tailEnd len="sm" w="sm" type="none"/>
          </a:ln>
        </p:spPr>
      </p:cxnSp>
      <p:cxnSp>
        <p:nvCxnSpPr>
          <p:cNvPr id="133" name="Google Shape;133;p26"/>
          <p:cNvCxnSpPr/>
          <p:nvPr/>
        </p:nvCxnSpPr>
        <p:spPr>
          <a:xfrm>
            <a:off x="7364743" y="3403170"/>
            <a:ext cx="0" cy="5184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4" name="Shape 134"/>
        <p:cNvGrpSpPr/>
        <p:nvPr/>
      </p:nvGrpSpPr>
      <p:grpSpPr>
        <a:xfrm>
          <a:off x="0" y="0"/>
          <a:ext cx="0" cy="0"/>
          <a:chOff x="0" y="0"/>
          <a:chExt cx="0" cy="0"/>
        </a:xfrm>
      </p:grpSpPr>
      <p:sp>
        <p:nvSpPr>
          <p:cNvPr id="135" name="Google Shape;135;p27"/>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
        <p:nvSpPr>
          <p:cNvPr id="136" name="Google Shape;136;p27"/>
          <p:cNvSpPr/>
          <p:nvPr/>
        </p:nvSpPr>
        <p:spPr>
          <a:xfrm>
            <a:off x="529007" y="1238303"/>
            <a:ext cx="8216700" cy="3070200"/>
          </a:xfrm>
          <a:prstGeom prst="roundRect">
            <a:avLst>
              <a:gd fmla="val 1729" name="adj"/>
            </a:avLst>
          </a:prstGeom>
          <a:noFill/>
          <a:ln cap="flat" cmpd="sng" w="12700">
            <a:solidFill>
              <a:srgbClr val="669E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37" name="Google Shape;137;p27"/>
          <p:cNvSpPr/>
          <p:nvPr/>
        </p:nvSpPr>
        <p:spPr>
          <a:xfrm>
            <a:off x="1575161" y="1389639"/>
            <a:ext cx="6349500" cy="26001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lang="en" sz="1500">
                <a:solidFill>
                  <a:schemeClr val="dk1"/>
                </a:solidFill>
                <a:latin typeface="Arial"/>
                <a:ea typeface="Arial"/>
                <a:cs typeface="Arial"/>
                <a:sym typeface="Arial"/>
              </a:rPr>
              <a:t>Outcomes:</a:t>
            </a:r>
            <a:endParaRPr sz="1100"/>
          </a:p>
          <a:p>
            <a:pPr indent="0" lvl="0" marL="0" marR="0" rtl="0" algn="l">
              <a:lnSpc>
                <a:spcPct val="150000"/>
              </a:lnSpc>
              <a:spcBef>
                <a:spcPts val="0"/>
              </a:spcBef>
              <a:spcAft>
                <a:spcPts val="0"/>
              </a:spcAft>
              <a:buNone/>
            </a:pPr>
            <a:r>
              <a:t/>
            </a:r>
            <a:endParaRPr sz="1200">
              <a:solidFill>
                <a:schemeClr val="dk1"/>
              </a:solidFill>
              <a:latin typeface="Arial"/>
              <a:ea typeface="Arial"/>
              <a:cs typeface="Arial"/>
              <a:sym typeface="Arial"/>
            </a:endParaRPr>
          </a:p>
          <a:p>
            <a:pPr indent="-215900" lvl="1" marL="558800" marR="0" rtl="0" algn="l">
              <a:lnSpc>
                <a:spcPct val="150000"/>
              </a:lnSpc>
              <a:spcBef>
                <a:spcPts val="0"/>
              </a:spcBef>
              <a:spcAft>
                <a:spcPts val="0"/>
              </a:spcAft>
              <a:buClr>
                <a:schemeClr val="dk1"/>
              </a:buClr>
              <a:buSzPts val="1200"/>
              <a:buFont typeface="Libre Franklin Medium"/>
              <a:buAutoNum type="alphaLcPeriod"/>
            </a:pPr>
            <a:r>
              <a:rPr b="0" i="0" lang="en" sz="1200" u="none" cap="none" strike="noStrike">
                <a:solidFill>
                  <a:schemeClr val="dk1"/>
                </a:solidFill>
                <a:latin typeface="Arial"/>
                <a:ea typeface="Arial"/>
                <a:cs typeface="Arial"/>
                <a:sym typeface="Arial"/>
              </a:rPr>
              <a:t>Comprehend the fundamental concepts of networks in the advanced computer networks</a:t>
            </a:r>
            <a:endParaRPr sz="1100"/>
          </a:p>
          <a:p>
            <a:pPr indent="-215900" lvl="1" marL="558800" marR="0" rtl="0" algn="l">
              <a:lnSpc>
                <a:spcPct val="150000"/>
              </a:lnSpc>
              <a:spcBef>
                <a:spcPts val="0"/>
              </a:spcBef>
              <a:spcAft>
                <a:spcPts val="0"/>
              </a:spcAft>
              <a:buClr>
                <a:schemeClr val="dk1"/>
              </a:buClr>
              <a:buSzPts val="1200"/>
              <a:buFont typeface="Libre Franklin Medium"/>
              <a:buAutoNum type="alphaLcPeriod"/>
            </a:pPr>
            <a:r>
              <a:rPr b="0" i="0" lang="en" sz="1200" u="none" cap="none" strike="noStrike">
                <a:solidFill>
                  <a:schemeClr val="dk1"/>
                </a:solidFill>
                <a:latin typeface="Arial"/>
                <a:ea typeface="Arial"/>
                <a:cs typeface="Arial"/>
                <a:sym typeface="Arial"/>
              </a:rPr>
              <a:t>Identify the importance of the types of networks in their respective application</a:t>
            </a:r>
            <a:endParaRPr sz="1100"/>
          </a:p>
          <a:p>
            <a:pPr indent="-215900" lvl="1" marL="558800" marR="0" rtl="0" algn="l">
              <a:lnSpc>
                <a:spcPct val="150000"/>
              </a:lnSpc>
              <a:spcBef>
                <a:spcPts val="0"/>
              </a:spcBef>
              <a:spcAft>
                <a:spcPts val="0"/>
              </a:spcAft>
              <a:buClr>
                <a:schemeClr val="dk1"/>
              </a:buClr>
              <a:buSzPts val="1200"/>
              <a:buFont typeface="Libre Franklin Medium"/>
              <a:buAutoNum type="alphaLcPeriod"/>
            </a:pPr>
            <a:r>
              <a:rPr b="0" i="0" lang="en" sz="1200" u="none" cap="none" strike="noStrike">
                <a:solidFill>
                  <a:schemeClr val="dk1"/>
                </a:solidFill>
                <a:latin typeface="Arial"/>
                <a:ea typeface="Arial"/>
                <a:cs typeface="Arial"/>
                <a:sym typeface="Arial"/>
              </a:rPr>
              <a:t>Deploy the right network architecture according to the type and requirements</a:t>
            </a:r>
            <a:endParaRPr sz="1100"/>
          </a:p>
          <a:p>
            <a:pPr indent="-215900" lvl="1" marL="558800" marR="0" rtl="0" algn="l">
              <a:lnSpc>
                <a:spcPct val="150000"/>
              </a:lnSpc>
              <a:spcBef>
                <a:spcPts val="0"/>
              </a:spcBef>
              <a:spcAft>
                <a:spcPts val="0"/>
              </a:spcAft>
              <a:buClr>
                <a:schemeClr val="dk1"/>
              </a:buClr>
              <a:buSzPts val="1200"/>
              <a:buFont typeface="Libre Franklin Medium"/>
              <a:buAutoNum type="alphaLcPeriod"/>
            </a:pPr>
            <a:r>
              <a:rPr b="0" i="0" lang="en" sz="1200" u="none" cap="none" strike="noStrike">
                <a:solidFill>
                  <a:schemeClr val="dk1"/>
                </a:solidFill>
                <a:latin typeface="Arial"/>
                <a:ea typeface="Arial"/>
                <a:cs typeface="Arial"/>
                <a:sym typeface="Arial"/>
              </a:rPr>
              <a:t>Implement the right topology for the required network connectivity</a:t>
            </a:r>
            <a:endParaRPr b="0" i="0" sz="1200" u="none" cap="none" strike="noStrike">
              <a:solidFill>
                <a:schemeClr val="dk1"/>
              </a:solidFill>
              <a:latin typeface="Arial"/>
              <a:ea typeface="Arial"/>
              <a:cs typeface="Arial"/>
              <a:sym typeface="Arial"/>
            </a:endParaRPr>
          </a:p>
        </p:txBody>
      </p:sp>
      <p:pic>
        <p:nvPicPr>
          <p:cNvPr descr="Document" id="138" name="Google Shape;138;p27"/>
          <p:cNvPicPr preferRelativeResize="0"/>
          <p:nvPr/>
        </p:nvPicPr>
        <p:blipFill rotWithShape="1">
          <a:blip r:embed="rId2">
            <a:alphaModFix/>
          </a:blip>
          <a:srcRect b="0" l="0" r="0" t="0"/>
          <a:stretch/>
        </p:blipFill>
        <p:spPr>
          <a:xfrm>
            <a:off x="916617" y="2246637"/>
            <a:ext cx="1053522" cy="1053522"/>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2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8"/>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42" name="Google Shape;142;p28"/>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43" name="Google Shape;143;p28"/>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2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6" name="Google Shape;146;p29"/>
          <p:cNvSpPr/>
          <p:nvPr>
            <p:ph idx="2" type="pic"/>
          </p:nvPr>
        </p:nvSpPr>
        <p:spPr>
          <a:xfrm>
            <a:off x="3887391" y="740569"/>
            <a:ext cx="4629300" cy="3655200"/>
          </a:xfrm>
          <a:prstGeom prst="rect">
            <a:avLst/>
          </a:prstGeom>
          <a:noFill/>
          <a:ln>
            <a:noFill/>
          </a:ln>
        </p:spPr>
      </p:sp>
      <p:sp>
        <p:nvSpPr>
          <p:cNvPr id="147" name="Google Shape;147;p29"/>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48" name="Google Shape;148;p29"/>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p30"/>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1" name="Google Shape;151;p30"/>
          <p:cNvSpPr txBox="1"/>
          <p:nvPr>
            <p:ph idx="1" type="body"/>
          </p:nvPr>
        </p:nvSpPr>
        <p:spPr>
          <a:xfrm rot="5400000">
            <a:off x="2743200" y="-1314450"/>
            <a:ext cx="36576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2" name="Google Shape;152;p30"/>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1"/>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5" name="Google Shape;155;p31"/>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6" name="Google Shape;156;p31"/>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4"/>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 name="Google Shape;17;p4"/>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 name="Google Shape;18;p4"/>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 name="Google Shape;19;p4"/>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type="blank">
  <p:cSld name="BLANK">
    <p:spTree>
      <p:nvGrpSpPr>
        <p:cNvPr id="20" name="Shape 20"/>
        <p:cNvGrpSpPr/>
        <p:nvPr/>
      </p:nvGrpSpPr>
      <p:grpSpPr>
        <a:xfrm>
          <a:off x="0" y="0"/>
          <a:ext cx="0" cy="0"/>
          <a:chOff x="0" y="0"/>
          <a:chExt cx="0" cy="0"/>
        </a:xfrm>
      </p:grpSpPr>
      <p:sp>
        <p:nvSpPr>
          <p:cNvPr id="21" name="Google Shape;21;p5"/>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2" name="Shape 22"/>
        <p:cNvGrpSpPr/>
        <p:nvPr/>
      </p:nvGrpSpPr>
      <p:grpSpPr>
        <a:xfrm>
          <a:off x="0" y="0"/>
          <a:ext cx="0" cy="0"/>
          <a:chOff x="0" y="0"/>
          <a:chExt cx="0" cy="0"/>
        </a:xfrm>
      </p:grpSpPr>
      <p:sp>
        <p:nvSpPr>
          <p:cNvPr id="23" name="Google Shape;23;p6"/>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6"/>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8" name="Google Shape;28;p7"/>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8"/>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2" name="Google Shape;32;p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4" name="Google Shape;34;p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8"/>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9"/>
          <p:cNvSpPr/>
          <p:nvPr/>
        </p:nvSpPr>
        <p:spPr>
          <a:xfrm flipH="1" rot="10800000">
            <a:off x="-16726" y="-50174"/>
            <a:ext cx="2892600" cy="5210400"/>
          </a:xfrm>
          <a:prstGeom prst="rect">
            <a:avLst/>
          </a:prstGeom>
          <a:solidFill>
            <a:srgbClr val="FDBA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Libre Franklin"/>
                <a:ea typeface="Libre Franklin"/>
                <a:cs typeface="Libre Franklin"/>
                <a:sym typeface="Libre Franklin"/>
              </a:rPr>
              <a:t>X	</a:t>
            </a:r>
            <a:endParaRPr sz="1100"/>
          </a:p>
        </p:txBody>
      </p:sp>
      <p:sp>
        <p:nvSpPr>
          <p:cNvPr id="38" name="Google Shape;38;p9"/>
          <p:cNvSpPr txBox="1"/>
          <p:nvPr>
            <p:ph type="title"/>
          </p:nvPr>
        </p:nvSpPr>
        <p:spPr>
          <a:xfrm>
            <a:off x="400908" y="413147"/>
            <a:ext cx="2057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 name="Google Shape;39;p9"/>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10"/>
          <p:cNvSpPr txBox="1"/>
          <p:nvPr>
            <p:ph idx="12" type="sldNum"/>
          </p:nvPr>
        </p:nvSpPr>
        <p:spPr>
          <a:xfrm>
            <a:off x="210741" y="4642247"/>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Libre Franklin"/>
                <a:ea typeface="Libre Franklin"/>
                <a:cs typeface="Libre Franklin"/>
                <a:sym typeface="Libre Franklin"/>
              </a:defRPr>
            </a:lvl1pPr>
            <a:lvl2pPr indent="0" lvl="1" marL="0" marR="0" rtl="0" algn="l">
              <a:spcBef>
                <a:spcPts val="0"/>
              </a:spcBef>
              <a:buNone/>
              <a:defRPr sz="1400">
                <a:solidFill>
                  <a:schemeClr val="dk1"/>
                </a:solidFill>
                <a:latin typeface="Libre Franklin"/>
                <a:ea typeface="Libre Franklin"/>
                <a:cs typeface="Libre Franklin"/>
                <a:sym typeface="Libre Franklin"/>
              </a:defRPr>
            </a:lvl2pPr>
            <a:lvl3pPr indent="0" lvl="2" marL="0" marR="0" rtl="0" algn="l">
              <a:spcBef>
                <a:spcPts val="0"/>
              </a:spcBef>
              <a:buNone/>
              <a:defRPr sz="1400">
                <a:solidFill>
                  <a:schemeClr val="dk1"/>
                </a:solidFill>
                <a:latin typeface="Libre Franklin"/>
                <a:ea typeface="Libre Franklin"/>
                <a:cs typeface="Libre Franklin"/>
                <a:sym typeface="Libre Franklin"/>
              </a:defRPr>
            </a:lvl3pPr>
            <a:lvl4pPr indent="0" lvl="3" marL="0" marR="0" rtl="0" algn="l">
              <a:spcBef>
                <a:spcPts val="0"/>
              </a:spcBef>
              <a:buNone/>
              <a:defRPr sz="1400">
                <a:solidFill>
                  <a:schemeClr val="dk1"/>
                </a:solidFill>
                <a:latin typeface="Libre Franklin"/>
                <a:ea typeface="Libre Franklin"/>
                <a:cs typeface="Libre Franklin"/>
                <a:sym typeface="Libre Franklin"/>
              </a:defRPr>
            </a:lvl4pPr>
            <a:lvl5pPr indent="0" lvl="4" marL="0" marR="0" rtl="0" algn="l">
              <a:spcBef>
                <a:spcPts val="0"/>
              </a:spcBef>
              <a:buNone/>
              <a:defRPr sz="1400">
                <a:solidFill>
                  <a:schemeClr val="dk1"/>
                </a:solidFill>
                <a:latin typeface="Libre Franklin"/>
                <a:ea typeface="Libre Franklin"/>
                <a:cs typeface="Libre Franklin"/>
                <a:sym typeface="Libre Franklin"/>
              </a:defRPr>
            </a:lvl5pPr>
            <a:lvl6pPr indent="0" lvl="5" marL="0" marR="0" rtl="0" algn="l">
              <a:spcBef>
                <a:spcPts val="0"/>
              </a:spcBef>
              <a:buNone/>
              <a:defRPr sz="1400">
                <a:solidFill>
                  <a:schemeClr val="dk1"/>
                </a:solidFill>
                <a:latin typeface="Libre Franklin"/>
                <a:ea typeface="Libre Franklin"/>
                <a:cs typeface="Libre Franklin"/>
                <a:sym typeface="Libre Franklin"/>
              </a:defRPr>
            </a:lvl6pPr>
            <a:lvl7pPr indent="0" lvl="6" marL="0" marR="0" rtl="0" algn="l">
              <a:spcBef>
                <a:spcPts val="0"/>
              </a:spcBef>
              <a:buNone/>
              <a:defRPr sz="1400">
                <a:solidFill>
                  <a:schemeClr val="dk1"/>
                </a:solidFill>
                <a:latin typeface="Libre Franklin"/>
                <a:ea typeface="Libre Franklin"/>
                <a:cs typeface="Libre Franklin"/>
                <a:sym typeface="Libre Franklin"/>
              </a:defRPr>
            </a:lvl7pPr>
            <a:lvl8pPr indent="0" lvl="7" marL="0" marR="0" rtl="0" algn="l">
              <a:spcBef>
                <a:spcPts val="0"/>
              </a:spcBef>
              <a:buNone/>
              <a:defRPr sz="1400">
                <a:solidFill>
                  <a:schemeClr val="dk1"/>
                </a:solidFill>
                <a:latin typeface="Libre Franklin"/>
                <a:ea typeface="Libre Franklin"/>
                <a:cs typeface="Libre Franklin"/>
                <a:sym typeface="Libre Franklin"/>
              </a:defRPr>
            </a:lvl8pPr>
            <a:lvl9pPr indent="0" lvl="8" marL="0" marR="0" rtl="0" algn="l">
              <a:spcBef>
                <a:spcPts val="0"/>
              </a:spcBef>
              <a:buNone/>
              <a:defRPr sz="1400">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a:p>
        </p:txBody>
      </p:sp>
      <p:sp>
        <p:nvSpPr>
          <p:cNvPr id="42" name="Google Shape;42;p10"/>
          <p:cNvSpPr/>
          <p:nvPr/>
        </p:nvSpPr>
        <p:spPr>
          <a:xfrm>
            <a:off x="3531131" y="1978493"/>
            <a:ext cx="1149600" cy="1110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Arial"/>
                <a:ea typeface="Arial"/>
                <a:cs typeface="Arial"/>
                <a:sym typeface="Arial"/>
              </a:rPr>
              <a:t>Display Account User Profile Info</a:t>
            </a:r>
            <a:endParaRPr sz="1100"/>
          </a:p>
        </p:txBody>
      </p:sp>
      <p:sp>
        <p:nvSpPr>
          <p:cNvPr id="43" name="Google Shape;43;p10"/>
          <p:cNvSpPr/>
          <p:nvPr/>
        </p:nvSpPr>
        <p:spPr>
          <a:xfrm>
            <a:off x="3531131" y="3306001"/>
            <a:ext cx="1149600" cy="1110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Arial"/>
                <a:ea typeface="Arial"/>
                <a:cs typeface="Arial"/>
                <a:sym typeface="Arial"/>
              </a:rPr>
              <a:t>Validate Update User Info</a:t>
            </a:r>
            <a:endParaRPr sz="1100"/>
          </a:p>
        </p:txBody>
      </p:sp>
      <p:cxnSp>
        <p:nvCxnSpPr>
          <p:cNvPr id="44" name="Google Shape;44;p10"/>
          <p:cNvCxnSpPr/>
          <p:nvPr/>
        </p:nvCxnSpPr>
        <p:spPr>
          <a:xfrm>
            <a:off x="600233" y="1462102"/>
            <a:ext cx="3509100" cy="457800"/>
          </a:xfrm>
          <a:prstGeom prst="bentConnector3">
            <a:avLst>
              <a:gd fmla="val 99884" name="adj1"/>
            </a:avLst>
          </a:prstGeom>
          <a:noFill/>
          <a:ln cap="flat" cmpd="sng" w="9525">
            <a:solidFill>
              <a:schemeClr val="dk1"/>
            </a:solidFill>
            <a:prstDash val="solid"/>
            <a:miter lim="800000"/>
            <a:headEnd len="sm" w="sm" type="none"/>
            <a:tailEnd len="med" w="med" type="triangle"/>
          </a:ln>
        </p:spPr>
      </p:cxnSp>
      <p:cxnSp>
        <p:nvCxnSpPr>
          <p:cNvPr id="45" name="Google Shape;45;p10"/>
          <p:cNvCxnSpPr>
            <a:endCxn id="43" idx="2"/>
          </p:cNvCxnSpPr>
          <p:nvPr/>
        </p:nvCxnSpPr>
        <p:spPr>
          <a:xfrm>
            <a:off x="600131" y="1857451"/>
            <a:ext cx="2931000" cy="2003700"/>
          </a:xfrm>
          <a:prstGeom prst="bentConnector3">
            <a:avLst>
              <a:gd fmla="val 39079" name="adj1"/>
            </a:avLst>
          </a:prstGeom>
          <a:noFill/>
          <a:ln cap="flat" cmpd="sng" w="9525">
            <a:solidFill>
              <a:schemeClr val="dk1"/>
            </a:solidFill>
            <a:prstDash val="solid"/>
            <a:miter lim="800000"/>
            <a:headEnd len="sm" w="sm" type="none"/>
            <a:tailEnd len="sm" w="sm" type="none"/>
          </a:ln>
        </p:spPr>
      </p:cxnSp>
      <p:cxnSp>
        <p:nvCxnSpPr>
          <p:cNvPr id="46" name="Google Shape;46;p10"/>
          <p:cNvCxnSpPr/>
          <p:nvPr/>
        </p:nvCxnSpPr>
        <p:spPr>
          <a:xfrm rot="10800000">
            <a:off x="4928443" y="2533664"/>
            <a:ext cx="24363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7" name="Google Shape;47;p10"/>
          <p:cNvCxnSpPr/>
          <p:nvPr/>
        </p:nvCxnSpPr>
        <p:spPr>
          <a:xfrm rot="10800000">
            <a:off x="4928443" y="3921592"/>
            <a:ext cx="2436300" cy="0"/>
          </a:xfrm>
          <a:prstGeom prst="straightConnector1">
            <a:avLst/>
          </a:prstGeom>
          <a:noFill/>
          <a:ln cap="flat" cmpd="sng" w="9525">
            <a:solidFill>
              <a:schemeClr val="dk1"/>
            </a:solidFill>
            <a:prstDash val="solid"/>
            <a:miter lim="800000"/>
            <a:headEnd len="sm" w="sm" type="none"/>
            <a:tailEnd len="med" w="med" type="triangle"/>
          </a:ln>
        </p:spPr>
      </p:cxnSp>
      <p:sp>
        <p:nvSpPr>
          <p:cNvPr id="48" name="Google Shape;48;p10"/>
          <p:cNvSpPr/>
          <p:nvPr/>
        </p:nvSpPr>
        <p:spPr>
          <a:xfrm>
            <a:off x="549504" y="1958099"/>
            <a:ext cx="1091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Administrator</a:t>
            </a:r>
            <a:endParaRPr b="0" sz="1100" cap="none">
              <a:solidFill>
                <a:schemeClr val="dk1"/>
              </a:solidFill>
              <a:latin typeface="Arial"/>
              <a:ea typeface="Arial"/>
              <a:cs typeface="Arial"/>
              <a:sym typeface="Arial"/>
            </a:endParaRPr>
          </a:p>
        </p:txBody>
      </p:sp>
      <p:sp>
        <p:nvSpPr>
          <p:cNvPr id="49" name="Google Shape;49;p10"/>
          <p:cNvSpPr/>
          <p:nvPr/>
        </p:nvSpPr>
        <p:spPr>
          <a:xfrm>
            <a:off x="1669774" y="3939740"/>
            <a:ext cx="17526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Enter/Update/ Delete User Info</a:t>
            </a:r>
            <a:endParaRPr b="0" sz="1100" cap="none">
              <a:solidFill>
                <a:schemeClr val="dk1"/>
              </a:solidFill>
              <a:latin typeface="Arial"/>
              <a:ea typeface="Arial"/>
              <a:cs typeface="Arial"/>
              <a:sym typeface="Arial"/>
            </a:endParaRPr>
          </a:p>
        </p:txBody>
      </p:sp>
      <p:sp>
        <p:nvSpPr>
          <p:cNvPr id="50" name="Google Shape;50;p10"/>
          <p:cNvSpPr/>
          <p:nvPr/>
        </p:nvSpPr>
        <p:spPr>
          <a:xfrm>
            <a:off x="5298149" y="2179439"/>
            <a:ext cx="16455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Retrieve User Info</a:t>
            </a:r>
            <a:endParaRPr b="0" sz="1100" cap="none">
              <a:solidFill>
                <a:schemeClr val="dk1"/>
              </a:solidFill>
              <a:latin typeface="Arial"/>
              <a:ea typeface="Arial"/>
              <a:cs typeface="Arial"/>
              <a:sym typeface="Arial"/>
            </a:endParaRPr>
          </a:p>
        </p:txBody>
      </p:sp>
      <p:sp>
        <p:nvSpPr>
          <p:cNvPr id="51" name="Google Shape;51;p10"/>
          <p:cNvSpPr/>
          <p:nvPr/>
        </p:nvSpPr>
        <p:spPr>
          <a:xfrm>
            <a:off x="524565" y="1175559"/>
            <a:ext cx="1256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Access User Info</a:t>
            </a:r>
            <a:endParaRPr b="0" sz="1100" cap="none">
              <a:solidFill>
                <a:schemeClr val="dk1"/>
              </a:solidFill>
              <a:latin typeface="Arial"/>
              <a:ea typeface="Arial"/>
              <a:cs typeface="Arial"/>
              <a:sym typeface="Arial"/>
            </a:endParaRPr>
          </a:p>
        </p:txBody>
      </p:sp>
      <p:sp>
        <p:nvSpPr>
          <p:cNvPr id="52" name="Google Shape;52;p10"/>
          <p:cNvSpPr/>
          <p:nvPr/>
        </p:nvSpPr>
        <p:spPr>
          <a:xfrm>
            <a:off x="5188178" y="4020526"/>
            <a:ext cx="18654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Update/Delete User Info</a:t>
            </a:r>
            <a:endParaRPr b="0" sz="1100" cap="none">
              <a:solidFill>
                <a:schemeClr val="dk1"/>
              </a:solidFill>
              <a:latin typeface="Arial"/>
              <a:ea typeface="Arial"/>
              <a:cs typeface="Arial"/>
              <a:sym typeface="Arial"/>
            </a:endParaRPr>
          </a:p>
        </p:txBody>
      </p:sp>
      <p:sp>
        <p:nvSpPr>
          <p:cNvPr id="53" name="Google Shape;53;p10"/>
          <p:cNvSpPr/>
          <p:nvPr/>
        </p:nvSpPr>
        <p:spPr>
          <a:xfrm>
            <a:off x="7484760" y="3118994"/>
            <a:ext cx="13221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User Account Info</a:t>
            </a:r>
            <a:endParaRPr b="0" sz="1100" cap="none">
              <a:solidFill>
                <a:schemeClr val="dk1"/>
              </a:solidFill>
              <a:latin typeface="Arial"/>
              <a:ea typeface="Arial"/>
              <a:cs typeface="Arial"/>
              <a:sym typeface="Arial"/>
            </a:endParaRPr>
          </a:p>
        </p:txBody>
      </p:sp>
      <p:cxnSp>
        <p:nvCxnSpPr>
          <p:cNvPr id="54" name="Google Shape;54;p10"/>
          <p:cNvCxnSpPr/>
          <p:nvPr/>
        </p:nvCxnSpPr>
        <p:spPr>
          <a:xfrm>
            <a:off x="7364743" y="2533664"/>
            <a:ext cx="0" cy="518400"/>
          </a:xfrm>
          <a:prstGeom prst="straightConnector1">
            <a:avLst/>
          </a:prstGeom>
          <a:noFill/>
          <a:ln cap="flat" cmpd="sng" w="9525">
            <a:solidFill>
              <a:schemeClr val="dk1"/>
            </a:solidFill>
            <a:prstDash val="solid"/>
            <a:miter lim="800000"/>
            <a:headEnd len="sm" w="sm" type="none"/>
            <a:tailEnd len="sm" w="sm" type="none"/>
          </a:ln>
        </p:spPr>
      </p:cxnSp>
      <p:cxnSp>
        <p:nvCxnSpPr>
          <p:cNvPr id="55" name="Google Shape;55;p10"/>
          <p:cNvCxnSpPr/>
          <p:nvPr/>
        </p:nvCxnSpPr>
        <p:spPr>
          <a:xfrm>
            <a:off x="7364743" y="3403170"/>
            <a:ext cx="0" cy="5184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4.png"/><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6" Type="http://schemas.openxmlformats.org/officeDocument/2006/relationships/theme" Target="../theme/theme2.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800100"/>
            <a:ext cx="7886700" cy="36576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8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5" name="Google Shape;85;p17"/>
          <p:cNvSpPr txBox="1"/>
          <p:nvPr>
            <p:ph idx="1" type="body"/>
          </p:nvPr>
        </p:nvSpPr>
        <p:spPr>
          <a:xfrm>
            <a:off x="628650" y="800100"/>
            <a:ext cx="7886700" cy="36576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8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None/>
            </a:pPr>
            <a:r>
              <a:rPr b="1" lang="en" sz="3300">
                <a:latin typeface="Times New Roman"/>
                <a:ea typeface="Times New Roman"/>
                <a:cs typeface="Times New Roman"/>
                <a:sym typeface="Times New Roman"/>
              </a:rPr>
              <a:t>Revolutionising B.Tech</a:t>
            </a:r>
            <a:endParaRPr b="1" sz="3300">
              <a:latin typeface="Times New Roman"/>
              <a:ea typeface="Times New Roman"/>
              <a:cs typeface="Times New Roman"/>
              <a:sym typeface="Times New Roman"/>
            </a:endParaRPr>
          </a:p>
        </p:txBody>
      </p:sp>
      <p:pic>
        <p:nvPicPr>
          <p:cNvPr descr="A picture containing text, sign, dark, clipart&#10;&#10;Description automatically generated" id="163" name="Google Shape;163;p32"/>
          <p:cNvPicPr preferRelativeResize="0"/>
          <p:nvPr/>
        </p:nvPicPr>
        <p:blipFill rotWithShape="1">
          <a:blip r:embed="rId3">
            <a:alphaModFix/>
          </a:blip>
          <a:srcRect b="0" l="0" r="0" t="0"/>
          <a:stretch/>
        </p:blipFill>
        <p:spPr>
          <a:xfrm>
            <a:off x="2512219" y="1664157"/>
            <a:ext cx="4119561" cy="10373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The test metric </a:t>
            </a:r>
            <a:r>
              <a:rPr b="0" lang="en" sz="1500"/>
              <a:t>- </a:t>
            </a:r>
            <a:r>
              <a:rPr b="0" lang="en" sz="1500">
                <a:solidFill>
                  <a:schemeClr val="dk2"/>
                </a:solidFill>
              </a:rPr>
              <a:t>that feature expects to bring an impact to and the data available.</a:t>
            </a:r>
            <a:endParaRPr b="0" sz="1500"/>
          </a:p>
        </p:txBody>
      </p:sp>
      <p:sp>
        <p:nvSpPr>
          <p:cNvPr id="227" name="Google Shape;227;p4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AutoNum type="arabicPeriod"/>
            </a:pPr>
            <a:r>
              <a:rPr lang="en"/>
              <a:t>T</a:t>
            </a:r>
            <a:r>
              <a:rPr lang="en"/>
              <a:t>he list of metrics and finalize the metric we want to test significance on. </a:t>
            </a:r>
            <a:endParaRPr/>
          </a:p>
          <a:p>
            <a:pPr indent="-323850" lvl="0" marL="914400" rtl="0" algn="l">
              <a:spcBef>
                <a:spcPts val="800"/>
              </a:spcBef>
              <a:spcAft>
                <a:spcPts val="0"/>
              </a:spcAft>
              <a:buSzPts val="1500"/>
              <a:buChar char="•"/>
            </a:pPr>
            <a:r>
              <a:rPr lang="en"/>
              <a:t>Metrics - In this case study we can focus on the primary impact of the feature being more user engagement, daily active users etc.</a:t>
            </a:r>
            <a:endParaRPr/>
          </a:p>
          <a:p>
            <a:pPr indent="-323850" lvl="0" marL="914400" rtl="0" algn="l">
              <a:spcBef>
                <a:spcPts val="800"/>
              </a:spcBef>
              <a:spcAft>
                <a:spcPts val="0"/>
              </a:spcAft>
              <a:buSzPts val="1500"/>
              <a:buChar char="•"/>
            </a:pPr>
            <a:r>
              <a:rPr lang="en"/>
              <a:t>User Engagement can be defined as % of active users who have engaged with Facebook in some way (like, comments, save, reactions).</a:t>
            </a:r>
            <a:endParaRPr/>
          </a:p>
          <a:p>
            <a:pPr indent="-323850" lvl="0" marL="914400" rtl="0" algn="l">
              <a:spcBef>
                <a:spcPts val="800"/>
              </a:spcBef>
              <a:spcAft>
                <a:spcPts val="0"/>
              </a:spcAft>
              <a:buSzPts val="1500"/>
              <a:buChar char="•"/>
            </a:pPr>
            <a:r>
              <a:rPr lang="en"/>
              <a:t>Daily Active Users - # of unique users who have logged on Facebook each day. We expect this metric to increase with this new feature</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33" name="Google Shape;233;p42"/>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AutoNum type="arabicPeriod" startAt="2"/>
            </a:pPr>
            <a:r>
              <a:rPr lang="en"/>
              <a:t>Come up with north star metrics, supporting metrics (if applicable) and guard rail metrics.</a:t>
            </a:r>
            <a:endParaRPr/>
          </a:p>
          <a:p>
            <a:pPr indent="-323850" lvl="0" marL="914400" rtl="0" algn="l">
              <a:spcBef>
                <a:spcPts val="800"/>
              </a:spcBef>
              <a:spcAft>
                <a:spcPts val="0"/>
              </a:spcAft>
              <a:buSzPts val="1500"/>
              <a:buChar char="•"/>
            </a:pPr>
            <a:r>
              <a:rPr lang="en"/>
              <a:t>North Star Metric - the most crucial parameter to focus on e.g. % of user with engagement </a:t>
            </a:r>
            <a:endParaRPr/>
          </a:p>
          <a:p>
            <a:pPr indent="-323850" lvl="0" marL="914400" rtl="0" algn="l">
              <a:spcBef>
                <a:spcPts val="800"/>
              </a:spcBef>
              <a:spcAft>
                <a:spcPts val="0"/>
              </a:spcAft>
              <a:buSzPts val="1500"/>
              <a:buChar char="•"/>
            </a:pPr>
            <a:r>
              <a:rPr lang="en"/>
              <a:t>Supporting Metric - Daily Active Users</a:t>
            </a:r>
            <a:endParaRPr/>
          </a:p>
          <a:p>
            <a:pPr indent="-323850" lvl="0" marL="914400" rtl="0" algn="l">
              <a:spcBef>
                <a:spcPts val="800"/>
              </a:spcBef>
              <a:spcAft>
                <a:spcPts val="0"/>
              </a:spcAft>
              <a:buSzPts val="1500"/>
              <a:buChar char="•"/>
            </a:pPr>
            <a:r>
              <a:rPr lang="en"/>
              <a:t>Guard Rail Metric (This is the metric that should not degrade in pursuit of a new feature) - % of media content (assuming media content provides more value, we don't want this % to decrease because of this feature). Or because this feature takes up so much space, are we seeing lesser number of posts on average that people interact with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Steps - </a:t>
            </a:r>
            <a:r>
              <a:rPr lang="en" sz="1800">
                <a:solidFill>
                  <a:schemeClr val="dk2"/>
                </a:solidFill>
              </a:rPr>
              <a:t>A/B testing</a:t>
            </a:r>
            <a:endParaRPr/>
          </a:p>
        </p:txBody>
      </p:sp>
      <p:sp>
        <p:nvSpPr>
          <p:cNvPr id="239" name="Google Shape;239;p4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AutoNum type="arabicPeriod"/>
            </a:pPr>
            <a:r>
              <a:rPr b="1" lang="en"/>
              <a:t>Set up hypothesis</a:t>
            </a:r>
            <a:r>
              <a:rPr lang="en"/>
              <a:t> (State the null hypothesis &amp; alternate hypothesis) - What would be the null and alternative hypothesis in the case?</a:t>
            </a:r>
            <a:endParaRPr/>
          </a:p>
          <a:p>
            <a:pPr indent="-323850" lvl="1" marL="914400" rtl="0" algn="l">
              <a:spcBef>
                <a:spcPts val="400"/>
              </a:spcBef>
              <a:spcAft>
                <a:spcPts val="0"/>
              </a:spcAft>
              <a:buSzPts val="1500"/>
              <a:buAutoNum type="alphaLcPeriod"/>
            </a:pPr>
            <a:r>
              <a:rPr b="1" lang="en"/>
              <a:t>Null Hypothesis</a:t>
            </a:r>
            <a:r>
              <a:rPr lang="en"/>
              <a:t> (</a:t>
            </a:r>
            <a:r>
              <a:rPr i="1" lang="en"/>
              <a:t>Treatment t=0</a:t>
            </a:r>
            <a:r>
              <a:rPr lang="en"/>
              <a:t>) - There is no significant difference in user engagement between the treatment and control groups.</a:t>
            </a:r>
            <a:endParaRPr/>
          </a:p>
          <a:p>
            <a:pPr indent="-323850" lvl="1" marL="914400" rtl="0" algn="l">
              <a:spcBef>
                <a:spcPts val="400"/>
              </a:spcBef>
              <a:spcAft>
                <a:spcPts val="0"/>
              </a:spcAft>
              <a:buSzPts val="1500"/>
              <a:buAutoNum type="alphaLcPeriod"/>
            </a:pPr>
            <a:r>
              <a:rPr b="1" lang="en"/>
              <a:t>Alternative Hypothesis</a:t>
            </a:r>
            <a:r>
              <a:rPr lang="en"/>
              <a:t> </a:t>
            </a:r>
            <a:r>
              <a:rPr lang="en"/>
              <a:t>(</a:t>
            </a:r>
            <a:r>
              <a:rPr i="1" lang="en"/>
              <a:t>Treatment t=1</a:t>
            </a:r>
            <a:r>
              <a:rPr lang="en"/>
              <a:t>)</a:t>
            </a:r>
            <a:r>
              <a:rPr lang="en"/>
              <a:t> - There is a significant difference in user engagement between the treatment and control groups.</a:t>
            </a:r>
            <a:endParaRPr/>
          </a:p>
          <a:p>
            <a:pPr indent="-323850" lvl="0" marL="457200" rtl="0" algn="l">
              <a:spcBef>
                <a:spcPts val="800"/>
              </a:spcBef>
              <a:spcAft>
                <a:spcPts val="0"/>
              </a:spcAft>
              <a:buSzPts val="1500"/>
              <a:buAutoNum type="arabicPeriod"/>
            </a:pPr>
            <a:r>
              <a:rPr b="1" lang="en"/>
              <a:t>Choice of test</a:t>
            </a:r>
            <a:r>
              <a:rPr lang="en"/>
              <a:t> - Since we are comparing two (</a:t>
            </a:r>
            <a:r>
              <a:rPr i="1" lang="en"/>
              <a:t>y=0, y=1</a:t>
            </a:r>
            <a:r>
              <a:rPr lang="en"/>
              <a:t>) ratios, we can use the Z-proportions test.</a:t>
            </a:r>
            <a:endParaRPr/>
          </a:p>
          <a:p>
            <a:pPr indent="-323850" lvl="1" marL="914400" rtl="0" algn="l">
              <a:spcBef>
                <a:spcPts val="400"/>
              </a:spcBef>
              <a:spcAft>
                <a:spcPts val="0"/>
              </a:spcAft>
              <a:buSzPts val="1500"/>
              <a:buAutoNum type="alphaLcPeriod"/>
            </a:pPr>
            <a:r>
              <a:rPr lang="en"/>
              <a:t>Z-test, T-test is a statistical test used to determine whether there is a significant difference between the means of two groups or between a sample mean and a population mean.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45" name="Google Shape;245;p44"/>
          <p:cNvSpPr txBox="1"/>
          <p:nvPr>
            <p:ph idx="1" type="body"/>
          </p:nvPr>
        </p:nvSpPr>
        <p:spPr>
          <a:xfrm>
            <a:off x="311700" y="1152475"/>
            <a:ext cx="8520600" cy="3416400"/>
          </a:xfrm>
          <a:prstGeom prst="rect">
            <a:avLst/>
          </a:prstGeom>
        </p:spPr>
        <p:txBody>
          <a:bodyPr anchorCtr="0" anchor="t" bIns="34275" lIns="68575" spcFirstLastPara="1" rIns="68575" wrap="square" tIns="34275">
            <a:normAutofit lnSpcReduction="20000"/>
          </a:bodyPr>
          <a:lstStyle/>
          <a:p>
            <a:pPr indent="-323850" lvl="0" marL="457200" rtl="0" algn="l">
              <a:spcBef>
                <a:spcPts val="800"/>
              </a:spcBef>
              <a:spcAft>
                <a:spcPts val="0"/>
              </a:spcAft>
              <a:buSzPts val="1500"/>
              <a:buAutoNum type="arabicPeriod" startAt="3"/>
            </a:pPr>
            <a:r>
              <a:rPr b="1" lang="en"/>
              <a:t>Choosing experiment control &amp; treatment subjects</a:t>
            </a:r>
            <a:r>
              <a:rPr lang="en"/>
              <a:t> </a:t>
            </a:r>
            <a:endParaRPr/>
          </a:p>
          <a:p>
            <a:pPr indent="-323850" lvl="1" marL="914400" rtl="0" algn="l">
              <a:spcBef>
                <a:spcPts val="400"/>
              </a:spcBef>
              <a:spcAft>
                <a:spcPts val="0"/>
              </a:spcAft>
              <a:buSzPts val="1500"/>
              <a:buAutoNum type="alphaLcPeriod"/>
            </a:pPr>
            <a:r>
              <a:rPr lang="en"/>
              <a:t>Who is the experiment being run on?</a:t>
            </a:r>
            <a:endParaRPr/>
          </a:p>
          <a:p>
            <a:pPr indent="-323850" lvl="1" marL="914400" rtl="0" algn="l">
              <a:spcBef>
                <a:spcPts val="400"/>
              </a:spcBef>
              <a:spcAft>
                <a:spcPts val="0"/>
              </a:spcAft>
              <a:buSzPts val="1500"/>
              <a:buAutoNum type="alphaLcPeriod"/>
            </a:pPr>
            <a:r>
              <a:rPr lang="en"/>
              <a:t>Are we targeting all users on the platform? Or should we pick a proper segment of users for whom we feel this test will be particularly well suited</a:t>
            </a:r>
            <a:endParaRPr/>
          </a:p>
          <a:p>
            <a:pPr indent="-323850" lvl="0" marL="457200" rtl="0" algn="l">
              <a:spcBef>
                <a:spcPts val="800"/>
              </a:spcBef>
              <a:spcAft>
                <a:spcPts val="0"/>
              </a:spcAft>
              <a:buSzPts val="1500"/>
              <a:buAutoNum type="arabicPeriod" startAt="3"/>
            </a:pPr>
            <a:r>
              <a:rPr b="1" lang="en"/>
              <a:t>Sample Size Calculation</a:t>
            </a:r>
            <a:r>
              <a:rPr lang="en"/>
              <a:t> </a:t>
            </a:r>
            <a:endParaRPr/>
          </a:p>
          <a:p>
            <a:pPr indent="-323850" lvl="1" marL="914400" rtl="0" algn="l">
              <a:spcBef>
                <a:spcPts val="400"/>
              </a:spcBef>
              <a:spcAft>
                <a:spcPts val="0"/>
              </a:spcAft>
              <a:buSzPts val="1500"/>
              <a:buAutoNum type="alphaLcPeriod"/>
            </a:pPr>
            <a:r>
              <a:rPr lang="en"/>
              <a:t>Baseline metrics</a:t>
            </a:r>
            <a:endParaRPr/>
          </a:p>
          <a:p>
            <a:pPr indent="-323850" lvl="2" marL="1371600" rtl="0" algn="l">
              <a:spcBef>
                <a:spcPts val="400"/>
              </a:spcBef>
              <a:spcAft>
                <a:spcPts val="0"/>
              </a:spcAft>
              <a:buSzPts val="1500"/>
              <a:buAutoNum type="romanLcPeriod"/>
            </a:pPr>
            <a:r>
              <a:rPr lang="en"/>
              <a:t>Let’s say that before this feature launch, the user engagement is around 45% </a:t>
            </a:r>
            <a:endParaRPr/>
          </a:p>
          <a:p>
            <a:pPr indent="-323850" lvl="1" marL="914400" rtl="0" algn="l">
              <a:spcBef>
                <a:spcPts val="400"/>
              </a:spcBef>
              <a:spcAft>
                <a:spcPts val="0"/>
              </a:spcAft>
              <a:buSzPts val="1500"/>
              <a:buAutoNum type="alphaLcPeriod"/>
            </a:pPr>
            <a:r>
              <a:rPr lang="en"/>
              <a:t>Minimum detectable effect - what change is considered meaningful enough for you to take an action</a:t>
            </a:r>
            <a:endParaRPr/>
          </a:p>
          <a:p>
            <a:pPr indent="-323850" lvl="2" marL="1371600" rtl="0" algn="l">
              <a:spcBef>
                <a:spcPts val="400"/>
              </a:spcBef>
              <a:spcAft>
                <a:spcPts val="0"/>
              </a:spcAft>
              <a:buSzPts val="1500"/>
              <a:buAutoNum type="romanLcPeriod"/>
            </a:pPr>
            <a:r>
              <a:rPr lang="en"/>
              <a:t>Let’s say</a:t>
            </a:r>
            <a:r>
              <a:rPr lang="en"/>
              <a:t> that the business stakeholders are hoping for a 1% increase in user engagement in the treatment group</a:t>
            </a:r>
            <a:endParaRPr/>
          </a:p>
          <a:p>
            <a:pPr indent="-323850" lvl="1" marL="914400" rtl="0" algn="l">
              <a:spcBef>
                <a:spcPts val="400"/>
              </a:spcBef>
              <a:spcAft>
                <a:spcPts val="0"/>
              </a:spcAft>
              <a:buSzPts val="1500"/>
              <a:buAutoNum type="alphaLcPeriod"/>
            </a:pPr>
            <a:r>
              <a:rPr lang="en"/>
              <a:t>Significance level (Usually 95%) or confidence interval.</a:t>
            </a:r>
            <a:endParaRPr/>
          </a:p>
          <a:p>
            <a:pPr indent="-323850" lvl="1" marL="914400" rtl="0" algn="l">
              <a:spcBef>
                <a:spcPts val="400"/>
              </a:spcBef>
              <a:spcAft>
                <a:spcPts val="0"/>
              </a:spcAft>
              <a:buSzPts val="1500"/>
              <a:buAutoNum type="alphaLcPeriod"/>
            </a:pPr>
            <a:r>
              <a:rPr lang="en"/>
              <a:t>Power (Usually 80%): A function of the significance level, sample size, and the size of the effect being detected. A power of close to 100% means the test is good at detecting a false null hypothesis. Increasing the significance level increases the power of the test.</a:t>
            </a:r>
            <a:endParaRPr/>
          </a:p>
          <a:p>
            <a:pPr indent="-323850" lvl="1" marL="914400" rtl="0" algn="l">
              <a:spcBef>
                <a:spcPts val="400"/>
              </a:spcBef>
              <a:spcAft>
                <a:spcPts val="0"/>
              </a:spcAft>
              <a:buSzPts val="1500"/>
              <a:buAutoNum type="alphaLcPeriod"/>
            </a:pPr>
            <a:r>
              <a:rPr lang="en"/>
              <a:t>With the above number, assume you would roughly need 40K users in each group for us to design this experiment in a statistically significant manner.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51" name="Google Shape;251;p45"/>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AutoNum type="arabicPeriod" startAt="5"/>
            </a:pPr>
            <a:r>
              <a:rPr b="1" lang="en"/>
              <a:t>Experiment Duration</a:t>
            </a:r>
            <a:r>
              <a:rPr lang="en"/>
              <a:t> - Based on sample size estimated and the approximate traffic - </a:t>
            </a:r>
            <a:endParaRPr/>
          </a:p>
          <a:p>
            <a:pPr indent="-323850" lvl="1" marL="914400" rtl="0" algn="l">
              <a:spcBef>
                <a:spcPts val="400"/>
              </a:spcBef>
              <a:spcAft>
                <a:spcPts val="0"/>
              </a:spcAft>
              <a:buSzPts val="1500"/>
              <a:buChar char="●"/>
            </a:pPr>
            <a:r>
              <a:rPr lang="en"/>
              <a:t>Divide sample size by the number of users in each group</a:t>
            </a:r>
            <a:endParaRPr/>
          </a:p>
          <a:p>
            <a:pPr indent="-323850" lvl="2" marL="1371600" rtl="0" algn="l">
              <a:spcBef>
                <a:spcPts val="400"/>
              </a:spcBef>
              <a:spcAft>
                <a:spcPts val="0"/>
              </a:spcAft>
              <a:buSzPts val="1500"/>
              <a:buAutoNum type="romanLcPeriod"/>
            </a:pPr>
            <a:r>
              <a:rPr lang="en"/>
              <a:t>Since we need a sample size of 80K (40K in each group) based on the above calculation</a:t>
            </a:r>
            <a:endParaRPr/>
          </a:p>
          <a:p>
            <a:pPr indent="-323850" lvl="2" marL="1371600" rtl="0" algn="l">
              <a:spcBef>
                <a:spcPts val="400"/>
              </a:spcBef>
              <a:spcAft>
                <a:spcPts val="0"/>
              </a:spcAft>
              <a:buSzPts val="1500"/>
              <a:buAutoNum type="romanLcPeriod"/>
            </a:pPr>
            <a:r>
              <a:rPr lang="en"/>
              <a:t>Assuming FB gets a traffic of 5K everyday </a:t>
            </a:r>
            <a:endParaRPr/>
          </a:p>
          <a:p>
            <a:pPr indent="-323850" lvl="2" marL="1371600" rtl="0" algn="l">
              <a:spcBef>
                <a:spcPts val="400"/>
              </a:spcBef>
              <a:spcAft>
                <a:spcPts val="0"/>
              </a:spcAft>
              <a:buSzPts val="1500"/>
              <a:buAutoNum type="romanLcPeriod"/>
            </a:pPr>
            <a:r>
              <a:rPr lang="en"/>
              <a:t>Experiment duration = 80/5 = 16 days</a:t>
            </a:r>
            <a:endParaRPr/>
          </a:p>
          <a:p>
            <a:pPr indent="-323850" lvl="0" marL="457200" rtl="0" algn="l">
              <a:spcBef>
                <a:spcPts val="800"/>
              </a:spcBef>
              <a:spcAft>
                <a:spcPts val="0"/>
              </a:spcAft>
              <a:buSzPts val="1500"/>
              <a:buAutoNum type="arabicPeriod" startAt="5"/>
            </a:pPr>
            <a:r>
              <a:rPr lang="en"/>
              <a:t>Significance testing after we have reached the required sample size on the north star metric to identify significance.</a:t>
            </a:r>
            <a:endParaRPr/>
          </a:p>
          <a:p>
            <a:pPr indent="-323850" lvl="0" marL="457200" rtl="0" algn="l">
              <a:spcBef>
                <a:spcPts val="800"/>
              </a:spcBef>
              <a:spcAft>
                <a:spcPts val="0"/>
              </a:spcAft>
              <a:buSzPts val="1500"/>
              <a:buAutoNum type="arabicPeriod" startAt="5"/>
            </a:pPr>
            <a:r>
              <a:rPr lang="en"/>
              <a:t>Continue monitoring supporting metrics and guard rail metrics.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Testing Pitfalls - </a:t>
            </a:r>
            <a:r>
              <a:rPr lang="en" sz="1800">
                <a:solidFill>
                  <a:schemeClr val="dk2"/>
                </a:solidFill>
              </a:rPr>
              <a:t>A/B testing</a:t>
            </a:r>
            <a:endParaRPr/>
          </a:p>
        </p:txBody>
      </p:sp>
      <p:sp>
        <p:nvSpPr>
          <p:cNvPr id="257" name="Google Shape;257;p46"/>
          <p:cNvSpPr txBox="1"/>
          <p:nvPr>
            <p:ph idx="1" type="body"/>
          </p:nvPr>
        </p:nvSpPr>
        <p:spPr>
          <a:xfrm>
            <a:off x="311700" y="1152475"/>
            <a:ext cx="8520600" cy="34164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b="1" lang="en"/>
              <a:t>Experimental Design Bias </a:t>
            </a:r>
            <a:endParaRPr b="1"/>
          </a:p>
          <a:p>
            <a:pPr indent="-323850" lvl="0" marL="457200" rtl="0" algn="l">
              <a:spcBef>
                <a:spcPts val="800"/>
              </a:spcBef>
              <a:spcAft>
                <a:spcPts val="0"/>
              </a:spcAft>
              <a:buSzPts val="1500"/>
              <a:buAutoNum type="arabicPeriod"/>
            </a:pPr>
            <a:r>
              <a:rPr b="1" lang="en"/>
              <a:t>Novelty / Primacy Effect -</a:t>
            </a:r>
            <a:r>
              <a:rPr lang="en"/>
              <a:t> </a:t>
            </a:r>
            <a:endParaRPr/>
          </a:p>
          <a:p>
            <a:pPr indent="-323850" lvl="1" marL="914400" rtl="0" algn="l">
              <a:spcBef>
                <a:spcPts val="400"/>
              </a:spcBef>
              <a:spcAft>
                <a:spcPts val="0"/>
              </a:spcAft>
              <a:buSzPts val="1500"/>
              <a:buAutoNum type="alphaLcPeriod"/>
            </a:pPr>
            <a:r>
              <a:rPr b="1" lang="en"/>
              <a:t>Primacy Effect</a:t>
            </a:r>
            <a:r>
              <a:rPr lang="en"/>
              <a:t> - When changes happen, some people that got used to how things work may feel reluctant to change. </a:t>
            </a:r>
            <a:endParaRPr/>
          </a:p>
          <a:p>
            <a:pPr indent="-323850" lvl="2" marL="1371600" rtl="0" algn="l">
              <a:spcBef>
                <a:spcPts val="400"/>
              </a:spcBef>
              <a:spcAft>
                <a:spcPts val="0"/>
              </a:spcAft>
              <a:buSzPts val="1500"/>
              <a:buChar char="●"/>
            </a:pPr>
            <a:r>
              <a:rPr lang="en"/>
              <a:t>Some users in the treatment group are reluctant to try out the new feature as they were used to the older status UI so they stop using FB much to post status.</a:t>
            </a:r>
            <a:endParaRPr/>
          </a:p>
          <a:p>
            <a:pPr indent="-323850" lvl="2" marL="1371600" rtl="0" algn="l">
              <a:spcBef>
                <a:spcPts val="400"/>
              </a:spcBef>
              <a:spcAft>
                <a:spcPts val="0"/>
              </a:spcAft>
              <a:buSzPts val="1500"/>
              <a:buChar char="●"/>
            </a:pPr>
            <a:r>
              <a:rPr lang="en"/>
              <a:t>So user engagement for first 2 weeks are low  Wk1 = 45% and Wk 2 = 48% </a:t>
            </a:r>
            <a:endParaRPr/>
          </a:p>
          <a:p>
            <a:pPr indent="-323850" lvl="2" marL="1371600" rtl="0" algn="l">
              <a:spcBef>
                <a:spcPts val="400"/>
              </a:spcBef>
              <a:spcAft>
                <a:spcPts val="0"/>
              </a:spcAft>
              <a:buSzPts val="1500"/>
              <a:buChar char="●"/>
            </a:pPr>
            <a:r>
              <a:rPr lang="en"/>
              <a:t>But as these reluctant users see more users engaging with this colored status button, they will slowly start using this feature more. </a:t>
            </a:r>
            <a:endParaRPr/>
          </a:p>
          <a:p>
            <a:pPr indent="-323850" lvl="2" marL="1371600" rtl="0" algn="l">
              <a:spcBef>
                <a:spcPts val="400"/>
              </a:spcBef>
              <a:spcAft>
                <a:spcPts val="0"/>
              </a:spcAft>
              <a:buSzPts val="1500"/>
              <a:buChar char="●"/>
            </a:pPr>
            <a:r>
              <a:rPr lang="en"/>
              <a:t>So from Wk3 onwards , the user engagement stabilizes to 62% </a:t>
            </a:r>
            <a:endParaRPr/>
          </a:p>
          <a:p>
            <a:pPr indent="-323850" lvl="2" marL="1371600" rtl="0" algn="l">
              <a:spcBef>
                <a:spcPts val="400"/>
              </a:spcBef>
              <a:spcAft>
                <a:spcPts val="0"/>
              </a:spcAft>
              <a:buSzPts val="1500"/>
              <a:buChar char="●"/>
            </a:pPr>
            <a:r>
              <a:rPr lang="en"/>
              <a:t>It's important to not take the first 2 weeks of low user engagement due to the primacy effect into consideration when comparing with control. </a:t>
            </a:r>
            <a:endParaRPr/>
          </a:p>
          <a:p>
            <a:pPr indent="-323850" lvl="3" marL="1828800" rtl="0" algn="l">
              <a:spcBef>
                <a:spcPts val="400"/>
              </a:spcBef>
              <a:spcAft>
                <a:spcPts val="0"/>
              </a:spcAft>
              <a:buSzPts val="1500"/>
              <a:buChar char="➢"/>
            </a:pPr>
            <a:r>
              <a:rPr lang="en"/>
              <a:t>Here it would have shown that there is no significant difference between the two groups in the first 2 weeks even though subsequently we see that this feature actually gets the users more engaged.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63" name="Google Shape;263;p47"/>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23850" lvl="1" marL="914400" rtl="0" algn="l">
              <a:spcBef>
                <a:spcPts val="400"/>
              </a:spcBef>
              <a:spcAft>
                <a:spcPts val="0"/>
              </a:spcAft>
              <a:buSzPts val="1500"/>
              <a:buAutoNum type="alphaLcPeriod" startAt="2"/>
            </a:pPr>
            <a:r>
              <a:rPr b="1" lang="en"/>
              <a:t>Novelty Effect</a:t>
            </a:r>
            <a:r>
              <a:rPr lang="en"/>
              <a:t> - These users resonate with the new change and use more frequently</a:t>
            </a:r>
            <a:endParaRPr/>
          </a:p>
          <a:p>
            <a:pPr indent="-323850" lvl="2" marL="1371600" rtl="0" algn="l">
              <a:spcBef>
                <a:spcPts val="400"/>
              </a:spcBef>
              <a:spcAft>
                <a:spcPts val="0"/>
              </a:spcAft>
              <a:buSzPts val="1500"/>
              <a:buChar char="●"/>
            </a:pPr>
            <a:r>
              <a:rPr lang="en"/>
              <a:t>Some users in the treatment group got excited about the new feature.</a:t>
            </a:r>
            <a:endParaRPr/>
          </a:p>
          <a:p>
            <a:pPr indent="-323850" lvl="2" marL="1371600" rtl="0" algn="l">
              <a:spcBef>
                <a:spcPts val="400"/>
              </a:spcBef>
              <a:spcAft>
                <a:spcPts val="0"/>
              </a:spcAft>
              <a:buSzPts val="1500"/>
              <a:buChar char="●"/>
            </a:pPr>
            <a:r>
              <a:rPr lang="en"/>
              <a:t>The excited users use this feature and subsequently engage more in the first two weeks after which the excitement dies down.</a:t>
            </a:r>
            <a:endParaRPr/>
          </a:p>
          <a:p>
            <a:pPr indent="-323850" lvl="2" marL="1371600" rtl="0" algn="l">
              <a:spcBef>
                <a:spcPts val="400"/>
              </a:spcBef>
              <a:spcAft>
                <a:spcPts val="0"/>
              </a:spcAft>
              <a:buSzPts val="1500"/>
              <a:buChar char="●"/>
            </a:pPr>
            <a:r>
              <a:rPr lang="en"/>
              <a:t>So user engagement for first 2 weeks are high  Wk1 = 65% and Wk 2 = 68% </a:t>
            </a:r>
            <a:endParaRPr/>
          </a:p>
          <a:p>
            <a:pPr indent="-323850" lvl="2" marL="1371600" rtl="0" algn="l">
              <a:spcBef>
                <a:spcPts val="400"/>
              </a:spcBef>
              <a:spcAft>
                <a:spcPts val="0"/>
              </a:spcAft>
              <a:buSzPts val="1500"/>
              <a:buChar char="●"/>
            </a:pPr>
            <a:r>
              <a:rPr lang="en"/>
              <a:t>But from Wk3 onwards , the user engagement stabilizes to 52% </a:t>
            </a:r>
            <a:endParaRPr/>
          </a:p>
          <a:p>
            <a:pPr indent="-323850" lvl="2" marL="1371600" rtl="0" algn="l">
              <a:spcBef>
                <a:spcPts val="400"/>
              </a:spcBef>
              <a:spcAft>
                <a:spcPts val="0"/>
              </a:spcAft>
              <a:buSzPts val="1500"/>
              <a:buChar char="●"/>
            </a:pPr>
            <a:r>
              <a:rPr lang="en"/>
              <a:t>It's important to not take the first 2 weeks of high user engagement due to novelty effect into consideration when comparing with control.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69" name="Google Shape;269;p48"/>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23850" lvl="1" marL="914400" rtl="0" algn="l">
              <a:spcBef>
                <a:spcPts val="400"/>
              </a:spcBef>
              <a:spcAft>
                <a:spcPts val="0"/>
              </a:spcAft>
              <a:buSzPts val="1500"/>
              <a:buAutoNum type="alphaLcPeriod" startAt="3"/>
            </a:pPr>
            <a:r>
              <a:rPr lang="en"/>
              <a:t>Both of these effects are not long term effects, so it’s important that results are not biased due to this effect. Treatment results may get exaggerated/undermined initially due to these effects.</a:t>
            </a:r>
            <a:endParaRPr/>
          </a:p>
          <a:p>
            <a:pPr indent="-323850" lvl="1" marL="914400" rtl="0" algn="l">
              <a:spcBef>
                <a:spcPts val="400"/>
              </a:spcBef>
              <a:spcAft>
                <a:spcPts val="0"/>
              </a:spcAft>
              <a:buSzPts val="1500"/>
              <a:buAutoNum type="alphaLcPeriod" startAt="3"/>
            </a:pPr>
            <a:r>
              <a:rPr lang="en"/>
              <a:t>Solutions:</a:t>
            </a:r>
            <a:endParaRPr/>
          </a:p>
          <a:p>
            <a:pPr indent="-323850" lvl="2" marL="1371600" rtl="0" algn="l">
              <a:spcBef>
                <a:spcPts val="400"/>
              </a:spcBef>
              <a:spcAft>
                <a:spcPts val="0"/>
              </a:spcAft>
              <a:buSzPts val="1500"/>
              <a:buChar char="●"/>
            </a:pPr>
            <a:r>
              <a:rPr lang="en"/>
              <a:t>Run the experiment for a longer time than required if possible to observe for any novelty or primacy effect. </a:t>
            </a:r>
            <a:endParaRPr/>
          </a:p>
          <a:p>
            <a:pPr indent="-323850" lvl="2" marL="1371600" rtl="0" algn="l">
              <a:spcBef>
                <a:spcPts val="400"/>
              </a:spcBef>
              <a:spcAft>
                <a:spcPts val="0"/>
              </a:spcAft>
              <a:buSzPts val="1500"/>
              <a:buChar char="●"/>
            </a:pPr>
            <a:r>
              <a:rPr lang="en"/>
              <a:t>The test can be conducted only on the first time users. </a:t>
            </a:r>
            <a:endParaRPr/>
          </a:p>
          <a:p>
            <a:pPr indent="-323850" lvl="2" marL="1371600" rtl="0" algn="l">
              <a:spcBef>
                <a:spcPts val="400"/>
              </a:spcBef>
              <a:spcAft>
                <a:spcPts val="0"/>
              </a:spcAft>
              <a:buSzPts val="1500"/>
              <a:buChar char="●"/>
            </a:pPr>
            <a:r>
              <a:rPr lang="en"/>
              <a:t>Compare first time users with experienced users in the treatment group (we can get an estimated impact of primacy / novelty effect).</a:t>
            </a:r>
            <a:endParaRPr/>
          </a:p>
          <a:p>
            <a:pPr indent="0" lvl="0" marL="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75" name="Google Shape;275;p49"/>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AutoNum type="arabicPeriod" startAt="2"/>
            </a:pPr>
            <a:r>
              <a:rPr b="1" lang="en"/>
              <a:t>Group Interference Qs</a:t>
            </a:r>
            <a:r>
              <a:rPr lang="en"/>
              <a:t> - Interference between variants happens a lot. It's important to select your sample in such a way that this interaction doesn’t cause biased results.</a:t>
            </a:r>
            <a:endParaRPr/>
          </a:p>
          <a:p>
            <a:pPr indent="-323850" lvl="1" marL="914400" rtl="0" algn="l">
              <a:spcBef>
                <a:spcPts val="400"/>
              </a:spcBef>
              <a:spcAft>
                <a:spcPts val="0"/>
              </a:spcAft>
              <a:buSzPts val="1500"/>
              <a:buAutoNum type="alphaLcPeriod"/>
            </a:pPr>
            <a:r>
              <a:rPr lang="en"/>
              <a:t>Eg: IF the treatment group is seeing a positive effect because of this new FB status feature.</a:t>
            </a:r>
            <a:endParaRPr/>
          </a:p>
          <a:p>
            <a:pPr indent="-323850" lvl="1" marL="914400" rtl="0" algn="l">
              <a:spcBef>
                <a:spcPts val="400"/>
              </a:spcBef>
              <a:spcAft>
                <a:spcPts val="0"/>
              </a:spcAft>
              <a:buSzPts val="1500"/>
              <a:buAutoNum type="alphaLcPeriod"/>
            </a:pPr>
            <a:r>
              <a:rPr lang="en"/>
              <a:t>This effect can spill over to the control group (who is not seeing the new feature and makes new posts seeing their friend who is affected by the new feature in the treatment group). This is called a network effect.</a:t>
            </a:r>
            <a:endParaRPr/>
          </a:p>
          <a:p>
            <a:pPr indent="-323850" lvl="1" marL="914400" rtl="0" algn="l">
              <a:spcBef>
                <a:spcPts val="400"/>
              </a:spcBef>
              <a:spcAft>
                <a:spcPts val="0"/>
              </a:spcAft>
              <a:buSzPts val="1500"/>
              <a:buAutoNum type="alphaLcPeriod"/>
            </a:pPr>
            <a:r>
              <a:rPr lang="en"/>
              <a:t>So in this, the difference underestimates the treatment effect.  </a:t>
            </a:r>
            <a:endParaRPr/>
          </a:p>
          <a:p>
            <a:pPr indent="-323850" lvl="1" marL="914400" rtl="0" algn="l">
              <a:spcBef>
                <a:spcPts val="400"/>
              </a:spcBef>
              <a:spcAft>
                <a:spcPts val="0"/>
              </a:spcAft>
              <a:buSzPts val="1500"/>
              <a:buAutoNum type="alphaLcPeriod"/>
            </a:pPr>
            <a:r>
              <a:rPr lang="en"/>
              <a:t>In reality the difference may actually be more than 1% but due to network effect, Actual Effect &gt; Treatment Effect.</a:t>
            </a:r>
            <a:endParaRPr/>
          </a:p>
          <a:p>
            <a:pPr indent="-323850" lvl="1" marL="914400" rtl="0" algn="l">
              <a:spcBef>
                <a:spcPts val="400"/>
              </a:spcBef>
              <a:spcAft>
                <a:spcPts val="0"/>
              </a:spcAft>
              <a:buSzPts val="1500"/>
              <a:buAutoNum type="alphaLcPeriod"/>
            </a:pPr>
            <a:r>
              <a:rPr lang="en"/>
              <a:t>Hence giving an incorrect result that this new feature did not significantly impact the north star metric.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81" name="Google Shape;281;p5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AutoNum type="arabicPeriod" startAt="3"/>
            </a:pPr>
            <a:r>
              <a:rPr b="1" lang="en"/>
              <a:t>Outcome Bias </a:t>
            </a:r>
            <a:endParaRPr b="1"/>
          </a:p>
          <a:p>
            <a:pPr indent="0" lvl="0" marL="457200" rtl="0" algn="l">
              <a:spcBef>
                <a:spcPts val="800"/>
              </a:spcBef>
              <a:spcAft>
                <a:spcPts val="0"/>
              </a:spcAft>
              <a:buNone/>
            </a:pPr>
            <a:r>
              <a:rPr lang="en"/>
              <a:t>Look out for other design or system issues that led to the actual effect being undermined or over estimated to the treatment effect.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A/B testing</a:t>
            </a:r>
            <a:endParaRPr/>
          </a:p>
        </p:txBody>
      </p:sp>
      <p:sp>
        <p:nvSpPr>
          <p:cNvPr id="169" name="Google Shape;169;p33"/>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a:t>To test the causal effect as P(Y|T, 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Recommendations </a:t>
            </a:r>
            <a:r>
              <a:rPr b="0" lang="en" sz="1500"/>
              <a:t>- based on experiment results “Launch or not?”</a:t>
            </a:r>
            <a:endParaRPr b="0" sz="1500"/>
          </a:p>
        </p:txBody>
      </p:sp>
      <p:sp>
        <p:nvSpPr>
          <p:cNvPr id="287" name="Google Shape;287;p5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a:t>Link results to the goal and business impact</a:t>
            </a:r>
            <a:endParaRPr b="1"/>
          </a:p>
          <a:p>
            <a:pPr indent="-323850" lvl="0" marL="457200" rtl="0" algn="l">
              <a:spcBef>
                <a:spcPts val="800"/>
              </a:spcBef>
              <a:spcAft>
                <a:spcPts val="0"/>
              </a:spcAft>
              <a:buSzPts val="1500"/>
              <a:buAutoNum type="arabicPeriod"/>
            </a:pPr>
            <a:r>
              <a:rPr lang="en"/>
              <a:t>Example: What does 1% lift in engagement rate translate to revenue?</a:t>
            </a:r>
            <a:endParaRPr/>
          </a:p>
          <a:p>
            <a:pPr indent="-323850" lvl="1" marL="914400" rtl="0" algn="l">
              <a:spcBef>
                <a:spcPts val="400"/>
              </a:spcBef>
              <a:spcAft>
                <a:spcPts val="0"/>
              </a:spcAft>
              <a:buSzPts val="1500"/>
              <a:buChar char="●"/>
            </a:pPr>
            <a:r>
              <a:rPr lang="en"/>
              <a:t>If the 1% lift is increasing revenue through Ads by $20M, it might be worth it, however if it only increases revenue by $50K it might not be (based on efforts estimation).</a:t>
            </a:r>
            <a:endParaRPr/>
          </a:p>
          <a:p>
            <a:pPr indent="-323850" lvl="0" marL="457200" rtl="0" algn="l">
              <a:spcBef>
                <a:spcPts val="800"/>
              </a:spcBef>
              <a:spcAft>
                <a:spcPts val="0"/>
              </a:spcAft>
              <a:buSzPts val="1500"/>
              <a:buAutoNum type="arabicPeriod"/>
            </a:pPr>
            <a:r>
              <a:rPr lang="en"/>
              <a:t>Is it worth it to launch the product given all the costs?</a:t>
            </a:r>
            <a:endParaRPr/>
          </a:p>
          <a:p>
            <a:pPr indent="-323850" lvl="0" marL="457200" rtl="0" algn="l">
              <a:spcBef>
                <a:spcPts val="800"/>
              </a:spcBef>
              <a:spcAft>
                <a:spcPts val="0"/>
              </a:spcAft>
              <a:buSzPts val="1500"/>
              <a:buAutoNum type="arabicPeriod"/>
            </a:pPr>
            <a:r>
              <a:rPr lang="en"/>
              <a:t>While the perfect scenario is that the increase in success metrics are significant and we don’t see any difference in the guardrail metrics - Give recommendations on what to do in case of conflicting situations.</a:t>
            </a:r>
            <a:endParaRPr/>
          </a:p>
          <a:p>
            <a:pPr indent="-323850" lvl="0" marL="457200" rtl="0" algn="l">
              <a:spcBef>
                <a:spcPts val="800"/>
              </a:spcBef>
              <a:spcAft>
                <a:spcPts val="0"/>
              </a:spcAft>
              <a:buSzPts val="1500"/>
              <a:buAutoNum type="arabicPeriod"/>
            </a:pPr>
            <a:r>
              <a:rPr lang="en"/>
              <a:t>Example: There's an increase in % user engagement among active users but also the daily active users have decreased.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93" name="Google Shape;293;p52"/>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a:t>Link results to the goal and business impact</a:t>
            </a:r>
            <a:endParaRPr b="1"/>
          </a:p>
          <a:p>
            <a:pPr indent="-323850" lvl="0" marL="457200" rtl="0" algn="l">
              <a:spcBef>
                <a:spcPts val="800"/>
              </a:spcBef>
              <a:spcAft>
                <a:spcPts val="0"/>
              </a:spcAft>
              <a:buSzPts val="1500"/>
              <a:buAutoNum type="arabicPeriod" startAt="5"/>
            </a:pPr>
            <a:r>
              <a:rPr lang="en"/>
              <a:t>Translate this to impact to users and business -  </a:t>
            </a:r>
            <a:endParaRPr/>
          </a:p>
          <a:p>
            <a:pPr indent="-323850" lvl="1" marL="914400" rtl="0" algn="l">
              <a:spcBef>
                <a:spcPts val="400"/>
              </a:spcBef>
              <a:spcAft>
                <a:spcPts val="0"/>
              </a:spcAft>
              <a:buSzPts val="1500"/>
              <a:buAutoNum type="alphaLcPeriod"/>
            </a:pPr>
            <a:r>
              <a:rPr lang="en"/>
              <a:t>Is the increased engagement among existing  users bringing increased revenue to balance out the loss of some daily active users?</a:t>
            </a:r>
            <a:endParaRPr/>
          </a:p>
          <a:p>
            <a:pPr indent="-323850" lvl="1" marL="914400" rtl="0" algn="l">
              <a:spcBef>
                <a:spcPts val="400"/>
              </a:spcBef>
              <a:spcAft>
                <a:spcPts val="0"/>
              </a:spcAft>
              <a:buSzPts val="1500"/>
              <a:buAutoNum type="alphaLcPeriod"/>
            </a:pPr>
            <a:r>
              <a:rPr lang="en"/>
              <a:t>For eg: </a:t>
            </a:r>
            <a:endParaRPr/>
          </a:p>
          <a:p>
            <a:pPr indent="-323850" lvl="2" marL="1371600" rtl="0" algn="l">
              <a:spcBef>
                <a:spcPts val="400"/>
              </a:spcBef>
              <a:spcAft>
                <a:spcPts val="0"/>
              </a:spcAft>
              <a:buSzPts val="1500"/>
              <a:buChar char="●"/>
            </a:pPr>
            <a:r>
              <a:rPr lang="en"/>
              <a:t>Let's say the daily active users were 5K earlier but now it has come down to 3K.</a:t>
            </a:r>
            <a:endParaRPr/>
          </a:p>
          <a:p>
            <a:pPr indent="-323850" lvl="2" marL="1371600" rtl="0" algn="l">
              <a:spcBef>
                <a:spcPts val="400"/>
              </a:spcBef>
              <a:spcAft>
                <a:spcPts val="0"/>
              </a:spcAft>
              <a:buSzPts val="1500"/>
              <a:buChar char="●"/>
            </a:pPr>
            <a:r>
              <a:rPr lang="en"/>
              <a:t>However the user engagement has increased from 45% to 65% </a:t>
            </a:r>
            <a:endParaRPr/>
          </a:p>
          <a:p>
            <a:pPr indent="-323850" lvl="2" marL="1371600" rtl="0" algn="l">
              <a:spcBef>
                <a:spcPts val="400"/>
              </a:spcBef>
              <a:spcAft>
                <a:spcPts val="0"/>
              </a:spcAft>
              <a:buSzPts val="1500"/>
              <a:buChar char="●"/>
            </a:pPr>
            <a:r>
              <a:rPr lang="en"/>
              <a:t>If the increase in user engagement has led to a revenue increase despite the loss of daily active users. This feature might be worth the consideration.</a:t>
            </a:r>
            <a:endParaRPr/>
          </a:p>
          <a:p>
            <a:pPr indent="-323850" lvl="2" marL="1371600" rtl="0" algn="l">
              <a:spcBef>
                <a:spcPts val="400"/>
              </a:spcBef>
              <a:spcAft>
                <a:spcPts val="0"/>
              </a:spcAft>
              <a:buSzPts val="1500"/>
              <a:buChar char="●"/>
            </a:pPr>
            <a:r>
              <a:rPr lang="en"/>
              <a:t>ITs good to give a thought to strategy to retain the daily active users as next steps.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99" name="Google Shape;299;p5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b="1" lang="en"/>
              <a:t>Consider short term and long term impact of the launch -</a:t>
            </a:r>
            <a:endParaRPr b="1"/>
          </a:p>
          <a:p>
            <a:pPr indent="-323850" lvl="0" marL="457200" rtl="0" algn="l">
              <a:spcBef>
                <a:spcPts val="800"/>
              </a:spcBef>
              <a:spcAft>
                <a:spcPts val="0"/>
              </a:spcAft>
              <a:buSzPts val="1500"/>
              <a:buAutoNum type="arabicPeriod"/>
            </a:pPr>
            <a:r>
              <a:rPr lang="en"/>
              <a:t>Sometimes a short-term impression increase can conflict with the brand image or company’s mission in the long run.</a:t>
            </a:r>
            <a:endParaRPr/>
          </a:p>
          <a:p>
            <a:pPr indent="-323850" lvl="0" marL="457200" rtl="0" algn="l">
              <a:spcBef>
                <a:spcPts val="800"/>
              </a:spcBef>
              <a:spcAft>
                <a:spcPts val="0"/>
              </a:spcAft>
              <a:buSzPts val="1500"/>
              <a:buAutoNum type="arabicPeriod"/>
            </a:pPr>
            <a:r>
              <a:rPr lang="en"/>
              <a:t>One reasonable suggestion could be even with the decrease in daily active users, the launch of color background search could potentially bring in more engaged users to the platform and in the long term, the benefit may outweigh the drawbacks.</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Times New Roman"/>
              <a:buNone/>
            </a:pPr>
            <a:r>
              <a:rPr lang="en" sz="2100">
                <a:solidFill>
                  <a:schemeClr val="dk1"/>
                </a:solidFill>
                <a:latin typeface="Times New Roman"/>
                <a:ea typeface="Times New Roman"/>
                <a:cs typeface="Times New Roman"/>
                <a:sym typeface="Times New Roman"/>
              </a:rPr>
              <a:t>Activities </a:t>
            </a:r>
            <a:endParaRPr/>
          </a:p>
        </p:txBody>
      </p:sp>
      <p:sp>
        <p:nvSpPr>
          <p:cNvPr id="306" name="Google Shape;306;p54"/>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lang="en"/>
              <a:t> </a:t>
            </a:r>
            <a:endParaRPr/>
          </a:p>
        </p:txBody>
      </p:sp>
      <p:sp>
        <p:nvSpPr>
          <p:cNvPr id="307" name="Google Shape;307;p54"/>
          <p:cNvSpPr txBox="1"/>
          <p:nvPr/>
        </p:nvSpPr>
        <p:spPr>
          <a:xfrm>
            <a:off x="628650" y="1138714"/>
            <a:ext cx="4572000" cy="300000"/>
          </a:xfrm>
          <a:prstGeom prst="rect">
            <a:avLst/>
          </a:prstGeom>
          <a:noFill/>
          <a:ln>
            <a:noFill/>
          </a:ln>
        </p:spPr>
        <p:txBody>
          <a:bodyPr anchorCtr="0" anchor="t" bIns="34275" lIns="68575" spcFirstLastPara="1" rIns="68575" wrap="square" tIns="34275">
            <a:spAutoFit/>
          </a:bodyPr>
          <a:lstStyle/>
          <a:p>
            <a:pPr indent="-209550" lvl="0" marL="215900" marR="0" rtl="0" algn="l">
              <a:spcBef>
                <a:spcPts val="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Surprise Quiz in Class.</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p:nvPr/>
        </p:nvSpPr>
        <p:spPr>
          <a:xfrm flipH="1" rot="10800000">
            <a:off x="0" y="0"/>
            <a:ext cx="66000" cy="5143500"/>
          </a:xfrm>
          <a:prstGeom prst="rect">
            <a:avLst/>
          </a:prstGeom>
          <a:solidFill>
            <a:srgbClr val="FDBA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314" name="Google Shape;314;p55"/>
          <p:cNvSpPr/>
          <p:nvPr/>
        </p:nvSpPr>
        <p:spPr>
          <a:xfrm>
            <a:off x="-571500" y="288914"/>
            <a:ext cx="32442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en" sz="2400" cap="none">
                <a:solidFill>
                  <a:schemeClr val="lt1"/>
                </a:solidFill>
                <a:latin typeface="Arial"/>
                <a:ea typeface="Arial"/>
                <a:cs typeface="Arial"/>
                <a:sym typeface="Arial"/>
              </a:rPr>
              <a:t> </a:t>
            </a:r>
            <a:endParaRPr sz="1100"/>
          </a:p>
        </p:txBody>
      </p:sp>
      <p:sp>
        <p:nvSpPr>
          <p:cNvPr id="315" name="Google Shape;315;p55"/>
          <p:cNvSpPr/>
          <p:nvPr/>
        </p:nvSpPr>
        <p:spPr>
          <a:xfrm>
            <a:off x="628650" y="1197482"/>
            <a:ext cx="7857600" cy="3275700"/>
          </a:xfrm>
          <a:prstGeom prst="roundRect">
            <a:avLst>
              <a:gd fmla="val 1729" name="adj"/>
            </a:avLst>
          </a:prstGeom>
          <a:noFill/>
          <a:ln cap="flat" cmpd="sng" w="12700">
            <a:solidFill>
              <a:srgbClr val="FDBA2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316" name="Google Shape;316;p55"/>
          <p:cNvSpPr/>
          <p:nvPr/>
        </p:nvSpPr>
        <p:spPr>
          <a:xfrm>
            <a:off x="2254568" y="1383030"/>
            <a:ext cx="6144600" cy="324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dk1"/>
                </a:solidFill>
                <a:latin typeface="Times New Roman"/>
                <a:ea typeface="Times New Roman"/>
                <a:cs typeface="Times New Roman"/>
                <a:sym typeface="Times New Roman"/>
              </a:rPr>
              <a:t>Outcomes:</a:t>
            </a:r>
            <a:endParaRPr sz="1100"/>
          </a:p>
          <a:p>
            <a:pPr indent="0" lvl="0" marL="0" marR="0" rtl="0" algn="l">
              <a:spcBef>
                <a:spcPts val="0"/>
              </a:spcBef>
              <a:spcAft>
                <a:spcPts val="0"/>
              </a:spcAft>
              <a:buClr>
                <a:schemeClr val="dk1"/>
              </a:buClr>
              <a:buSzPts val="1400"/>
              <a:buFont typeface="Arial"/>
              <a:buNone/>
            </a:pPr>
            <a:r>
              <a:rPr b="1" lang="en" sz="1400">
                <a:solidFill>
                  <a:schemeClr val="dk1"/>
                </a:solidFill>
                <a:latin typeface="Arial"/>
                <a:ea typeface="Arial"/>
                <a:cs typeface="Arial"/>
                <a:sym typeface="Arial"/>
              </a:rPr>
              <a:t> </a:t>
            </a:r>
            <a:endParaRPr sz="1100"/>
          </a:p>
        </p:txBody>
      </p:sp>
      <p:pic>
        <p:nvPicPr>
          <p:cNvPr descr="Document" id="317" name="Google Shape;317;p55"/>
          <p:cNvPicPr preferRelativeResize="0"/>
          <p:nvPr/>
        </p:nvPicPr>
        <p:blipFill rotWithShape="1">
          <a:blip r:embed="rId3">
            <a:alphaModFix/>
          </a:blip>
          <a:srcRect b="0" l="0" r="0" t="0"/>
          <a:stretch/>
        </p:blipFill>
        <p:spPr>
          <a:xfrm>
            <a:off x="978743" y="2044989"/>
            <a:ext cx="1053522" cy="1053522"/>
          </a:xfrm>
          <a:prstGeom prst="rect">
            <a:avLst/>
          </a:prstGeom>
          <a:noFill/>
          <a:ln>
            <a:noFill/>
          </a:ln>
        </p:spPr>
      </p:pic>
      <p:sp>
        <p:nvSpPr>
          <p:cNvPr id="318" name="Google Shape;318;p55"/>
          <p:cNvSpPr txBox="1"/>
          <p:nvPr>
            <p:ph idx="4294967295" type="title"/>
          </p:nvPr>
        </p:nvSpPr>
        <p:spPr>
          <a:xfrm>
            <a:off x="599298" y="440994"/>
            <a:ext cx="7886700" cy="347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Times New Roman"/>
              <a:buNone/>
            </a:pPr>
            <a:r>
              <a:rPr lang="en">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6"/>
          <p:cNvSpPr/>
          <p:nvPr/>
        </p:nvSpPr>
        <p:spPr>
          <a:xfrm flipH="1" rot="10800000">
            <a:off x="0" y="0"/>
            <a:ext cx="66000" cy="5143500"/>
          </a:xfrm>
          <a:prstGeom prst="rect">
            <a:avLst/>
          </a:prstGeom>
          <a:solidFill>
            <a:srgbClr val="FDBA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325" name="Google Shape;325;p56"/>
          <p:cNvSpPr/>
          <p:nvPr/>
        </p:nvSpPr>
        <p:spPr>
          <a:xfrm>
            <a:off x="-571500" y="288914"/>
            <a:ext cx="32442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en" sz="2400" cap="none">
                <a:solidFill>
                  <a:schemeClr val="lt1"/>
                </a:solidFill>
                <a:latin typeface="Arial"/>
                <a:ea typeface="Arial"/>
                <a:cs typeface="Arial"/>
                <a:sym typeface="Arial"/>
              </a:rPr>
              <a:t> </a:t>
            </a:r>
            <a:endParaRPr sz="1100"/>
          </a:p>
        </p:txBody>
      </p:sp>
      <p:sp>
        <p:nvSpPr>
          <p:cNvPr id="326" name="Google Shape;326;p56"/>
          <p:cNvSpPr/>
          <p:nvPr/>
        </p:nvSpPr>
        <p:spPr>
          <a:xfrm>
            <a:off x="724853" y="1034415"/>
            <a:ext cx="7674300" cy="2179800"/>
          </a:xfrm>
          <a:prstGeom prst="rect">
            <a:avLst/>
          </a:prstGeom>
          <a:noFill/>
          <a:ln>
            <a:noFill/>
          </a:ln>
        </p:spPr>
        <p:txBody>
          <a:bodyPr anchorCtr="0" anchor="t" bIns="34275" lIns="68575" spcFirstLastPara="1" rIns="68575" wrap="square" tIns="34275">
            <a:noAutofit/>
          </a:bodyPr>
          <a:lstStyle/>
          <a:p>
            <a:pPr indent="-228600" lvl="0" marL="342900" marR="0" rtl="0" algn="l">
              <a:spcBef>
                <a:spcPts val="0"/>
              </a:spcBef>
              <a:spcAft>
                <a:spcPts val="0"/>
              </a:spcAft>
              <a:buClr>
                <a:schemeClr val="dk1"/>
              </a:buClr>
              <a:buSzPts val="1800"/>
              <a:buFont typeface="Libre Franklin Medium"/>
              <a:buNone/>
            </a:pPr>
            <a:r>
              <a:t/>
            </a:r>
            <a:endParaRPr sz="1800">
              <a:solidFill>
                <a:schemeClr val="dk1"/>
              </a:solidFill>
              <a:latin typeface="Times New Roman"/>
              <a:ea typeface="Times New Roman"/>
              <a:cs typeface="Times New Roman"/>
              <a:sym typeface="Times New Roman"/>
            </a:endParaRPr>
          </a:p>
        </p:txBody>
      </p:sp>
      <p:sp>
        <p:nvSpPr>
          <p:cNvPr id="327" name="Google Shape;327;p56"/>
          <p:cNvSpPr txBox="1"/>
          <p:nvPr>
            <p:ph idx="4294967295" type="title"/>
          </p:nvPr>
        </p:nvSpPr>
        <p:spPr>
          <a:xfrm>
            <a:off x="599298" y="440994"/>
            <a:ext cx="7886700" cy="347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Times New Roman"/>
              <a:buNone/>
            </a:pPr>
            <a:r>
              <a:rPr lang="en">
                <a:latin typeface="Times New Roman"/>
                <a:ea typeface="Times New Roman"/>
                <a:cs typeface="Times New Roman"/>
                <a:sym typeface="Times New Roman"/>
              </a:rPr>
              <a:t>Terminal Questions</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7"/>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Times New Roman"/>
              <a:buNone/>
            </a:pPr>
            <a:r>
              <a:rPr lang="en">
                <a:latin typeface="Times New Roman"/>
                <a:ea typeface="Times New Roman"/>
                <a:cs typeface="Times New Roman"/>
                <a:sym typeface="Times New Roman"/>
              </a:rPr>
              <a:t>Reference Links</a:t>
            </a:r>
            <a:endParaRPr>
              <a:latin typeface="Times New Roman"/>
              <a:ea typeface="Times New Roman"/>
              <a:cs typeface="Times New Roman"/>
              <a:sym typeface="Times New Roman"/>
            </a:endParaRPr>
          </a:p>
        </p:txBody>
      </p:sp>
      <p:sp>
        <p:nvSpPr>
          <p:cNvPr id="334" name="Google Shape;334;p57"/>
          <p:cNvSpPr txBox="1"/>
          <p:nvPr>
            <p:ph idx="1" type="body"/>
          </p:nvPr>
        </p:nvSpPr>
        <p:spPr>
          <a:xfrm>
            <a:off x="628650" y="800100"/>
            <a:ext cx="7886700" cy="3657600"/>
          </a:xfrm>
          <a:prstGeom prst="rect">
            <a:avLst/>
          </a:prstGeom>
          <a:noFill/>
          <a:ln>
            <a:noFill/>
          </a:ln>
        </p:spPr>
        <p:txBody>
          <a:bodyPr anchorCtr="0" anchor="t" bIns="34275" lIns="68575" spcFirstLastPara="1" rIns="68575" wrap="square" tIns="34275">
            <a:normAutofit/>
          </a:bodyPr>
          <a:lstStyle/>
          <a:p>
            <a:pPr indent="-76200" lvl="0" marL="177800" rtl="0" algn="l">
              <a:lnSpc>
                <a:spcPct val="90000"/>
              </a:lnSpc>
              <a:spcBef>
                <a:spcPts val="0"/>
              </a:spcBef>
              <a:spcAft>
                <a:spcPts val="0"/>
              </a:spcAft>
              <a:buClr>
                <a:schemeClr val="dk1"/>
              </a:buClr>
              <a:buSzPts val="15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Arial"/>
              <a:buNone/>
            </a:pPr>
            <a:r>
              <a:rPr lang="en">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p:nvPr/>
        </p:nvSpPr>
        <p:spPr>
          <a:xfrm>
            <a:off x="-1175602" y="965836"/>
            <a:ext cx="6289200" cy="317400"/>
          </a:xfrm>
          <a:prstGeom prst="rect">
            <a:avLst/>
          </a:prstGeom>
          <a:noFill/>
          <a:ln>
            <a:noFill/>
          </a:ln>
        </p:spPr>
        <p:txBody>
          <a:bodyPr anchorCtr="0" anchor="t" bIns="34275" lIns="68575" spcFirstLastPara="1" rIns="68575" wrap="square" tIns="34275">
            <a:noAutofit/>
          </a:bodyPr>
          <a:lstStyle/>
          <a:p>
            <a:pPr indent="-215900" lvl="1" marL="558800" marR="0" rtl="0" algn="l">
              <a:lnSpc>
                <a:spcPct val="150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 </a:t>
            </a:r>
            <a:endParaRPr sz="1100"/>
          </a:p>
        </p:txBody>
      </p:sp>
      <p:sp>
        <p:nvSpPr>
          <p:cNvPr id="176" name="Google Shape;176;p34"/>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Times New Roman"/>
              <a:buNone/>
            </a:pPr>
            <a:r>
              <a:rPr lang="en">
                <a:latin typeface="Times New Roman"/>
                <a:ea typeface="Times New Roman"/>
                <a:cs typeface="Times New Roman"/>
                <a:sym typeface="Times New Roman"/>
              </a:rPr>
              <a:t>Table of Content </a:t>
            </a:r>
            <a:endParaRPr>
              <a:latin typeface="Times New Roman"/>
              <a:ea typeface="Times New Roman"/>
              <a:cs typeface="Times New Roman"/>
              <a:sym typeface="Times New Roman"/>
            </a:endParaRPr>
          </a:p>
        </p:txBody>
      </p:sp>
      <p:sp>
        <p:nvSpPr>
          <p:cNvPr id="177" name="Google Shape;177;p34"/>
          <p:cNvSpPr txBox="1"/>
          <p:nvPr>
            <p:ph idx="1" type="body"/>
          </p:nvPr>
        </p:nvSpPr>
        <p:spPr>
          <a:xfrm>
            <a:off x="628650" y="800100"/>
            <a:ext cx="7886700" cy="3657600"/>
          </a:xfrm>
          <a:prstGeom prst="rect">
            <a:avLst/>
          </a:prstGeom>
          <a:noFill/>
          <a:ln>
            <a:noFill/>
          </a:ln>
        </p:spPr>
        <p:txBody>
          <a:bodyPr anchorCtr="0" anchor="t" bIns="34275" lIns="68575" spcFirstLastPara="1" rIns="68575" wrap="square" tIns="34275">
            <a:normAutofit/>
          </a:bodyPr>
          <a:lstStyle/>
          <a:p>
            <a:pPr indent="-177800" lvl="1" marL="520700" rtl="0" algn="l">
              <a:lnSpc>
                <a:spcPct val="90000"/>
              </a:lnSpc>
              <a:spcBef>
                <a:spcPts val="0"/>
              </a:spcBef>
              <a:spcAft>
                <a:spcPts val="0"/>
              </a:spcAft>
              <a:buClr>
                <a:schemeClr val="dk1"/>
              </a:buClr>
              <a:buSzPts val="1800"/>
              <a:buChar char="•"/>
            </a:pPr>
            <a:r>
              <a:rPr lang="en" sz="1800">
                <a:latin typeface="Times New Roman"/>
                <a:ea typeface="Times New Roman"/>
                <a:cs typeface="Times New Roman"/>
                <a:sym typeface="Times New Roman"/>
              </a:rPr>
              <a:t>Aim </a:t>
            </a:r>
            <a:endParaRPr/>
          </a:p>
          <a:p>
            <a:pPr indent="-177800" lvl="1" marL="520700" rtl="0" algn="l">
              <a:lnSpc>
                <a:spcPct val="90000"/>
              </a:lnSpc>
              <a:spcBef>
                <a:spcPts val="400"/>
              </a:spcBef>
              <a:spcAft>
                <a:spcPts val="0"/>
              </a:spcAft>
              <a:buClr>
                <a:schemeClr val="dk1"/>
              </a:buClr>
              <a:buSzPts val="1800"/>
              <a:buChar char="•"/>
            </a:pPr>
            <a:r>
              <a:rPr lang="en" sz="1800">
                <a:latin typeface="Times New Roman"/>
                <a:ea typeface="Times New Roman"/>
                <a:cs typeface="Times New Roman"/>
                <a:sym typeface="Times New Roman"/>
              </a:rPr>
              <a:t>Objectives</a:t>
            </a:r>
            <a:endParaRPr/>
          </a:p>
          <a:p>
            <a:pPr indent="-177800" lvl="1" marL="520700" rtl="0" algn="l">
              <a:lnSpc>
                <a:spcPct val="90000"/>
              </a:lnSpc>
              <a:spcBef>
                <a:spcPts val="400"/>
              </a:spcBef>
              <a:spcAft>
                <a:spcPts val="0"/>
              </a:spcAft>
              <a:buClr>
                <a:schemeClr val="dk1"/>
              </a:buClr>
              <a:buSzPts val="1800"/>
              <a:buChar char="•"/>
            </a:pPr>
            <a:r>
              <a:rPr lang="en" sz="1800">
                <a:latin typeface="Times New Roman"/>
                <a:ea typeface="Times New Roman"/>
                <a:cs typeface="Times New Roman"/>
                <a:sym typeface="Times New Roman"/>
              </a:rPr>
              <a:t>Self Assessments </a:t>
            </a:r>
            <a:endParaRPr/>
          </a:p>
          <a:p>
            <a:pPr indent="-177800" lvl="1" marL="520700" rtl="0" algn="l">
              <a:lnSpc>
                <a:spcPct val="90000"/>
              </a:lnSpc>
              <a:spcBef>
                <a:spcPts val="400"/>
              </a:spcBef>
              <a:spcAft>
                <a:spcPts val="0"/>
              </a:spcAft>
              <a:buClr>
                <a:schemeClr val="dk1"/>
              </a:buClr>
              <a:buSzPts val="1800"/>
              <a:buChar char="•"/>
            </a:pPr>
            <a:r>
              <a:rPr lang="en" sz="1800">
                <a:latin typeface="Times New Roman"/>
                <a:ea typeface="Times New Roman"/>
                <a:cs typeface="Times New Roman"/>
                <a:sym typeface="Times New Roman"/>
              </a:rPr>
              <a:t>Activities – </a:t>
            </a:r>
            <a:endParaRPr/>
          </a:p>
          <a:p>
            <a:pPr indent="-177800" lvl="1" marL="520700" rtl="0" algn="l">
              <a:lnSpc>
                <a:spcPct val="90000"/>
              </a:lnSpc>
              <a:spcBef>
                <a:spcPts val="400"/>
              </a:spcBef>
              <a:spcAft>
                <a:spcPts val="0"/>
              </a:spcAft>
              <a:buClr>
                <a:schemeClr val="dk1"/>
              </a:buClr>
              <a:buSzPts val="1800"/>
              <a:buChar char="•"/>
            </a:pPr>
            <a:r>
              <a:rPr lang="en" sz="1800">
                <a:latin typeface="Times New Roman"/>
                <a:ea typeface="Times New Roman"/>
                <a:cs typeface="Times New Roman"/>
                <a:sym typeface="Times New Roman"/>
              </a:rPr>
              <a:t>Did You Know</a:t>
            </a:r>
            <a:endParaRPr/>
          </a:p>
          <a:p>
            <a:pPr indent="-177800" lvl="1" marL="520700" rtl="0" algn="l">
              <a:lnSpc>
                <a:spcPct val="90000"/>
              </a:lnSpc>
              <a:spcBef>
                <a:spcPts val="400"/>
              </a:spcBef>
              <a:spcAft>
                <a:spcPts val="0"/>
              </a:spcAft>
              <a:buClr>
                <a:schemeClr val="dk1"/>
              </a:buClr>
              <a:buSzPts val="1800"/>
              <a:buChar char="•"/>
            </a:pPr>
            <a:r>
              <a:rPr lang="en" sz="1800">
                <a:latin typeface="Times New Roman"/>
                <a:ea typeface="Times New Roman"/>
                <a:cs typeface="Times New Roman"/>
                <a:sym typeface="Times New Roman"/>
              </a:rPr>
              <a:t>Summary</a:t>
            </a:r>
            <a:endParaRPr/>
          </a:p>
          <a:p>
            <a:pPr indent="-177800" lvl="1" marL="520700" rtl="0" algn="l">
              <a:lnSpc>
                <a:spcPct val="90000"/>
              </a:lnSpc>
              <a:spcBef>
                <a:spcPts val="400"/>
              </a:spcBef>
              <a:spcAft>
                <a:spcPts val="0"/>
              </a:spcAft>
              <a:buClr>
                <a:schemeClr val="dk1"/>
              </a:buClr>
              <a:buSzPts val="1800"/>
              <a:buChar char="•"/>
            </a:pPr>
            <a:r>
              <a:rPr lang="en" sz="1800">
                <a:latin typeface="Times New Roman"/>
                <a:ea typeface="Times New Roman"/>
                <a:cs typeface="Times New Roman"/>
                <a:sym typeface="Times New Roman"/>
              </a:rPr>
              <a:t>Terminal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p:nvPr/>
        </p:nvSpPr>
        <p:spPr>
          <a:xfrm>
            <a:off x="-777240" y="315041"/>
            <a:ext cx="34497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en" sz="2400" cap="none">
                <a:solidFill>
                  <a:schemeClr val="lt1"/>
                </a:solidFill>
                <a:latin typeface="Arial"/>
                <a:ea typeface="Arial"/>
                <a:cs typeface="Arial"/>
                <a:sym typeface="Arial"/>
              </a:rPr>
              <a:t> </a:t>
            </a:r>
            <a:endParaRPr sz="1100"/>
          </a:p>
        </p:txBody>
      </p:sp>
      <p:pic>
        <p:nvPicPr>
          <p:cNvPr descr="Target" id="184" name="Google Shape;184;p35"/>
          <p:cNvPicPr preferRelativeResize="0"/>
          <p:nvPr/>
        </p:nvPicPr>
        <p:blipFill rotWithShape="1">
          <a:blip r:embed="rId3">
            <a:alphaModFix/>
          </a:blip>
          <a:srcRect b="0" l="0" r="0" t="0"/>
          <a:stretch/>
        </p:blipFill>
        <p:spPr>
          <a:xfrm>
            <a:off x="1263049" y="2181617"/>
            <a:ext cx="1206543" cy="1206543"/>
          </a:xfrm>
          <a:prstGeom prst="rect">
            <a:avLst/>
          </a:prstGeom>
          <a:noFill/>
          <a:ln>
            <a:noFill/>
          </a:ln>
        </p:spPr>
      </p:pic>
      <p:sp>
        <p:nvSpPr>
          <p:cNvPr id="185" name="Google Shape;185;p35"/>
          <p:cNvSpPr/>
          <p:nvPr/>
        </p:nvSpPr>
        <p:spPr>
          <a:xfrm>
            <a:off x="524565" y="1632857"/>
            <a:ext cx="8221200" cy="2370900"/>
          </a:xfrm>
          <a:prstGeom prst="roundRect">
            <a:avLst>
              <a:gd fmla="val 1729" name="adj"/>
            </a:avLst>
          </a:prstGeom>
          <a:noFill/>
          <a:ln cap="flat" cmpd="sng" w="12700">
            <a:solidFill>
              <a:srgbClr val="FDBA2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86" name="Google Shape;186;p35"/>
          <p:cNvSpPr/>
          <p:nvPr/>
        </p:nvSpPr>
        <p:spPr>
          <a:xfrm>
            <a:off x="2469593" y="2091690"/>
            <a:ext cx="6067200" cy="11772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1800">
                <a:solidFill>
                  <a:schemeClr val="dk1"/>
                </a:solidFill>
                <a:latin typeface="Times New Roman"/>
                <a:ea typeface="Times New Roman"/>
                <a:cs typeface="Times New Roman"/>
                <a:sym typeface="Times New Roman"/>
              </a:rPr>
              <a:t>To equip students with the tools and methodologies needed to determine the causal effect as P(Y|T, X) using A/B testing.</a:t>
            </a:r>
            <a:endParaRPr sz="1800" cap="none">
              <a:solidFill>
                <a:schemeClr val="dk1"/>
              </a:solidFill>
              <a:latin typeface="Times New Roman"/>
              <a:ea typeface="Times New Roman"/>
              <a:cs typeface="Times New Roman"/>
              <a:sym typeface="Times New Roman"/>
            </a:endParaRPr>
          </a:p>
        </p:txBody>
      </p:sp>
      <p:sp>
        <p:nvSpPr>
          <p:cNvPr id="187" name="Google Shape;187;p35"/>
          <p:cNvSpPr txBox="1"/>
          <p:nvPr>
            <p:ph type="title"/>
          </p:nvPr>
        </p:nvSpPr>
        <p:spPr>
          <a:xfrm>
            <a:off x="628650" y="352426"/>
            <a:ext cx="7886700" cy="347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Times New Roman"/>
              <a:buNone/>
            </a:pPr>
            <a:r>
              <a:rPr lang="en">
                <a:latin typeface="Times New Roman"/>
                <a:ea typeface="Times New Roman"/>
                <a:cs typeface="Times New Roman"/>
                <a:sym typeface="Times New Roman"/>
              </a:rPr>
              <a:t>Aim</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p:nvPr/>
        </p:nvSpPr>
        <p:spPr>
          <a:xfrm flipH="1" rot="10800000">
            <a:off x="-1" y="0"/>
            <a:ext cx="2892600" cy="5143500"/>
          </a:xfrm>
          <a:prstGeom prst="rect">
            <a:avLst/>
          </a:prstGeom>
          <a:solidFill>
            <a:srgbClr val="FDBA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94" name="Google Shape;194;p36"/>
          <p:cNvSpPr/>
          <p:nvPr/>
        </p:nvSpPr>
        <p:spPr>
          <a:xfrm>
            <a:off x="880111" y="2456564"/>
            <a:ext cx="1563000" cy="345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en" sz="1800" cap="none">
                <a:solidFill>
                  <a:schemeClr val="lt1"/>
                </a:solidFill>
                <a:latin typeface="Arial"/>
                <a:ea typeface="Arial"/>
                <a:cs typeface="Arial"/>
                <a:sym typeface="Arial"/>
              </a:rPr>
              <a:t>Objective</a:t>
            </a:r>
            <a:endParaRPr sz="1100"/>
          </a:p>
        </p:txBody>
      </p:sp>
      <p:sp>
        <p:nvSpPr>
          <p:cNvPr id="195" name="Google Shape;195;p36"/>
          <p:cNvSpPr/>
          <p:nvPr/>
        </p:nvSpPr>
        <p:spPr>
          <a:xfrm>
            <a:off x="3323749" y="1199674"/>
            <a:ext cx="5494500" cy="9003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None/>
            </a:pPr>
            <a:r>
              <a:rPr lang="en" sz="1400">
                <a:solidFill>
                  <a:schemeClr val="dk1"/>
                </a:solidFill>
                <a:latin typeface="Libre Franklin"/>
                <a:ea typeface="Libre Franklin"/>
                <a:cs typeface="Libre Franklin"/>
                <a:sym typeface="Libre Franklin"/>
              </a:rPr>
              <a:t>The objective of this course is to provide students with a comprehensive understanding of the fundamental principles of causal reasoning, enabling them to discern and establish cause-and-effect relationships in complex data sets.</a:t>
            </a:r>
            <a:endParaRPr sz="1400">
              <a:solidFill>
                <a:schemeClr val="dk1"/>
              </a:solidFill>
              <a:latin typeface="Times New Roman"/>
              <a:ea typeface="Times New Roman"/>
              <a:cs typeface="Times New Roman"/>
              <a:sym typeface="Times New Roman"/>
            </a:endParaRPr>
          </a:p>
        </p:txBody>
      </p:sp>
      <p:sp>
        <p:nvSpPr>
          <p:cNvPr id="196" name="Google Shape;196;p36"/>
          <p:cNvSpPr/>
          <p:nvPr/>
        </p:nvSpPr>
        <p:spPr>
          <a:xfrm>
            <a:off x="448897" y="591903"/>
            <a:ext cx="1858200" cy="1749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pic>
        <p:nvPicPr>
          <p:cNvPr descr="Bullseye" id="197" name="Google Shape;197;p36"/>
          <p:cNvPicPr preferRelativeResize="0"/>
          <p:nvPr/>
        </p:nvPicPr>
        <p:blipFill rotWithShape="1">
          <a:blip r:embed="rId3">
            <a:alphaModFix/>
          </a:blip>
          <a:srcRect b="0" l="0" r="0" t="0"/>
          <a:stretch/>
        </p:blipFill>
        <p:spPr>
          <a:xfrm>
            <a:off x="880112" y="1025480"/>
            <a:ext cx="922765" cy="9227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A/B testing</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A/B testing, also known as split testing, is a method used to compare two versions of a webpage, app, email, or other digital assets to determine which one performs better in terms of a specific metric, such as conversion rate, click-through rate, or user engagement.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b="1" lang="en"/>
              <a:t>How A/B Testing Works:</a:t>
            </a:r>
            <a:endParaRPr b="1"/>
          </a:p>
          <a:p>
            <a:pPr indent="-323850" lvl="0" marL="457200" rtl="0" algn="l">
              <a:spcBef>
                <a:spcPts val="800"/>
              </a:spcBef>
              <a:spcAft>
                <a:spcPts val="0"/>
              </a:spcAft>
              <a:buSzPts val="1500"/>
              <a:buAutoNum type="arabicPeriod"/>
            </a:pPr>
            <a:r>
              <a:rPr b="1" lang="en"/>
              <a:t>Create Variations</a:t>
            </a:r>
            <a:r>
              <a:rPr lang="en"/>
              <a:t>: You create two versions of the element you want to test. Version A is the control, or original version, and Version B is the variation with some change (e.g., different color buttons, headlines, images, etc.).</a:t>
            </a:r>
            <a:endParaRPr/>
          </a:p>
          <a:p>
            <a:pPr indent="-323850" lvl="0" marL="457200" rtl="0" algn="l">
              <a:spcBef>
                <a:spcPts val="800"/>
              </a:spcBef>
              <a:spcAft>
                <a:spcPts val="0"/>
              </a:spcAft>
              <a:buSzPts val="1500"/>
              <a:buAutoNum type="arabicPeriod"/>
            </a:pPr>
            <a:r>
              <a:rPr b="1" lang="en"/>
              <a:t>Split Traffic</a:t>
            </a:r>
            <a:r>
              <a:rPr lang="en"/>
              <a:t>: The traffic to your site or app is randomly split between the two versions. Half of the users see Version A, and the other half see Version B.</a:t>
            </a:r>
            <a:endParaRPr/>
          </a:p>
          <a:p>
            <a:pPr indent="-323850" lvl="0" marL="457200" rtl="0" algn="l">
              <a:spcBef>
                <a:spcPts val="800"/>
              </a:spcBef>
              <a:spcAft>
                <a:spcPts val="0"/>
              </a:spcAft>
              <a:buSzPts val="1500"/>
              <a:buAutoNum type="arabicPeriod"/>
            </a:pPr>
            <a:r>
              <a:rPr b="1" lang="en"/>
              <a:t>Measure Results</a:t>
            </a:r>
            <a:r>
              <a:rPr lang="en"/>
              <a:t>: You track the performance of each version based on the metric you’re interested in. For example, if you’re testing a landing page, you might measure how many users sign up for a newsletter.</a:t>
            </a:r>
            <a:endParaRPr/>
          </a:p>
          <a:p>
            <a:pPr indent="-323850" lvl="0" marL="457200" rtl="0" algn="l">
              <a:spcBef>
                <a:spcPts val="800"/>
              </a:spcBef>
              <a:spcAft>
                <a:spcPts val="0"/>
              </a:spcAft>
              <a:buSzPts val="1500"/>
              <a:buAutoNum type="arabicPeriod"/>
            </a:pPr>
            <a:r>
              <a:rPr b="1" lang="en"/>
              <a:t>Analyze Data:</a:t>
            </a:r>
            <a:r>
              <a:rPr lang="en"/>
              <a:t> After running the test for a sufficient period, you analyze the data to see which version performed better. Statistical significance is often calculated to ensure the results are not due to chance.</a:t>
            </a:r>
            <a:endParaRPr/>
          </a:p>
          <a:p>
            <a:pPr indent="-323850" lvl="0" marL="457200" rtl="0" algn="l">
              <a:spcBef>
                <a:spcPts val="800"/>
              </a:spcBef>
              <a:spcAft>
                <a:spcPts val="0"/>
              </a:spcAft>
              <a:buSzPts val="1500"/>
              <a:buAutoNum type="arabicPeriod"/>
            </a:pPr>
            <a:r>
              <a:rPr b="1" lang="en"/>
              <a:t>Implement Changes</a:t>
            </a:r>
            <a:r>
              <a:rPr lang="en"/>
              <a:t>: If Version B outperforms Version A, you might implement the changes from Version B across your site or app. If there’s no significant difference, you might try testing other variations.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15" name="Google Shape;215;p39"/>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a:t>Applications of A/B Testing:</a:t>
            </a:r>
            <a:endParaRPr b="1"/>
          </a:p>
          <a:p>
            <a:pPr indent="-323850" lvl="0" marL="457200" rtl="0" algn="l">
              <a:spcBef>
                <a:spcPts val="800"/>
              </a:spcBef>
              <a:spcAft>
                <a:spcPts val="0"/>
              </a:spcAft>
              <a:buSzPts val="1500"/>
              <a:buAutoNum type="arabicPeriod"/>
            </a:pPr>
            <a:r>
              <a:rPr b="1" lang="en"/>
              <a:t>Website Optimization</a:t>
            </a:r>
            <a:r>
              <a:rPr lang="en"/>
              <a:t>: Testing different layouts, call-to-action buttons, images, and content to increase user engagement or conversions.</a:t>
            </a:r>
            <a:endParaRPr/>
          </a:p>
          <a:p>
            <a:pPr indent="-323850" lvl="0" marL="457200" rtl="0" algn="l">
              <a:spcBef>
                <a:spcPts val="800"/>
              </a:spcBef>
              <a:spcAft>
                <a:spcPts val="0"/>
              </a:spcAft>
              <a:buSzPts val="1500"/>
              <a:buAutoNum type="arabicPeriod"/>
            </a:pPr>
            <a:r>
              <a:rPr b="1" lang="en"/>
              <a:t>Email Campaigns</a:t>
            </a:r>
            <a:r>
              <a:rPr lang="en"/>
              <a:t>: Testing subject lines, content, or send times to improve open rates and click-through rates.</a:t>
            </a:r>
            <a:endParaRPr/>
          </a:p>
          <a:p>
            <a:pPr indent="-323850" lvl="0" marL="457200" rtl="0" algn="l">
              <a:spcBef>
                <a:spcPts val="800"/>
              </a:spcBef>
              <a:spcAft>
                <a:spcPts val="0"/>
              </a:spcAft>
              <a:buSzPts val="1500"/>
              <a:buAutoNum type="arabicPeriod"/>
            </a:pPr>
            <a:r>
              <a:rPr b="1" lang="en"/>
              <a:t>Product Features</a:t>
            </a:r>
            <a:r>
              <a:rPr lang="en"/>
              <a:t>: Testing new features or changes in an app to determine how users respond.</a:t>
            </a:r>
            <a:endParaRPr/>
          </a:p>
          <a:p>
            <a:pPr indent="-323850" lvl="0" marL="457200" rtl="0" algn="l">
              <a:spcBef>
                <a:spcPts val="800"/>
              </a:spcBef>
              <a:spcAft>
                <a:spcPts val="0"/>
              </a:spcAft>
              <a:buSzPts val="1500"/>
              <a:buAutoNum type="arabicPeriod"/>
            </a:pPr>
            <a:r>
              <a:rPr b="1" lang="en"/>
              <a:t>Advertising</a:t>
            </a:r>
            <a:r>
              <a:rPr lang="en"/>
              <a:t>: Testing different ad creatives, headlines, and targeting options to improve ad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21" name="Google Shape;221;p4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a:t>Goal of the feature/idea (the treatment) conception:</a:t>
            </a:r>
            <a:endParaRPr b="1"/>
          </a:p>
          <a:p>
            <a:pPr indent="-323850" lvl="0" marL="457200" rtl="0" algn="l">
              <a:spcBef>
                <a:spcPts val="800"/>
              </a:spcBef>
              <a:spcAft>
                <a:spcPts val="0"/>
              </a:spcAft>
              <a:buSzPts val="1500"/>
              <a:buAutoNum type="arabicPeriod"/>
            </a:pPr>
            <a:r>
              <a:rPr lang="en"/>
              <a:t>What do you hope to achieve with this feature incorporation/update? </a:t>
            </a:r>
            <a:endParaRPr/>
          </a:p>
          <a:p>
            <a:pPr indent="-323850" lvl="0" marL="457200" rtl="0" algn="l">
              <a:spcBef>
                <a:spcPts val="800"/>
              </a:spcBef>
              <a:spcAft>
                <a:spcPts val="0"/>
              </a:spcAft>
              <a:buSzPts val="1500"/>
              <a:buAutoNum type="arabicPeriod"/>
            </a:pPr>
            <a:r>
              <a:rPr lang="en"/>
              <a:t>Why this specific feature update for that goal and not any other feature. </a:t>
            </a:r>
            <a:endParaRPr/>
          </a:p>
          <a:p>
            <a:pPr indent="-323850" lvl="0" marL="457200" rtl="0" algn="l">
              <a:spcBef>
                <a:spcPts val="800"/>
              </a:spcBef>
              <a:spcAft>
                <a:spcPts val="0"/>
              </a:spcAft>
              <a:buSzPts val="1500"/>
              <a:buAutoNum type="arabicPeriod"/>
            </a:pPr>
            <a:r>
              <a:rPr lang="en"/>
              <a:t>Has this been experimented before? Are other product lines also following suit? </a:t>
            </a:r>
            <a:endParaRPr/>
          </a:p>
          <a:p>
            <a:pPr indent="-323850" lvl="0" marL="457200" rtl="0" algn="l">
              <a:spcBef>
                <a:spcPts val="800"/>
              </a:spcBef>
              <a:spcAft>
                <a:spcPts val="0"/>
              </a:spcAft>
              <a:buSzPts val="1500"/>
              <a:buAutoNum type="arabicPeriod"/>
            </a:pPr>
            <a:r>
              <a:rPr lang="en"/>
              <a:t>Is it because of previous experiment data, industry insights, reports or other evidence that supports your hypothesis? </a:t>
            </a:r>
            <a:endParaRPr/>
          </a:p>
          <a:p>
            <a:pPr indent="-323850" lvl="0" marL="457200" rtl="0" algn="l">
              <a:spcBef>
                <a:spcPts val="800"/>
              </a:spcBef>
              <a:spcAft>
                <a:spcPts val="0"/>
              </a:spcAft>
              <a:buSzPts val="1500"/>
              <a:buAutoNum type="arabicPeriod"/>
            </a:pPr>
            <a:r>
              <a:rPr lang="en"/>
              <a:t>Is this feature for a specific user group or for all user groups?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Godfather of Talent | Futurens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odfather of Talent | Futurens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