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>
        <p:scale>
          <a:sx n="66" d="100"/>
          <a:sy n="66" d="100"/>
        </p:scale>
        <p:origin x="-882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121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236220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534" y="3045461"/>
            <a:ext cx="5350933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0534" y="2397760"/>
            <a:ext cx="5350933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DD15D50B-8A2E-4F20-A404-A64CC3847A3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t>‹#›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6832600" y="3428736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26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8392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2000" y="914401"/>
            <a:ext cx="1235973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12192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0" y="336804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372070" y="3367247"/>
            <a:ext cx="5447863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58057" y="4084577"/>
            <a:ext cx="5475889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020824"/>
            <a:ext cx="536448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819400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816352"/>
            <a:ext cx="536448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21792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981200" y="1914526"/>
            <a:ext cx="82296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5513832"/>
            <a:ext cx="755904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9612" y="2026918"/>
            <a:ext cx="7252776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16480" y="5516880"/>
            <a:ext cx="755904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975100" y="273180"/>
            <a:ext cx="4241800" cy="292100"/>
          </a:xfrm>
        </p:spPr>
        <p:txBody>
          <a:bodyPr/>
          <a:lstStyle/>
          <a:p>
            <a:fld id="{DD15D50B-8A2E-4F20-A404-A64CC3847A3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384800" y="6172200"/>
            <a:ext cx="1422400" cy="304800"/>
          </a:xfrm>
        </p:spPr>
        <p:txBody>
          <a:bodyPr/>
          <a:lstStyle/>
          <a:p>
            <a:fld id="{07490DCC-9F37-454D-BA5B-015B9157FA20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30400" y="6486525"/>
            <a:ext cx="8331200" cy="2921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4"/>
            <a:ext cx="12192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19301"/>
            <a:ext cx="109728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5100" y="273180"/>
            <a:ext cx="4241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DD15D50B-8A2E-4F20-A404-A64CC3847A3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0" y="6486525"/>
            <a:ext cx="83312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4800" y="6172200"/>
            <a:ext cx="14224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07490DCC-9F37-454D-BA5B-015B9157FA2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E4C07A-ACAB-3845-3393-EB324A9C0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4363387"/>
            <a:ext cx="8226879" cy="2723213"/>
          </a:xfrm>
          <a:noFill/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Britannic Bold" pitchFamily="34" charset="0"/>
              </a:rPr>
              <a:t>Student name</a:t>
            </a:r>
            <a:r>
              <a:rPr lang="en-IN" sz="2400" dirty="0">
                <a:solidFill>
                  <a:schemeClr val="tx1"/>
                </a:solidFill>
                <a:latin typeface="Britannic Bold" pitchFamily="34" charset="0"/>
              </a:rPr>
              <a:t>: </a:t>
            </a:r>
            <a:r>
              <a:rPr lang="en-IN" sz="2400" dirty="0" err="1" smtClean="0">
                <a:solidFill>
                  <a:srgbClr val="FFFF00"/>
                </a:solidFill>
                <a:latin typeface="Britannic Bold" pitchFamily="34" charset="0"/>
              </a:rPr>
              <a:t>Udhayaprakash</a:t>
            </a:r>
            <a:r>
              <a:rPr lang="en-IN" sz="2400" dirty="0" smtClean="0">
                <a:solidFill>
                  <a:srgbClr val="FFFF00"/>
                </a:solidFill>
                <a:latin typeface="Britannic Bold" pitchFamily="34" charset="0"/>
              </a:rPr>
              <a:t> S</a:t>
            </a:r>
            <a:endParaRPr lang="en-IN" sz="2400" dirty="0">
              <a:solidFill>
                <a:srgbClr val="FFFF00"/>
              </a:solidFill>
              <a:latin typeface="Britannic Bold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Britannic Bold" pitchFamily="34" charset="0"/>
              </a:rPr>
              <a:t>Register </a:t>
            </a:r>
            <a:r>
              <a:rPr lang="en-IN" sz="2400" dirty="0" smtClean="0">
                <a:solidFill>
                  <a:schemeClr val="tx1"/>
                </a:solidFill>
                <a:latin typeface="Britannic Bold" pitchFamily="34" charset="0"/>
              </a:rPr>
              <a:t>no and NMID: </a:t>
            </a:r>
            <a:r>
              <a:rPr lang="en-IN" sz="2400" dirty="0" smtClean="0">
                <a:solidFill>
                  <a:srgbClr val="FFFF00"/>
                </a:solidFill>
                <a:latin typeface="Britannic Bold" pitchFamily="34" charset="0"/>
              </a:rPr>
              <a:t>astvu20324u09094</a:t>
            </a:r>
            <a:endParaRPr lang="en-IN" sz="2400" dirty="0">
              <a:solidFill>
                <a:srgbClr val="FFFF00"/>
              </a:solidFill>
              <a:latin typeface="Britannic Bold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Britannic Bold" pitchFamily="34" charset="0"/>
              </a:rPr>
              <a:t>Department: </a:t>
            </a:r>
            <a:r>
              <a:rPr lang="en-IN" sz="2400" dirty="0">
                <a:solidFill>
                  <a:srgbClr val="FFFF00"/>
                </a:solidFill>
                <a:latin typeface="Britannic Bold" pitchFamily="34" charset="0"/>
              </a:rPr>
              <a:t>B.C.A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Britannic Bold" pitchFamily="34" charset="0"/>
              </a:rPr>
              <a:t>College: </a:t>
            </a:r>
            <a:r>
              <a:rPr lang="en-IN" sz="2400" dirty="0" err="1">
                <a:solidFill>
                  <a:srgbClr val="FFFF00"/>
                </a:solidFill>
                <a:latin typeface="Britannic Bold" pitchFamily="34" charset="0"/>
              </a:rPr>
              <a:t>DR.M.G.R.chockalingam</a:t>
            </a:r>
            <a:r>
              <a:rPr lang="en-IN" sz="2400" dirty="0">
                <a:solidFill>
                  <a:srgbClr val="FFFF00"/>
                </a:solidFill>
                <a:latin typeface="Britannic Bold" pitchFamily="34" charset="0"/>
              </a:rPr>
              <a:t> arts </a:t>
            </a:r>
            <a:r>
              <a:rPr lang="en-IN" sz="2400" dirty="0" smtClean="0">
                <a:solidFill>
                  <a:srgbClr val="FFFF00"/>
                </a:solidFill>
                <a:latin typeface="Britannic Bold" pitchFamily="34" charset="0"/>
              </a:rPr>
              <a:t>college </a:t>
            </a:r>
            <a:r>
              <a:rPr lang="en-IN" sz="2400" dirty="0" err="1" smtClean="0">
                <a:solidFill>
                  <a:srgbClr val="FFFF00"/>
                </a:solidFill>
                <a:latin typeface="Britannic Bold" pitchFamily="34" charset="0"/>
              </a:rPr>
              <a:t>Arni</a:t>
            </a:r>
            <a:r>
              <a:rPr lang="en-IN" sz="2400" dirty="0" smtClean="0">
                <a:solidFill>
                  <a:srgbClr val="FFFF00"/>
                </a:solidFill>
                <a:latin typeface="Britannic Bold" pitchFamily="34" charset="0"/>
              </a:rPr>
              <a:t>.</a:t>
            </a:r>
            <a:endParaRPr lang="en-IN" sz="2400" dirty="0">
              <a:solidFill>
                <a:srgbClr val="FFFF00"/>
              </a:solidFill>
              <a:latin typeface="Britannic Bold" pitchFamily="34" charset="0"/>
            </a:endParaRPr>
          </a:p>
          <a:p>
            <a:pPr lvl="1" algn="l"/>
            <a:endParaRPr lang="en-US" sz="2400" dirty="0">
              <a:solidFill>
                <a:srgbClr val="FFFF00"/>
              </a:solidFill>
              <a:latin typeface="Britannic Bold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AE058-1872-C225-1C91-9BA4E87E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915" y="2600752"/>
            <a:ext cx="5350933" cy="59944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    </a:t>
            </a:r>
            <a:r>
              <a:rPr lang="en-US" sz="4000" u="sng" dirty="0">
                <a:solidFill>
                  <a:srgbClr val="FF0000"/>
                </a:solidFill>
              </a:rPr>
              <a:t>Digital portfolio   </a:t>
            </a:r>
            <a:endParaRPr lang="en-IN" sz="32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0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D859F8-8F8F-BF25-F8C0-271B5DD447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230374"/>
            <a:ext cx="10972800" cy="407517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3600" dirty="0">
                <a:latin typeface="Britannic Bold" pitchFamily="34" charset="0"/>
              </a:rPr>
              <a:t>  In conclusion, this work provides a clear understanding of the key concepts and their application. Its highlights the importance of knowledge, practice and proper implementation in achieving better outcomes.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en-US" sz="3600" dirty="0">
              <a:latin typeface="Britannic Bold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3600" dirty="0">
                <a:latin typeface="Britannic Bold" pitchFamily="34" charset="0"/>
              </a:rPr>
              <a:t>  Overall it serves as a useful foundation for further learning and development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50FD5-1661-D3B3-4028-A78D1D6A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conclstions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5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514600"/>
            <a:ext cx="7448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FF00"/>
                </a:solidFill>
                <a:latin typeface="Algerian" pitchFamily="82" charset="0"/>
              </a:rPr>
              <a:t>Thank You…!!</a:t>
            </a:r>
            <a:endParaRPr lang="en-US" sz="8000" dirty="0">
              <a:solidFill>
                <a:srgbClr val="FFFF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3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73016F-35AE-2283-6B02-93793BA3D9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7700" y="2173224"/>
            <a:ext cx="10972800" cy="4075176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v"/>
            </a:pPr>
            <a:r>
              <a:rPr lang="en-IN" sz="2800" dirty="0" smtClean="0">
                <a:latin typeface="Britannic Bold" pitchFamily="34" charset="0"/>
              </a:rPr>
              <a:t>Problem statement</a:t>
            </a:r>
          </a:p>
          <a:p>
            <a:pPr marL="514350" indent="-514350" algn="l">
              <a:buFont typeface="Wingdings" pitchFamily="2" charset="2"/>
              <a:buChar char="v"/>
            </a:pPr>
            <a:r>
              <a:rPr lang="en-IN" sz="2800" dirty="0" smtClean="0">
                <a:latin typeface="Britannic Bold" pitchFamily="34" charset="0"/>
              </a:rPr>
              <a:t>Project overview</a:t>
            </a:r>
          </a:p>
          <a:p>
            <a:pPr marL="514350" indent="-514350" algn="l">
              <a:buFont typeface="Wingdings" pitchFamily="2" charset="2"/>
              <a:buChar char="v"/>
            </a:pPr>
            <a:r>
              <a:rPr lang="en-IN" sz="2800" dirty="0" smtClean="0">
                <a:latin typeface="Britannic Bold" pitchFamily="34" charset="0"/>
              </a:rPr>
              <a:t>End users </a:t>
            </a:r>
          </a:p>
          <a:p>
            <a:pPr marL="514350" indent="-514350" algn="l">
              <a:buFont typeface="Wingdings" pitchFamily="2" charset="2"/>
              <a:buChar char="v"/>
            </a:pPr>
            <a:r>
              <a:rPr lang="en-IN" sz="2800" dirty="0" smtClean="0">
                <a:latin typeface="Britannic Bold" pitchFamily="34" charset="0"/>
              </a:rPr>
              <a:t>Tools and </a:t>
            </a:r>
            <a:r>
              <a:rPr lang="en-IN" sz="2800" dirty="0" err="1" smtClean="0">
                <a:latin typeface="Britannic Bold" pitchFamily="34" charset="0"/>
              </a:rPr>
              <a:t>Tehnologies</a:t>
            </a:r>
            <a:endParaRPr lang="en-IN" sz="2800" dirty="0" smtClean="0">
              <a:latin typeface="Britannic Bold" pitchFamily="34" charset="0"/>
            </a:endParaRPr>
          </a:p>
          <a:p>
            <a:pPr marL="514350" indent="-514350" algn="l">
              <a:buFont typeface="Wingdings" pitchFamily="2" charset="2"/>
              <a:buChar char="v"/>
            </a:pPr>
            <a:r>
              <a:rPr lang="en-IN" sz="2800" dirty="0" err="1" smtClean="0">
                <a:latin typeface="Britannic Bold" pitchFamily="34" charset="0"/>
              </a:rPr>
              <a:t>Porfolio</a:t>
            </a:r>
            <a:r>
              <a:rPr lang="en-IN" sz="2800" dirty="0" smtClean="0">
                <a:latin typeface="Britannic Bold" pitchFamily="34" charset="0"/>
              </a:rPr>
              <a:t> design and Layout </a:t>
            </a:r>
          </a:p>
          <a:p>
            <a:pPr marL="514350" indent="-514350" algn="l">
              <a:buFont typeface="Wingdings" pitchFamily="2" charset="2"/>
              <a:buChar char="v"/>
            </a:pPr>
            <a:r>
              <a:rPr lang="en-IN" sz="2800" dirty="0" smtClean="0">
                <a:latin typeface="Britannic Bold" pitchFamily="34" charset="0"/>
              </a:rPr>
              <a:t>Features and functionality</a:t>
            </a:r>
          </a:p>
          <a:p>
            <a:pPr marL="514350" indent="-514350" algn="l">
              <a:buFont typeface="Wingdings" pitchFamily="2" charset="2"/>
              <a:buChar char="v"/>
            </a:pPr>
            <a:r>
              <a:rPr lang="en-IN" sz="2800" dirty="0" smtClean="0">
                <a:latin typeface="Britannic Bold" pitchFamily="34" charset="0"/>
              </a:rPr>
              <a:t>Results and Screenshots</a:t>
            </a:r>
          </a:p>
          <a:p>
            <a:pPr marL="514350" indent="-514350" algn="l">
              <a:buFont typeface="Wingdings" pitchFamily="2" charset="2"/>
              <a:buChar char="v"/>
            </a:pPr>
            <a:r>
              <a:rPr lang="en-IN" sz="2800" dirty="0" smtClean="0">
                <a:latin typeface="Britannic Bold" pitchFamily="34" charset="0"/>
              </a:rPr>
              <a:t>Conclusion</a:t>
            </a:r>
            <a:endParaRPr lang="en-IN" sz="2800" dirty="0">
              <a:latin typeface="Britannic Bold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1780F-692D-E668-35A2-FEA231A8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agenda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8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C751FB-1040-2834-BA87-C9A095FA81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FFFF00"/>
                </a:solidFill>
                <a:latin typeface="Britannic Bold" pitchFamily="34" charset="0"/>
              </a:rPr>
              <a:t>Problem: </a:t>
            </a:r>
            <a:r>
              <a:rPr lang="en-US" sz="2800" dirty="0">
                <a:latin typeface="Britannic Bold" pitchFamily="34" charset="0"/>
              </a:rPr>
              <a:t>Students in rural areas often lack access to quality digital learning resources.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FFFF00"/>
                </a:solidFill>
                <a:latin typeface="Britannic Bold" pitchFamily="34" charset="0"/>
              </a:rPr>
              <a:t>Purpose: </a:t>
            </a:r>
            <a:r>
              <a:rPr lang="en-US" sz="2800" dirty="0">
                <a:latin typeface="Britannic Bold" pitchFamily="34" charset="0"/>
              </a:rPr>
              <a:t>To develop a low-cost, offline-first educational app for rural students</a:t>
            </a:r>
            <a:r>
              <a:rPr lang="en-US" sz="2800" dirty="0" smtClean="0">
                <a:latin typeface="Britannic Bold" pitchFamily="34" charset="0"/>
              </a:rPr>
              <a:t>.</a:t>
            </a:r>
          </a:p>
          <a:p>
            <a:pPr marL="0" indent="0" algn="l">
              <a:buNone/>
            </a:pPr>
            <a:endParaRPr lang="en-US" sz="2800" dirty="0">
              <a:latin typeface="Britannic Bold" pitchFamily="34" charset="0"/>
            </a:endParaRPr>
          </a:p>
          <a:p>
            <a:pPr marL="0" indent="0" algn="l">
              <a:buNone/>
            </a:pPr>
            <a:r>
              <a:rPr lang="en-US" sz="2800" dirty="0">
                <a:solidFill>
                  <a:srgbClr val="FFFF00"/>
                </a:solidFill>
                <a:latin typeface="Britannic Bold" pitchFamily="34" charset="0"/>
              </a:rPr>
              <a:t>Details</a:t>
            </a:r>
            <a:r>
              <a:rPr lang="en-US" sz="2800" dirty="0" smtClean="0">
                <a:solidFill>
                  <a:srgbClr val="FFFF00"/>
                </a:solidFill>
                <a:latin typeface="Britannic Bold" pitchFamily="34" charset="0"/>
              </a:rPr>
              <a:t>:</a:t>
            </a:r>
            <a:endParaRPr lang="en-US" sz="2800" dirty="0">
              <a:latin typeface="Britannic Bold" pitchFamily="34" charset="0"/>
            </a:endParaRPr>
          </a:p>
          <a:p>
            <a:pPr marL="0" indent="0" algn="l">
              <a:buNone/>
            </a:pPr>
            <a:r>
              <a:rPr lang="en-US" sz="2800" dirty="0">
                <a:latin typeface="Britannic Bold" pitchFamily="34" charset="0"/>
              </a:rPr>
              <a:t> 1. Existing solutions are either too expensive or require constant updates.</a:t>
            </a:r>
          </a:p>
          <a:p>
            <a:pPr algn="l"/>
            <a:r>
              <a:rPr lang="en-US" sz="2800" dirty="0">
                <a:latin typeface="Britannic Bold" pitchFamily="34" charset="0"/>
              </a:rPr>
              <a:t>2. The proposed app will offer downloadable content, quizzes.</a:t>
            </a:r>
          </a:p>
          <a:p>
            <a:pPr algn="l"/>
            <a:endParaRPr lang="en-IN" sz="2800" dirty="0">
              <a:latin typeface="Britannic Bold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E1C35-A329-1C57-B5DD-5BB0445B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Problem statement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9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5A780D-7FB4-B5A0-D66F-191C3324DF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399026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</a:t>
            </a:r>
          </a:p>
          <a:p>
            <a:pPr algn="l"/>
            <a:r>
              <a:rPr lang="en-US" sz="11200" dirty="0">
                <a:solidFill>
                  <a:srgbClr val="FFFF00"/>
                </a:solidFill>
                <a:latin typeface="Britannic Bold" pitchFamily="34" charset="0"/>
              </a:rPr>
              <a:t>1.  Project </a:t>
            </a:r>
            <a:r>
              <a:rPr lang="en-US" sz="11200" dirty="0" smtClean="0">
                <a:solidFill>
                  <a:srgbClr val="FFFF00"/>
                </a:solidFill>
                <a:latin typeface="Britannic Bold" pitchFamily="34" charset="0"/>
              </a:rPr>
              <a:t>Objective: </a:t>
            </a:r>
            <a:r>
              <a:rPr lang="en-US" sz="11200" dirty="0" smtClean="0">
                <a:latin typeface="Britannic Bold" pitchFamily="34" charset="0"/>
              </a:rPr>
              <a:t>Develop </a:t>
            </a:r>
            <a:r>
              <a:rPr lang="en-US" sz="11200" dirty="0">
                <a:latin typeface="Britannic Bold" pitchFamily="34" charset="0"/>
              </a:rPr>
              <a:t>comprehensive pre-production designs for a new product line, ensuring alignment with brand goals and target market needs.</a:t>
            </a:r>
          </a:p>
          <a:p>
            <a:pPr algn="l"/>
            <a:r>
              <a:rPr lang="en-US" sz="11200" dirty="0">
                <a:solidFill>
                  <a:srgbClr val="FFFF00"/>
                </a:solidFill>
                <a:latin typeface="Britannic Bold" pitchFamily="34" charset="0"/>
              </a:rPr>
              <a:t>2. Scope: </a:t>
            </a:r>
            <a:r>
              <a:rPr lang="en-US" sz="11200" dirty="0">
                <a:latin typeface="Britannic Bold" pitchFamily="34" charset="0"/>
              </a:rPr>
              <a:t>The project includes concept design, prototype creation, material selection, and finalizing product specifications.</a:t>
            </a:r>
          </a:p>
          <a:p>
            <a:pPr algn="l"/>
            <a:r>
              <a:rPr lang="en-US" sz="11200" dirty="0">
                <a:solidFill>
                  <a:srgbClr val="FFFF00"/>
                </a:solidFill>
                <a:latin typeface="Britannic Bold" pitchFamily="34" charset="0"/>
              </a:rPr>
              <a:t>3. Key Deliverables: </a:t>
            </a:r>
            <a:r>
              <a:rPr lang="en-US" sz="11200" dirty="0">
                <a:latin typeface="Britannic Bold" pitchFamily="34" charset="0"/>
              </a:rPr>
              <a:t>High-fidelity prototypes, design mockups, and detailed technical specifications.</a:t>
            </a:r>
          </a:p>
          <a:p>
            <a:pPr algn="l"/>
            <a:r>
              <a:rPr lang="en-US" sz="11200" dirty="0">
                <a:solidFill>
                  <a:srgbClr val="FFFF00"/>
                </a:solidFill>
                <a:latin typeface="Britannic Bold" pitchFamily="34" charset="0"/>
              </a:rPr>
              <a:t>4. Timeline: </a:t>
            </a:r>
            <a:r>
              <a:rPr lang="en-US" sz="11200" dirty="0">
                <a:latin typeface="Britannic Bold" pitchFamily="34" charset="0"/>
              </a:rPr>
              <a:t>The project will be completed over a 3-month period, with key milestones at the end of month 1 and month 2 for review.</a:t>
            </a:r>
          </a:p>
          <a:p>
            <a:pPr algn="l"/>
            <a:r>
              <a:rPr lang="en-US" sz="11200" dirty="0">
                <a:solidFill>
                  <a:srgbClr val="FFFF00"/>
                </a:solidFill>
                <a:latin typeface="Britannic Bold" pitchFamily="34" charset="0"/>
              </a:rPr>
              <a:t>5. Team Involved</a:t>
            </a:r>
            <a:r>
              <a:rPr lang="en-US" sz="11200" dirty="0">
                <a:latin typeface="Britannic Bold" pitchFamily="34" charset="0"/>
              </a:rPr>
              <a:t>: A cross-functional team including designers, engineers, and marketing specialists.</a:t>
            </a:r>
          </a:p>
          <a:p>
            <a:pPr algn="l"/>
            <a:endParaRPr lang="en-US" sz="9600" dirty="0">
              <a:latin typeface="Britannic Bold" pitchFamily="34" charset="0"/>
            </a:endParaRPr>
          </a:p>
          <a:p>
            <a:pPr algn="l"/>
            <a:endParaRPr lang="en-US" sz="9600" dirty="0">
              <a:latin typeface="Britannic Bold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8C666-2C0F-2E65-B670-FA39FFB7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Project overview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4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7DA824-CF88-47FB-B6F0-B8443F2EAF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endParaRPr lang="en-US" dirty="0">
              <a:latin typeface="Britannic Bold" pitchFamily="34" charset="0"/>
            </a:endParaRPr>
          </a:p>
          <a:p>
            <a:pPr marL="0" indent="0" algn="l">
              <a:buNone/>
            </a:pPr>
            <a:r>
              <a:rPr lang="en-US" sz="3200" dirty="0" smtClean="0">
                <a:solidFill>
                  <a:srgbClr val="FFFF00"/>
                </a:solidFill>
                <a:latin typeface="Britannic Bold" pitchFamily="34" charset="0"/>
              </a:rPr>
              <a:t>1</a:t>
            </a:r>
            <a:r>
              <a:rPr lang="en-US" sz="3200" dirty="0">
                <a:solidFill>
                  <a:srgbClr val="FFFF00"/>
                </a:solidFill>
                <a:latin typeface="Britannic Bold" pitchFamily="34" charset="0"/>
              </a:rPr>
              <a:t>. Target Users: </a:t>
            </a:r>
            <a:r>
              <a:rPr lang="en-US" sz="3200" dirty="0">
                <a:latin typeface="Britannic Bold" pitchFamily="34" charset="0"/>
              </a:rPr>
              <a:t>The product is designed for young professionals aged 25–40.</a:t>
            </a:r>
          </a:p>
          <a:p>
            <a:pPr algn="l"/>
            <a:r>
              <a:rPr lang="en-US" sz="3200" dirty="0">
                <a:solidFill>
                  <a:srgbClr val="FFFF00"/>
                </a:solidFill>
                <a:latin typeface="Britannic Bold" pitchFamily="34" charset="0"/>
              </a:rPr>
              <a:t>2. User Needs: </a:t>
            </a:r>
            <a:r>
              <a:rPr lang="en-US" sz="3200" dirty="0">
                <a:latin typeface="Britannic Bold" pitchFamily="34" charset="0"/>
              </a:rPr>
              <a:t>Prioritizes ease of use, modern design, and functionality.</a:t>
            </a:r>
          </a:p>
          <a:p>
            <a:pPr algn="l"/>
            <a:r>
              <a:rPr lang="en-US" sz="3200" dirty="0">
                <a:solidFill>
                  <a:srgbClr val="FFFF00"/>
                </a:solidFill>
                <a:latin typeface="Britannic Bold" pitchFamily="34" charset="0"/>
              </a:rPr>
              <a:t>3. User Benefits: </a:t>
            </a:r>
            <a:r>
              <a:rPr lang="en-US" sz="3200" dirty="0">
                <a:latin typeface="Britannic Bold" pitchFamily="34" charset="0"/>
              </a:rPr>
              <a:t>Enhances productivity and simplifies daily tasks.</a:t>
            </a:r>
          </a:p>
          <a:p>
            <a:pPr algn="l"/>
            <a:r>
              <a:rPr lang="en-US" sz="3200" dirty="0">
                <a:solidFill>
                  <a:srgbClr val="FFFF00"/>
                </a:solidFill>
                <a:latin typeface="Britannic Bold" pitchFamily="34" charset="0"/>
              </a:rPr>
              <a:t>4. Feedback Loop: </a:t>
            </a:r>
            <a:r>
              <a:rPr lang="en-US" sz="3200" dirty="0">
                <a:latin typeface="Britannic Bold" pitchFamily="34" charset="0"/>
              </a:rPr>
              <a:t>Continuous user testing ensures the design meets expectations.</a:t>
            </a:r>
          </a:p>
          <a:p>
            <a:pPr algn="l"/>
            <a:r>
              <a:rPr lang="en-US" sz="3200" dirty="0">
                <a:solidFill>
                  <a:srgbClr val="FFFF00"/>
                </a:solidFill>
                <a:latin typeface="Britannic Bold" pitchFamily="34" charset="0"/>
              </a:rPr>
              <a:t>5. Outcome</a:t>
            </a:r>
            <a:r>
              <a:rPr lang="en-US" sz="3200" dirty="0">
                <a:latin typeface="Britannic Bold" pitchFamily="34" charset="0"/>
              </a:rPr>
              <a:t>: A user-centered product that delivers a seamless </a:t>
            </a:r>
          </a:p>
          <a:p>
            <a:pPr algn="l"/>
            <a:endParaRPr lang="en-IN" sz="3200" dirty="0">
              <a:latin typeface="Britannic Bold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F64D4-A298-0E95-08E7-B32DA1D3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956310"/>
            <a:ext cx="5486400" cy="7010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End users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7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60A0A5-6BB3-5575-DB4A-D708EA004B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sz="2800" dirty="0" smtClean="0">
                <a:solidFill>
                  <a:srgbClr val="FFFF00"/>
                </a:solidFill>
                <a:latin typeface="Britannic Bold" pitchFamily="34" charset="0"/>
              </a:rPr>
              <a:t>1. </a:t>
            </a:r>
            <a:r>
              <a:rPr lang="en-US" sz="2800" dirty="0">
                <a:solidFill>
                  <a:srgbClr val="FFFF00"/>
                </a:solidFill>
                <a:latin typeface="Britannic Bold" pitchFamily="34" charset="0"/>
              </a:rPr>
              <a:t>Design Tools:</a:t>
            </a:r>
            <a:r>
              <a:rPr lang="en-US" sz="2800" dirty="0">
                <a:latin typeface="Britannic Bold" pitchFamily="34" charset="0"/>
              </a:rPr>
              <a:t> Adobe XD, Figma, and Sketch for UI/UX design.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Britannic Bold" pitchFamily="34" charset="0"/>
              </a:rPr>
              <a:t>2.  Tools: </a:t>
            </a:r>
            <a:r>
              <a:rPr lang="en-US" sz="2800" dirty="0">
                <a:latin typeface="Britannic Bold" pitchFamily="34" charset="0"/>
              </a:rPr>
              <a:t>Visual Studio Code, GitHub, and Docker for coding and collaboration.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Britannic Bold" pitchFamily="34" charset="0"/>
              </a:rPr>
              <a:t>3. Technologies Used:  </a:t>
            </a:r>
            <a:r>
              <a:rPr lang="en-US" sz="2800" dirty="0">
                <a:latin typeface="Britannic Bold" pitchFamily="34" charset="0"/>
              </a:rPr>
              <a:t>HTML5, CSS3, JavaScript, and React for front-end; Node.js for back-end.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Britannic Bold" pitchFamily="34" charset="0"/>
              </a:rPr>
              <a:t>4. Testing Tools:  </a:t>
            </a:r>
            <a:r>
              <a:rPr lang="en-US" sz="2800" dirty="0">
                <a:latin typeface="Britannic Bold" pitchFamily="34" charset="0"/>
              </a:rPr>
              <a:t>Jest, Selenium, and Postman for automated and manual testing.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Britannic Bold" pitchFamily="34" charset="0"/>
              </a:rPr>
              <a:t>5. Deployment:</a:t>
            </a:r>
            <a:r>
              <a:rPr lang="en-US" sz="2800" dirty="0">
                <a:latin typeface="Britannic Bold" pitchFamily="34" charset="0"/>
              </a:rPr>
              <a:t> AWS and Firebase for hosting and cloud services</a:t>
            </a:r>
          </a:p>
          <a:p>
            <a:pPr algn="l"/>
            <a:endParaRPr lang="en-IN" sz="2800" dirty="0">
              <a:latin typeface="Britannic Bold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AA940-ABBB-F133-FE9F-5716E517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Tools and technologies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7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2608BB-E7A4-6DEC-B3F1-44BEA24526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sz="3200" dirty="0">
                <a:solidFill>
                  <a:srgbClr val="FFFF00"/>
                </a:solidFill>
                <a:latin typeface="Britannic Bold" pitchFamily="34" charset="0"/>
              </a:rPr>
              <a:t>1. Clean and Minimalist Aesthetic</a:t>
            </a:r>
            <a:r>
              <a:rPr lang="en-US" sz="3200" dirty="0">
                <a:latin typeface="Britannic Bold" pitchFamily="34" charset="0"/>
              </a:rPr>
              <a:t>: on a simple, visually appealing design that </a:t>
            </a:r>
            <a:r>
              <a:rPr lang="en-US" sz="3200" dirty="0" smtClean="0">
                <a:latin typeface="Britannic Bold" pitchFamily="34" charset="0"/>
              </a:rPr>
              <a:t> </a:t>
            </a:r>
            <a:r>
              <a:rPr lang="en-US" sz="3200" dirty="0">
                <a:latin typeface="Britannic Bold" pitchFamily="34" charset="0"/>
              </a:rPr>
              <a:t>highlights key projects without distractions.</a:t>
            </a:r>
          </a:p>
          <a:p>
            <a:pPr algn="l"/>
            <a:r>
              <a:rPr lang="en-US" sz="3200" dirty="0">
                <a:solidFill>
                  <a:srgbClr val="FFFF00"/>
                </a:solidFill>
                <a:latin typeface="Britannic Bold" pitchFamily="34" charset="0"/>
              </a:rPr>
              <a:t>2. Responsive Layout</a:t>
            </a:r>
            <a:r>
              <a:rPr lang="en-US" sz="3200" dirty="0" smtClean="0">
                <a:solidFill>
                  <a:srgbClr val="FFFF00"/>
                </a:solidFill>
                <a:latin typeface="Britannic Bold" pitchFamily="34" charset="0"/>
              </a:rPr>
              <a:t>: </a:t>
            </a:r>
            <a:r>
              <a:rPr lang="en-US" sz="3200" dirty="0">
                <a:latin typeface="Britannic Bold" pitchFamily="34" charset="0"/>
              </a:rPr>
              <a:t>Optimized for both desktop and mobile views, ensuring accessibility across devices.</a:t>
            </a:r>
          </a:p>
          <a:p>
            <a:pPr algn="l"/>
            <a:r>
              <a:rPr lang="en-US" sz="3200" dirty="0">
                <a:solidFill>
                  <a:srgbClr val="FFFF00"/>
                </a:solidFill>
                <a:latin typeface="Britannic Bold" pitchFamily="34" charset="0"/>
              </a:rPr>
              <a:t>3. Interactive Elements: </a:t>
            </a:r>
            <a:r>
              <a:rPr lang="en-US" sz="3200" dirty="0">
                <a:latin typeface="Britannic Bold" pitchFamily="34" charset="0"/>
              </a:rPr>
              <a:t>Hover effects and smooth animations to enhance user engagement and experience.</a:t>
            </a:r>
          </a:p>
          <a:p>
            <a:pPr algn="l"/>
            <a:r>
              <a:rPr lang="en-US" sz="3200" dirty="0">
                <a:solidFill>
                  <a:srgbClr val="FFFF00"/>
                </a:solidFill>
                <a:latin typeface="Britannic Bold" pitchFamily="34" charset="0"/>
              </a:rPr>
              <a:t>4. Project </a:t>
            </a:r>
            <a:r>
              <a:rPr lang="en-US" sz="3200" dirty="0" smtClean="0">
                <a:solidFill>
                  <a:srgbClr val="FFFF00"/>
                </a:solidFill>
                <a:latin typeface="Britannic Bold" pitchFamily="34" charset="0"/>
              </a:rPr>
              <a:t>Showcase: </a:t>
            </a:r>
            <a:r>
              <a:rPr lang="en-US" sz="3200" dirty="0" smtClean="0">
                <a:latin typeface="Britannic Bold" pitchFamily="34" charset="0"/>
              </a:rPr>
              <a:t>Featured </a:t>
            </a:r>
            <a:r>
              <a:rPr lang="en-US" sz="3200" dirty="0">
                <a:latin typeface="Britannic Bold" pitchFamily="34" charset="0"/>
              </a:rPr>
              <a:t>sections for featured projects, skills, and a personal bio with easy navigation.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42A20F-F526-B114-3804-84097022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Portfolio design and </a:t>
            </a:r>
            <a:r>
              <a:rPr lang="en-US" sz="2400" dirty="0" err="1">
                <a:solidFill>
                  <a:srgbClr val="FF0000"/>
                </a:solidFill>
              </a:rPr>
              <a:t>lagout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4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0E3681-14D2-9A11-67F5-F0385ACC89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0" indent="0" algn="l">
              <a:buNone/>
            </a:pPr>
            <a:r>
              <a:rPr lang="en-US" sz="3600" dirty="0">
                <a:latin typeface="Britannic Bold" pitchFamily="34" charset="0"/>
              </a:rPr>
              <a:t> </a:t>
            </a:r>
            <a:r>
              <a:rPr lang="en-US" sz="3600" dirty="0">
                <a:solidFill>
                  <a:srgbClr val="FFFF00"/>
                </a:solidFill>
                <a:latin typeface="Britannic Bold" pitchFamily="34" charset="0"/>
              </a:rPr>
              <a:t>1.Feature: </a:t>
            </a:r>
            <a:r>
              <a:rPr lang="en-US" sz="3600" dirty="0">
                <a:latin typeface="Britannic Bold" pitchFamily="34" charset="0"/>
              </a:rPr>
              <a:t>describe the qualities or characteristics of system.</a:t>
            </a:r>
          </a:p>
          <a:p>
            <a:pPr algn="l"/>
            <a:r>
              <a:rPr lang="en-US" sz="3600" dirty="0">
                <a:solidFill>
                  <a:srgbClr val="FFFF00"/>
                </a:solidFill>
                <a:latin typeface="Britannic Bold" pitchFamily="34" charset="0"/>
              </a:rPr>
              <a:t>2.Functionality</a:t>
            </a:r>
            <a:r>
              <a:rPr lang="en-US" sz="3600" dirty="0">
                <a:latin typeface="Britannic Bold" pitchFamily="34" charset="0"/>
              </a:rPr>
              <a:t>: defines the specific takes or operations the systems can perform.</a:t>
            </a:r>
          </a:p>
          <a:p>
            <a:pPr algn="l"/>
            <a:r>
              <a:rPr lang="en-US" sz="3600" dirty="0">
                <a:solidFill>
                  <a:srgbClr val="FFFF00"/>
                </a:solidFill>
                <a:latin typeface="Britannic Bold" pitchFamily="34" charset="0"/>
              </a:rPr>
              <a:t>3.Feature attract : </a:t>
            </a:r>
            <a:r>
              <a:rPr lang="en-US" sz="3600" dirty="0">
                <a:latin typeface="Britannic Bold" pitchFamily="34" charset="0"/>
              </a:rPr>
              <a:t>user while functionality ensure practical usability and performance.</a:t>
            </a:r>
          </a:p>
          <a:p>
            <a:pPr algn="l"/>
            <a:endParaRPr lang="en-IN" sz="3600" dirty="0">
              <a:latin typeface="Britannic Bold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EB3E8-8976-1F98-709E-4B43F929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Features and functionality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89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ABE70E-5635-C3A6-E228-3EFAD763AA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2516124"/>
            <a:ext cx="10972800" cy="40751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IN" sz="4800" dirty="0" err="1">
                <a:solidFill>
                  <a:srgbClr val="FFFF00"/>
                </a:solidFill>
                <a:latin typeface="Britannic Bold" pitchFamily="34" charset="0"/>
              </a:rPr>
              <a:t>Github</a:t>
            </a:r>
            <a:r>
              <a:rPr lang="en-IN" sz="4800" dirty="0">
                <a:solidFill>
                  <a:srgbClr val="FFFF00"/>
                </a:solidFill>
                <a:latin typeface="Britannic Bold" pitchFamily="34" charset="0"/>
              </a:rPr>
              <a:t> main site:</a:t>
            </a:r>
            <a:r>
              <a:rPr lang="en-IN" sz="4800" dirty="0">
                <a:latin typeface="Britannic Bold" pitchFamily="34" charset="0"/>
              </a:rPr>
              <a:t> https://github.com </a:t>
            </a:r>
            <a:endParaRPr lang="en-IN" dirty="0">
              <a:latin typeface="Britannic Bold" pitchFamily="34" charset="0"/>
            </a:endParaRPr>
          </a:p>
          <a:p>
            <a:pPr marL="0" indent="0">
              <a:buNone/>
            </a:pPr>
            <a:r>
              <a:rPr lang="en-IN" dirty="0"/>
              <a:t>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403202-DF31-024C-B484-7F3EB2FD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Github</a:t>
            </a:r>
            <a:r>
              <a:rPr lang="en-US" sz="2800" dirty="0">
                <a:solidFill>
                  <a:srgbClr val="FF0000"/>
                </a:solidFill>
              </a:rPr>
              <a:t> link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17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155</TotalTime>
  <Words>556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BlackTie</vt:lpstr>
      <vt:lpstr>    Digital portfolio   </vt:lpstr>
      <vt:lpstr> agenda</vt:lpstr>
      <vt:lpstr>Problem statement</vt:lpstr>
      <vt:lpstr>Project overview</vt:lpstr>
      <vt:lpstr>End users</vt:lpstr>
      <vt:lpstr>Tools and technologies</vt:lpstr>
      <vt:lpstr>Portfolio design and lagout</vt:lpstr>
      <vt:lpstr>Features and functionality</vt:lpstr>
      <vt:lpstr> Github link</vt:lpstr>
      <vt:lpstr>conclstions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santhosh nps</dc:creator>
  <cp:lastModifiedBy>user</cp:lastModifiedBy>
  <cp:revision>5</cp:revision>
  <dcterms:created xsi:type="dcterms:W3CDTF">2025-08-31T07:25:53Z</dcterms:created>
  <dcterms:modified xsi:type="dcterms:W3CDTF">2025-08-31T19:43:49Z</dcterms:modified>
</cp:coreProperties>
</file>