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DM Serif Display" pitchFamily="2" charset="0"/>
      <p:regular r:id="rId9"/>
    </p:embeddedFont>
    <p:embeddedFont>
      <p:font typeface="Hammersmith One" panose="02010703030501060504" pitchFamily="2" charset="0"/>
      <p:regular r:id="rId10"/>
    </p:embeddedFont>
    <p:embeddedFont>
      <p:font typeface="Open Sauce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-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1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29375" y="8515642"/>
            <a:ext cx="17690400" cy="42685"/>
          </a:xfrm>
          <a:prstGeom prst="line">
            <a:avLst/>
          </a:prstGeom>
          <a:ln w="38100" cap="flat">
            <a:solidFill>
              <a:srgbClr val="9B65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6275453" y="-5313442"/>
            <a:ext cx="0" cy="17120890"/>
          </a:xfrm>
          <a:prstGeom prst="line">
            <a:avLst/>
          </a:prstGeom>
          <a:ln w="38100" cap="flat">
            <a:solidFill>
              <a:srgbClr val="9B654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5668905" y="538895"/>
            <a:ext cx="1251197" cy="1251197"/>
          </a:xfrm>
          <a:custGeom>
            <a:avLst/>
            <a:gdLst/>
            <a:ahLst/>
            <a:cxnLst/>
            <a:rect l="l" t="t" r="r" b="b"/>
            <a:pathLst>
              <a:path w="1251197" h="1251197">
                <a:moveTo>
                  <a:pt x="0" y="0"/>
                </a:moveTo>
                <a:lnTo>
                  <a:pt x="1251197" y="0"/>
                </a:lnTo>
                <a:lnTo>
                  <a:pt x="1251197" y="1251197"/>
                </a:lnTo>
                <a:lnTo>
                  <a:pt x="0" y="125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67053" y="4921104"/>
            <a:ext cx="5216125" cy="6154720"/>
          </a:xfrm>
          <a:custGeom>
            <a:avLst/>
            <a:gdLst/>
            <a:ahLst/>
            <a:cxnLst/>
            <a:rect l="l" t="t" r="r" b="b"/>
            <a:pathLst>
              <a:path w="5216125" h="6154720">
                <a:moveTo>
                  <a:pt x="0" y="0"/>
                </a:moveTo>
                <a:lnTo>
                  <a:pt x="5216126" y="0"/>
                </a:lnTo>
                <a:lnTo>
                  <a:pt x="5216126" y="6154720"/>
                </a:lnTo>
                <a:lnTo>
                  <a:pt x="0" y="6154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602207" y="3203189"/>
            <a:ext cx="2588638" cy="1717914"/>
          </a:xfrm>
          <a:custGeom>
            <a:avLst/>
            <a:gdLst/>
            <a:ahLst/>
            <a:cxnLst/>
            <a:rect l="l" t="t" r="r" b="b"/>
            <a:pathLst>
              <a:path w="2588638" h="1717914">
                <a:moveTo>
                  <a:pt x="0" y="0"/>
                </a:moveTo>
                <a:lnTo>
                  <a:pt x="2588638" y="0"/>
                </a:lnTo>
                <a:lnTo>
                  <a:pt x="2588638" y="1717915"/>
                </a:lnTo>
                <a:lnTo>
                  <a:pt x="0" y="17179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83368" y="970999"/>
            <a:ext cx="5936028" cy="2597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56"/>
              </a:lnSpc>
            </a:pPr>
            <a:r>
              <a:rPr lang="en-US" sz="9487">
                <a:solidFill>
                  <a:srgbClr val="4D392E"/>
                </a:solidFill>
                <a:latin typeface="DM Serif Display"/>
              </a:rPr>
              <a:t>GROUP PROJECT</a:t>
            </a:r>
          </a:p>
        </p:txBody>
      </p:sp>
      <p:sp>
        <p:nvSpPr>
          <p:cNvPr id="8" name="Freeform 8"/>
          <p:cNvSpPr/>
          <p:nvPr/>
        </p:nvSpPr>
        <p:spPr>
          <a:xfrm>
            <a:off x="12772944" y="3568555"/>
            <a:ext cx="1464374" cy="1352549"/>
          </a:xfrm>
          <a:custGeom>
            <a:avLst/>
            <a:gdLst/>
            <a:ahLst/>
            <a:cxnLst/>
            <a:rect l="l" t="t" r="r" b="b"/>
            <a:pathLst>
              <a:path w="1464374" h="1352549">
                <a:moveTo>
                  <a:pt x="0" y="0"/>
                </a:moveTo>
                <a:lnTo>
                  <a:pt x="1464374" y="0"/>
                </a:lnTo>
                <a:lnTo>
                  <a:pt x="1464374" y="1352549"/>
                </a:lnTo>
                <a:lnTo>
                  <a:pt x="0" y="13525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991132" y="4628990"/>
            <a:ext cx="4228689" cy="6738947"/>
          </a:xfrm>
          <a:custGeom>
            <a:avLst/>
            <a:gdLst/>
            <a:ahLst/>
            <a:cxnLst/>
            <a:rect l="l" t="t" r="r" b="b"/>
            <a:pathLst>
              <a:path w="4228689" h="6738947">
                <a:moveTo>
                  <a:pt x="0" y="0"/>
                </a:moveTo>
                <a:lnTo>
                  <a:pt x="4228689" y="0"/>
                </a:lnTo>
                <a:lnTo>
                  <a:pt x="4228689" y="6738947"/>
                </a:lnTo>
                <a:lnTo>
                  <a:pt x="0" y="67389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427834" y="-867796"/>
            <a:ext cx="2963187" cy="2657889"/>
          </a:xfrm>
          <a:custGeom>
            <a:avLst/>
            <a:gdLst/>
            <a:ahLst/>
            <a:cxnLst/>
            <a:rect l="l" t="t" r="r" b="b"/>
            <a:pathLst>
              <a:path w="2963187" h="2657889">
                <a:moveTo>
                  <a:pt x="0" y="0"/>
                </a:moveTo>
                <a:lnTo>
                  <a:pt x="2963186" y="0"/>
                </a:lnTo>
                <a:lnTo>
                  <a:pt x="2963186" y="2657888"/>
                </a:lnTo>
                <a:lnTo>
                  <a:pt x="0" y="26578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092596" y="8577377"/>
            <a:ext cx="3534196" cy="3170067"/>
          </a:xfrm>
          <a:custGeom>
            <a:avLst/>
            <a:gdLst/>
            <a:ahLst/>
            <a:cxnLst/>
            <a:rect l="l" t="t" r="r" b="b"/>
            <a:pathLst>
              <a:path w="3534196" h="3170067">
                <a:moveTo>
                  <a:pt x="0" y="0"/>
                </a:moveTo>
                <a:lnTo>
                  <a:pt x="3534196" y="0"/>
                </a:lnTo>
                <a:lnTo>
                  <a:pt x="3534196" y="3170067"/>
                </a:lnTo>
                <a:lnTo>
                  <a:pt x="0" y="31700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72429" y="6008705"/>
            <a:ext cx="2686038" cy="4545603"/>
          </a:xfrm>
          <a:custGeom>
            <a:avLst/>
            <a:gdLst/>
            <a:ahLst/>
            <a:cxnLst/>
            <a:rect l="l" t="t" r="r" b="b"/>
            <a:pathLst>
              <a:path w="2686038" h="4545603">
                <a:moveTo>
                  <a:pt x="0" y="0"/>
                </a:moveTo>
                <a:lnTo>
                  <a:pt x="2686038" y="0"/>
                </a:lnTo>
                <a:lnTo>
                  <a:pt x="2686038" y="4545603"/>
                </a:lnTo>
                <a:lnTo>
                  <a:pt x="0" y="45456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435674" y="5025879"/>
            <a:ext cx="7911108" cy="1923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8"/>
              </a:lnSpc>
              <a:spcBef>
                <a:spcPct val="0"/>
              </a:spcBef>
            </a:pPr>
            <a:r>
              <a:rPr lang="en-US" sz="6980" dirty="0">
                <a:solidFill>
                  <a:srgbClr val="86512F"/>
                </a:solidFill>
                <a:latin typeface="DM Serif Display"/>
              </a:rPr>
              <a:t>                        TEAM 						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44518" y="885573"/>
            <a:ext cx="3657600" cy="1435608"/>
          </a:xfrm>
          <a:custGeom>
            <a:avLst/>
            <a:gdLst/>
            <a:ahLst/>
            <a:cxnLst/>
            <a:rect l="l" t="t" r="r" b="b"/>
            <a:pathLst>
              <a:path w="3657600" h="1435608">
                <a:moveTo>
                  <a:pt x="0" y="0"/>
                </a:moveTo>
                <a:lnTo>
                  <a:pt x="3657600" y="0"/>
                </a:lnTo>
                <a:lnTo>
                  <a:pt x="3657600" y="1435608"/>
                </a:lnTo>
                <a:lnTo>
                  <a:pt x="0" y="1435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0620" y="4872401"/>
            <a:ext cx="2084849" cy="2065896"/>
          </a:xfrm>
          <a:custGeom>
            <a:avLst/>
            <a:gdLst/>
            <a:ahLst/>
            <a:cxnLst/>
            <a:rect l="l" t="t" r="r" b="b"/>
            <a:pathLst>
              <a:path w="2084849" h="2065896">
                <a:moveTo>
                  <a:pt x="0" y="0"/>
                </a:moveTo>
                <a:lnTo>
                  <a:pt x="2084849" y="0"/>
                </a:lnTo>
                <a:lnTo>
                  <a:pt x="2084849" y="2065896"/>
                </a:lnTo>
                <a:lnTo>
                  <a:pt x="0" y="2065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069" t="-20069" r="-20069" b="-2006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365919" y="3894946"/>
            <a:ext cx="3556163" cy="3523834"/>
          </a:xfrm>
          <a:custGeom>
            <a:avLst/>
            <a:gdLst/>
            <a:ahLst/>
            <a:cxnLst/>
            <a:rect l="l" t="t" r="r" b="b"/>
            <a:pathLst>
              <a:path w="3556163" h="3523834">
                <a:moveTo>
                  <a:pt x="0" y="0"/>
                </a:moveTo>
                <a:lnTo>
                  <a:pt x="3556162" y="0"/>
                </a:lnTo>
                <a:lnTo>
                  <a:pt x="3556162" y="3523834"/>
                </a:lnTo>
                <a:lnTo>
                  <a:pt x="0" y="3523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00241" y="3930603"/>
            <a:ext cx="3556163" cy="3523834"/>
          </a:xfrm>
          <a:custGeom>
            <a:avLst/>
            <a:gdLst/>
            <a:ahLst/>
            <a:cxnLst/>
            <a:rect l="l" t="t" r="r" b="b"/>
            <a:pathLst>
              <a:path w="3556163" h="3523834">
                <a:moveTo>
                  <a:pt x="0" y="0"/>
                </a:moveTo>
                <a:lnTo>
                  <a:pt x="3556162" y="0"/>
                </a:lnTo>
                <a:lnTo>
                  <a:pt x="3556162" y="3523834"/>
                </a:lnTo>
                <a:lnTo>
                  <a:pt x="0" y="3523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1209715" y="-573475"/>
            <a:ext cx="5863057" cy="4114800"/>
          </a:xfrm>
          <a:custGeom>
            <a:avLst/>
            <a:gdLst/>
            <a:ahLst/>
            <a:cxnLst/>
            <a:rect l="l" t="t" r="r" b="b"/>
            <a:pathLst>
              <a:path w="5863057" h="4114800">
                <a:moveTo>
                  <a:pt x="0" y="4114800"/>
                </a:moveTo>
                <a:lnTo>
                  <a:pt x="5863056" y="4114800"/>
                </a:lnTo>
                <a:lnTo>
                  <a:pt x="586305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3539061" y="6605875"/>
            <a:ext cx="5863057" cy="4114800"/>
          </a:xfrm>
          <a:custGeom>
            <a:avLst/>
            <a:gdLst/>
            <a:ahLst/>
            <a:cxnLst/>
            <a:rect l="l" t="t" r="r" b="b"/>
            <a:pathLst>
              <a:path w="5863057" h="4114800">
                <a:moveTo>
                  <a:pt x="5863057" y="0"/>
                </a:moveTo>
                <a:lnTo>
                  <a:pt x="0" y="0"/>
                </a:lnTo>
                <a:lnTo>
                  <a:pt x="0" y="4114800"/>
                </a:lnTo>
                <a:lnTo>
                  <a:pt x="5863057" y="4114800"/>
                </a:lnTo>
                <a:lnTo>
                  <a:pt x="586305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964225" y="5996571"/>
            <a:ext cx="2686038" cy="4545603"/>
          </a:xfrm>
          <a:custGeom>
            <a:avLst/>
            <a:gdLst/>
            <a:ahLst/>
            <a:cxnLst/>
            <a:rect l="l" t="t" r="r" b="b"/>
            <a:pathLst>
              <a:path w="2686038" h="4545603">
                <a:moveTo>
                  <a:pt x="0" y="0"/>
                </a:moveTo>
                <a:lnTo>
                  <a:pt x="2686038" y="0"/>
                </a:lnTo>
                <a:lnTo>
                  <a:pt x="2686038" y="4545603"/>
                </a:lnTo>
                <a:lnTo>
                  <a:pt x="0" y="45456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435469" y="4321327"/>
            <a:ext cx="2742386" cy="2742386"/>
          </a:xfrm>
          <a:custGeom>
            <a:avLst/>
            <a:gdLst/>
            <a:ahLst/>
            <a:cxnLst/>
            <a:rect l="l" t="t" r="r" b="b"/>
            <a:pathLst>
              <a:path w="2742386" h="2742386">
                <a:moveTo>
                  <a:pt x="0" y="0"/>
                </a:moveTo>
                <a:lnTo>
                  <a:pt x="2742386" y="0"/>
                </a:lnTo>
                <a:lnTo>
                  <a:pt x="2742386" y="2742386"/>
                </a:lnTo>
                <a:lnTo>
                  <a:pt x="0" y="2742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771299" y="4321327"/>
            <a:ext cx="2742386" cy="2742386"/>
          </a:xfrm>
          <a:custGeom>
            <a:avLst/>
            <a:gdLst/>
            <a:ahLst/>
            <a:cxnLst/>
            <a:rect l="l" t="t" r="r" b="b"/>
            <a:pathLst>
              <a:path w="2742386" h="2742386">
                <a:moveTo>
                  <a:pt x="0" y="0"/>
                </a:moveTo>
                <a:lnTo>
                  <a:pt x="2742386" y="0"/>
                </a:lnTo>
                <a:lnTo>
                  <a:pt x="2742386" y="2742386"/>
                </a:lnTo>
                <a:lnTo>
                  <a:pt x="0" y="2742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131560" y="4321327"/>
            <a:ext cx="2742386" cy="2742386"/>
          </a:xfrm>
          <a:custGeom>
            <a:avLst/>
            <a:gdLst/>
            <a:ahLst/>
            <a:cxnLst/>
            <a:rect l="l" t="t" r="r" b="b"/>
            <a:pathLst>
              <a:path w="2742386" h="2742386">
                <a:moveTo>
                  <a:pt x="0" y="0"/>
                </a:moveTo>
                <a:lnTo>
                  <a:pt x="2742387" y="0"/>
                </a:lnTo>
                <a:lnTo>
                  <a:pt x="2742387" y="2742386"/>
                </a:lnTo>
                <a:lnTo>
                  <a:pt x="0" y="2742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028581" y="3894946"/>
            <a:ext cx="3556163" cy="3523834"/>
          </a:xfrm>
          <a:custGeom>
            <a:avLst/>
            <a:gdLst/>
            <a:ahLst/>
            <a:cxnLst/>
            <a:rect l="l" t="t" r="r" b="b"/>
            <a:pathLst>
              <a:path w="3556163" h="3523834">
                <a:moveTo>
                  <a:pt x="0" y="0"/>
                </a:moveTo>
                <a:lnTo>
                  <a:pt x="3556163" y="0"/>
                </a:lnTo>
                <a:lnTo>
                  <a:pt x="3556163" y="3523834"/>
                </a:lnTo>
                <a:lnTo>
                  <a:pt x="0" y="3523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770967" y="498611"/>
            <a:ext cx="8746065" cy="110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9"/>
              </a:lnSpc>
            </a:pPr>
            <a:r>
              <a:rPr lang="en-US" sz="8028">
                <a:solidFill>
                  <a:srgbClr val="9B6543"/>
                </a:solidFill>
                <a:latin typeface="Open Sauce Bold"/>
              </a:rPr>
              <a:t>OUR TEAM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28581" y="7904045"/>
            <a:ext cx="3188746" cy="75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4"/>
              </a:lnSpc>
            </a:pPr>
            <a:r>
              <a:rPr lang="en-US" sz="2758">
                <a:solidFill>
                  <a:srgbClr val="000000"/>
                </a:solidFill>
                <a:latin typeface="Open Sauce Bold"/>
              </a:rPr>
              <a:t>TAMILINI D K</a:t>
            </a:r>
          </a:p>
          <a:p>
            <a:pPr algn="ctr">
              <a:lnSpc>
                <a:spcPts val="2924"/>
              </a:lnSpc>
              <a:spcBef>
                <a:spcPct val="0"/>
              </a:spcBef>
            </a:pPr>
            <a:r>
              <a:rPr lang="en-US" sz="2758">
                <a:solidFill>
                  <a:srgbClr val="000000"/>
                </a:solidFill>
                <a:latin typeface="Open Sauce Bold"/>
              </a:rPr>
              <a:t>220701299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517033" y="7943161"/>
            <a:ext cx="1971441" cy="680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4"/>
              </a:lnSpc>
            </a:pPr>
            <a:r>
              <a:rPr lang="en-US" sz="2777">
                <a:solidFill>
                  <a:srgbClr val="000000"/>
                </a:solidFill>
                <a:latin typeface="Open Sauce Bold"/>
              </a:rPr>
              <a:t>VIGNESH S</a:t>
            </a:r>
          </a:p>
          <a:p>
            <a:pPr algn="ctr">
              <a:lnSpc>
                <a:spcPts val="2352"/>
              </a:lnSpc>
              <a:spcBef>
                <a:spcPct val="0"/>
              </a:spcBef>
            </a:pPr>
            <a:r>
              <a:rPr lang="en-US" sz="2219">
                <a:solidFill>
                  <a:srgbClr val="000000"/>
                </a:solidFill>
                <a:latin typeface="Open Sauce Bold"/>
              </a:rPr>
              <a:t>220701318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95424" y="2864193"/>
            <a:ext cx="5455061" cy="785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3028">
                <a:solidFill>
                  <a:srgbClr val="000000"/>
                </a:solidFill>
                <a:latin typeface="Open Sauce Bold"/>
              </a:rPr>
              <a:t>UDHAYA SHANKAR</a:t>
            </a:r>
          </a:p>
          <a:p>
            <a:pPr algn="ctr">
              <a:lnSpc>
                <a:spcPts val="2998"/>
              </a:lnSpc>
              <a:spcBef>
                <a:spcPct val="0"/>
              </a:spcBef>
            </a:pPr>
            <a:r>
              <a:rPr lang="en-US" sz="2828">
                <a:solidFill>
                  <a:srgbClr val="000000"/>
                </a:solidFill>
                <a:latin typeface="Open Sauce Bold"/>
              </a:rPr>
              <a:t>220701306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9224" y="7913570"/>
            <a:ext cx="4535913" cy="811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8"/>
              </a:lnSpc>
            </a:pPr>
            <a:r>
              <a:rPr lang="en-US" sz="2960">
                <a:solidFill>
                  <a:srgbClr val="000000"/>
                </a:solidFill>
                <a:latin typeface="Open Sauce Bold"/>
              </a:rPr>
              <a:t>YUVEN SENTHIL KUMAR</a:t>
            </a:r>
          </a:p>
          <a:p>
            <a:pPr algn="ctr">
              <a:lnSpc>
                <a:spcPts val="3138"/>
              </a:lnSpc>
              <a:spcBef>
                <a:spcPct val="0"/>
              </a:spcBef>
            </a:pPr>
            <a:r>
              <a:rPr lang="en-US" sz="2960">
                <a:solidFill>
                  <a:srgbClr val="000000"/>
                </a:solidFill>
                <a:latin typeface="Open Sauce Bold"/>
              </a:rPr>
              <a:t>220701330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17611" y="2854668"/>
            <a:ext cx="3849762" cy="765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4"/>
              </a:lnSpc>
            </a:pPr>
            <a:r>
              <a:rPr lang="en-US" sz="2777">
                <a:solidFill>
                  <a:srgbClr val="000000"/>
                </a:solidFill>
                <a:latin typeface="Open Sauce Bold"/>
              </a:rPr>
              <a:t>VEDHA VIGHESHWAR</a:t>
            </a:r>
          </a:p>
          <a:p>
            <a:pPr algn="ctr">
              <a:lnSpc>
                <a:spcPts val="2944"/>
              </a:lnSpc>
              <a:spcBef>
                <a:spcPct val="0"/>
              </a:spcBef>
            </a:pPr>
            <a:r>
              <a:rPr lang="en-US" sz="2777">
                <a:solidFill>
                  <a:srgbClr val="000000"/>
                </a:solidFill>
                <a:latin typeface="Open Sauce Bold"/>
              </a:rPr>
              <a:t>220701312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46718" y="2864193"/>
            <a:ext cx="2141756" cy="81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2"/>
              </a:lnSpc>
            </a:pPr>
            <a:r>
              <a:rPr lang="en-US" sz="2992">
                <a:solidFill>
                  <a:srgbClr val="000000"/>
                </a:solidFill>
                <a:latin typeface="Open Sauce Bold"/>
              </a:rPr>
              <a:t>VISHAL P</a:t>
            </a:r>
          </a:p>
          <a:p>
            <a:pPr algn="ctr">
              <a:lnSpc>
                <a:spcPts val="3172"/>
              </a:lnSpc>
              <a:spcBef>
                <a:spcPct val="0"/>
              </a:spcBef>
            </a:pPr>
            <a:r>
              <a:rPr lang="en-US" sz="2992">
                <a:solidFill>
                  <a:srgbClr val="000000"/>
                </a:solidFill>
                <a:latin typeface="Open Sauce Bold"/>
              </a:rPr>
              <a:t>220701324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503936">
            <a:off x="3358359" y="5672759"/>
            <a:ext cx="1421986" cy="3103541"/>
          </a:xfrm>
          <a:custGeom>
            <a:avLst/>
            <a:gdLst/>
            <a:ahLst/>
            <a:cxnLst/>
            <a:rect l="l" t="t" r="r" b="b"/>
            <a:pathLst>
              <a:path w="1421986" h="3103541">
                <a:moveTo>
                  <a:pt x="0" y="0"/>
                </a:moveTo>
                <a:lnTo>
                  <a:pt x="1421987" y="0"/>
                </a:lnTo>
                <a:lnTo>
                  <a:pt x="1421987" y="3103541"/>
                </a:lnTo>
                <a:lnTo>
                  <a:pt x="0" y="3103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573699">
            <a:off x="-363531" y="6902867"/>
            <a:ext cx="3730939" cy="4114800"/>
          </a:xfrm>
          <a:custGeom>
            <a:avLst/>
            <a:gdLst/>
            <a:ahLst/>
            <a:cxnLst/>
            <a:rect l="l" t="t" r="r" b="b"/>
            <a:pathLst>
              <a:path w="3730939" h="4114800">
                <a:moveTo>
                  <a:pt x="0" y="0"/>
                </a:moveTo>
                <a:lnTo>
                  <a:pt x="3730939" y="0"/>
                </a:lnTo>
                <a:lnTo>
                  <a:pt x="3730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79549" flipH="1">
            <a:off x="15393830" y="-686312"/>
            <a:ext cx="3730939" cy="4114800"/>
          </a:xfrm>
          <a:custGeom>
            <a:avLst/>
            <a:gdLst/>
            <a:ahLst/>
            <a:cxnLst/>
            <a:rect l="l" t="t" r="r" b="b"/>
            <a:pathLst>
              <a:path w="3730939" h="4114800">
                <a:moveTo>
                  <a:pt x="3730940" y="0"/>
                </a:moveTo>
                <a:lnTo>
                  <a:pt x="0" y="0"/>
                </a:lnTo>
                <a:lnTo>
                  <a:pt x="0" y="4114800"/>
                </a:lnTo>
                <a:lnTo>
                  <a:pt x="3730940" y="4114800"/>
                </a:lnTo>
                <a:lnTo>
                  <a:pt x="37309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14319" y="-494399"/>
            <a:ext cx="2686038" cy="4545603"/>
          </a:xfrm>
          <a:custGeom>
            <a:avLst/>
            <a:gdLst/>
            <a:ahLst/>
            <a:cxnLst/>
            <a:rect l="l" t="t" r="r" b="b"/>
            <a:pathLst>
              <a:path w="2686038" h="4545603">
                <a:moveTo>
                  <a:pt x="0" y="0"/>
                </a:moveTo>
                <a:lnTo>
                  <a:pt x="2686038" y="0"/>
                </a:lnTo>
                <a:lnTo>
                  <a:pt x="2686038" y="4545604"/>
                </a:lnTo>
                <a:lnTo>
                  <a:pt x="0" y="45456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018378">
            <a:off x="2735879" y="2101251"/>
            <a:ext cx="1129019" cy="1428231"/>
          </a:xfrm>
          <a:custGeom>
            <a:avLst/>
            <a:gdLst/>
            <a:ahLst/>
            <a:cxnLst/>
            <a:rect l="l" t="t" r="r" b="b"/>
            <a:pathLst>
              <a:path w="1129019" h="1428231">
                <a:moveTo>
                  <a:pt x="0" y="0"/>
                </a:moveTo>
                <a:lnTo>
                  <a:pt x="1129019" y="0"/>
                </a:lnTo>
                <a:lnTo>
                  <a:pt x="1129019" y="1428232"/>
                </a:lnTo>
                <a:lnTo>
                  <a:pt x="0" y="14282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27854" y="1523488"/>
            <a:ext cx="9004424" cy="1520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89"/>
              </a:lnSpc>
            </a:pPr>
            <a:r>
              <a:rPr lang="en-US" sz="11027">
                <a:solidFill>
                  <a:srgbClr val="9B6543"/>
                </a:solidFill>
                <a:latin typeface="Open Sauce Bold"/>
              </a:rPr>
              <a:t>PROCESS</a:t>
            </a:r>
          </a:p>
        </p:txBody>
      </p:sp>
      <p:sp>
        <p:nvSpPr>
          <p:cNvPr id="8" name="Freeform 8"/>
          <p:cNvSpPr/>
          <p:nvPr/>
        </p:nvSpPr>
        <p:spPr>
          <a:xfrm rot="-7830990" flipH="1" flipV="1">
            <a:off x="14496975" y="3012579"/>
            <a:ext cx="1129019" cy="1428231"/>
          </a:xfrm>
          <a:custGeom>
            <a:avLst/>
            <a:gdLst/>
            <a:ahLst/>
            <a:cxnLst/>
            <a:rect l="l" t="t" r="r" b="b"/>
            <a:pathLst>
              <a:path w="1129019" h="1428231">
                <a:moveTo>
                  <a:pt x="1129019" y="1428232"/>
                </a:moveTo>
                <a:lnTo>
                  <a:pt x="0" y="1428232"/>
                </a:lnTo>
                <a:lnTo>
                  <a:pt x="0" y="0"/>
                </a:lnTo>
                <a:lnTo>
                  <a:pt x="1129019" y="0"/>
                </a:lnTo>
                <a:lnTo>
                  <a:pt x="1129019" y="142823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503936">
            <a:off x="7486753" y="2422075"/>
            <a:ext cx="1591365" cy="3473218"/>
          </a:xfrm>
          <a:custGeom>
            <a:avLst/>
            <a:gdLst/>
            <a:ahLst/>
            <a:cxnLst/>
            <a:rect l="l" t="t" r="r" b="b"/>
            <a:pathLst>
              <a:path w="1591365" h="3473218">
                <a:moveTo>
                  <a:pt x="0" y="0"/>
                </a:moveTo>
                <a:lnTo>
                  <a:pt x="1591365" y="0"/>
                </a:lnTo>
                <a:lnTo>
                  <a:pt x="1591365" y="3473218"/>
                </a:lnTo>
                <a:lnTo>
                  <a:pt x="0" y="347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503936">
            <a:off x="3233280" y="3468168"/>
            <a:ext cx="1421986" cy="3103541"/>
          </a:xfrm>
          <a:custGeom>
            <a:avLst/>
            <a:gdLst/>
            <a:ahLst/>
            <a:cxnLst/>
            <a:rect l="l" t="t" r="r" b="b"/>
            <a:pathLst>
              <a:path w="1421986" h="3103541">
                <a:moveTo>
                  <a:pt x="0" y="0"/>
                </a:moveTo>
                <a:lnTo>
                  <a:pt x="1421986" y="0"/>
                </a:lnTo>
                <a:lnTo>
                  <a:pt x="1421986" y="3103541"/>
                </a:lnTo>
                <a:lnTo>
                  <a:pt x="0" y="3103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503936">
            <a:off x="7758757" y="6369401"/>
            <a:ext cx="1421986" cy="3103541"/>
          </a:xfrm>
          <a:custGeom>
            <a:avLst/>
            <a:gdLst/>
            <a:ahLst/>
            <a:cxnLst/>
            <a:rect l="l" t="t" r="r" b="b"/>
            <a:pathLst>
              <a:path w="1421986" h="3103541">
                <a:moveTo>
                  <a:pt x="0" y="0"/>
                </a:moveTo>
                <a:lnTo>
                  <a:pt x="1421986" y="0"/>
                </a:lnTo>
                <a:lnTo>
                  <a:pt x="1421986" y="3103541"/>
                </a:lnTo>
                <a:lnTo>
                  <a:pt x="0" y="3103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68543" flipH="1">
            <a:off x="16774257" y="5140774"/>
            <a:ext cx="970085" cy="1246605"/>
          </a:xfrm>
          <a:custGeom>
            <a:avLst/>
            <a:gdLst/>
            <a:ahLst/>
            <a:cxnLst/>
            <a:rect l="l" t="t" r="r" b="b"/>
            <a:pathLst>
              <a:path w="970085" h="1246605">
                <a:moveTo>
                  <a:pt x="970086" y="0"/>
                </a:moveTo>
                <a:lnTo>
                  <a:pt x="0" y="0"/>
                </a:lnTo>
                <a:lnTo>
                  <a:pt x="0" y="1246605"/>
                </a:lnTo>
                <a:lnTo>
                  <a:pt x="970086" y="1246605"/>
                </a:lnTo>
                <a:lnTo>
                  <a:pt x="9700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503936">
            <a:off x="11348731" y="3454729"/>
            <a:ext cx="1421986" cy="3103541"/>
          </a:xfrm>
          <a:custGeom>
            <a:avLst/>
            <a:gdLst/>
            <a:ahLst/>
            <a:cxnLst/>
            <a:rect l="l" t="t" r="r" b="b"/>
            <a:pathLst>
              <a:path w="1421986" h="3103541">
                <a:moveTo>
                  <a:pt x="0" y="0"/>
                </a:moveTo>
                <a:lnTo>
                  <a:pt x="1421986" y="0"/>
                </a:lnTo>
                <a:lnTo>
                  <a:pt x="1421986" y="3103541"/>
                </a:lnTo>
                <a:lnTo>
                  <a:pt x="0" y="3103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503936">
            <a:off x="11636489" y="5444945"/>
            <a:ext cx="1421986" cy="3103541"/>
          </a:xfrm>
          <a:custGeom>
            <a:avLst/>
            <a:gdLst/>
            <a:ahLst/>
            <a:cxnLst/>
            <a:rect l="l" t="t" r="r" b="b"/>
            <a:pathLst>
              <a:path w="1421986" h="3103541">
                <a:moveTo>
                  <a:pt x="0" y="0"/>
                </a:moveTo>
                <a:lnTo>
                  <a:pt x="1421987" y="0"/>
                </a:lnTo>
                <a:lnTo>
                  <a:pt x="1421987" y="3103541"/>
                </a:lnTo>
                <a:lnTo>
                  <a:pt x="0" y="3103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91860" y="4901665"/>
            <a:ext cx="1704826" cy="38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4"/>
              </a:lnSpc>
              <a:spcBef>
                <a:spcPct val="0"/>
              </a:spcBef>
            </a:pPr>
            <a:r>
              <a:rPr lang="en-US" sz="2758">
                <a:solidFill>
                  <a:srgbClr val="9B6543"/>
                </a:solidFill>
                <a:latin typeface="Open Sauce Bold"/>
              </a:rPr>
              <a:t>IDENTIFY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09881" y="3923365"/>
            <a:ext cx="3145109" cy="338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2458">
                <a:solidFill>
                  <a:srgbClr val="9B6543"/>
                </a:solidFill>
                <a:latin typeface="Open Sauce Bold"/>
              </a:rPr>
              <a:t>CATEGORIZE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37923" y="4843011"/>
            <a:ext cx="3145109" cy="38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4"/>
              </a:lnSpc>
              <a:spcBef>
                <a:spcPct val="0"/>
              </a:spcBef>
            </a:pPr>
            <a:r>
              <a:rPr lang="en-US" sz="2758">
                <a:solidFill>
                  <a:srgbClr val="9B6543"/>
                </a:solidFill>
                <a:latin typeface="Open Sauce Bold"/>
              </a:rPr>
              <a:t>ASSIGN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06749" y="6842100"/>
            <a:ext cx="3145109" cy="38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4"/>
              </a:lnSpc>
              <a:spcBef>
                <a:spcPct val="0"/>
              </a:spcBef>
            </a:pPr>
            <a:r>
              <a:rPr lang="en-US" sz="2758">
                <a:solidFill>
                  <a:srgbClr val="9B6543"/>
                </a:solidFill>
                <a:latin typeface="Open Sauce Bold"/>
              </a:rPr>
              <a:t>STATUS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97195" y="7805179"/>
            <a:ext cx="3145109" cy="38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4"/>
              </a:lnSpc>
              <a:spcBef>
                <a:spcPct val="0"/>
              </a:spcBef>
            </a:pPr>
            <a:r>
              <a:rPr lang="en-US" sz="2758">
                <a:solidFill>
                  <a:srgbClr val="9B6543"/>
                </a:solidFill>
                <a:latin typeface="Open Sauce Bold"/>
              </a:rPr>
              <a:t>NOTIFY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96798" y="7025290"/>
            <a:ext cx="3145109" cy="38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4"/>
              </a:lnSpc>
              <a:spcBef>
                <a:spcPct val="0"/>
              </a:spcBef>
            </a:pPr>
            <a:r>
              <a:rPr lang="en-US" sz="2758">
                <a:solidFill>
                  <a:srgbClr val="9B6543"/>
                </a:solidFill>
                <a:latin typeface="Open Sauce Bold"/>
              </a:rPr>
              <a:t>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8437951"/>
            <a:ext cx="2859212" cy="2063831"/>
          </a:xfrm>
          <a:custGeom>
            <a:avLst/>
            <a:gdLst/>
            <a:ahLst/>
            <a:cxnLst/>
            <a:rect l="l" t="t" r="r" b="b"/>
            <a:pathLst>
              <a:path w="2859212" h="2063831">
                <a:moveTo>
                  <a:pt x="2859212" y="0"/>
                </a:moveTo>
                <a:lnTo>
                  <a:pt x="0" y="0"/>
                </a:lnTo>
                <a:lnTo>
                  <a:pt x="0" y="2063831"/>
                </a:lnTo>
                <a:lnTo>
                  <a:pt x="2859212" y="2063831"/>
                </a:lnTo>
                <a:lnTo>
                  <a:pt x="28592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21421" y="-230176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0" y="0"/>
                </a:moveTo>
                <a:lnTo>
                  <a:pt x="3261914" y="0"/>
                </a:lnTo>
                <a:lnTo>
                  <a:pt x="3261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94578" y="8437951"/>
            <a:ext cx="3129444" cy="2820363"/>
          </a:xfrm>
          <a:custGeom>
            <a:avLst/>
            <a:gdLst/>
            <a:ahLst/>
            <a:cxnLst/>
            <a:rect l="l" t="t" r="r" b="b"/>
            <a:pathLst>
              <a:path w="3129444" h="2820363">
                <a:moveTo>
                  <a:pt x="0" y="0"/>
                </a:moveTo>
                <a:lnTo>
                  <a:pt x="3129444" y="0"/>
                </a:lnTo>
                <a:lnTo>
                  <a:pt x="3129444" y="2820363"/>
                </a:lnTo>
                <a:lnTo>
                  <a:pt x="0" y="28203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60622" y="584380"/>
            <a:ext cx="10563659" cy="98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0"/>
              </a:lnSpc>
            </a:pPr>
            <a:r>
              <a:rPr lang="en-US" sz="7122">
                <a:solidFill>
                  <a:srgbClr val="9B6543"/>
                </a:solidFill>
                <a:latin typeface="Open Sauce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2379" y="2157622"/>
            <a:ext cx="15220145" cy="6784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4067" lvl="1" indent="-382034" algn="just">
              <a:lnSpc>
                <a:spcPts val="3751"/>
              </a:lnSpc>
              <a:buFont typeface="Arial"/>
              <a:buChar char="•"/>
            </a:pPr>
            <a:r>
              <a:rPr lang="en-US" sz="3538">
                <a:solidFill>
                  <a:srgbClr val="9B6543"/>
                </a:solidFill>
                <a:latin typeface="Hammersmith One"/>
              </a:rPr>
              <a:t>Online software testing involves evaluating a software application for potential issues, and these problems are categorized based on their priority levels. </a:t>
            </a:r>
          </a:p>
          <a:p>
            <a:pPr algn="just">
              <a:lnSpc>
                <a:spcPts val="3327"/>
              </a:lnSpc>
            </a:pPr>
            <a:endParaRPr lang="en-US" sz="3538">
              <a:solidFill>
                <a:srgbClr val="9B6543"/>
              </a:solidFill>
              <a:latin typeface="Hammersmith One"/>
            </a:endParaRPr>
          </a:p>
          <a:p>
            <a:pPr marL="764066" lvl="1" indent="-382033" algn="just">
              <a:lnSpc>
                <a:spcPts val="3751"/>
              </a:lnSpc>
              <a:buFont typeface="Arial"/>
              <a:buChar char="•"/>
            </a:pPr>
            <a:r>
              <a:rPr lang="en-US" sz="3538">
                <a:solidFill>
                  <a:srgbClr val="9B6543"/>
                </a:solidFill>
                <a:latin typeface="Hammersmith One"/>
              </a:rPr>
              <a:t>High-priority problems are typically assigned to a dedicated team within the organization, which might include a team on the bench or specialists across the world.</a:t>
            </a:r>
          </a:p>
          <a:p>
            <a:pPr algn="just">
              <a:lnSpc>
                <a:spcPts val="3327"/>
              </a:lnSpc>
            </a:pPr>
            <a:endParaRPr lang="en-US" sz="3538">
              <a:solidFill>
                <a:srgbClr val="9B6543"/>
              </a:solidFill>
              <a:latin typeface="Hammersmith One"/>
            </a:endParaRPr>
          </a:p>
          <a:p>
            <a:pPr marL="764066" lvl="1" indent="-382033" algn="just">
              <a:lnSpc>
                <a:spcPts val="3751"/>
              </a:lnSpc>
              <a:buFont typeface="Arial"/>
              <a:buChar char="•"/>
            </a:pPr>
            <a:r>
              <a:rPr lang="en-US" sz="3538">
                <a:solidFill>
                  <a:srgbClr val="9B6543"/>
                </a:solidFill>
                <a:latin typeface="Hammersmith One"/>
              </a:rPr>
              <a:t>Conversely, lower-priority issues may be directed to the team responsible for handling such matters. </a:t>
            </a:r>
          </a:p>
          <a:p>
            <a:pPr algn="just">
              <a:lnSpc>
                <a:spcPts val="3327"/>
              </a:lnSpc>
            </a:pPr>
            <a:endParaRPr lang="en-US" sz="3538">
              <a:solidFill>
                <a:srgbClr val="9B6543"/>
              </a:solidFill>
              <a:latin typeface="Hammersmith One"/>
            </a:endParaRPr>
          </a:p>
          <a:p>
            <a:pPr marL="764066" lvl="1" indent="-382033" algn="just">
              <a:lnSpc>
                <a:spcPts val="3751"/>
              </a:lnSpc>
              <a:buFont typeface="Arial"/>
              <a:buChar char="•"/>
            </a:pPr>
            <a:r>
              <a:rPr lang="en-US" sz="3538">
                <a:solidFill>
                  <a:srgbClr val="9B6543"/>
                </a:solidFill>
                <a:latin typeface="Hammersmith One"/>
              </a:rPr>
              <a:t>This systematic categorization and assignment process help ensure that critical issues receive prompt attention and are addressed efficiently.</a:t>
            </a:r>
          </a:p>
          <a:p>
            <a:pPr algn="just">
              <a:lnSpc>
                <a:spcPts val="2268"/>
              </a:lnSpc>
              <a:spcBef>
                <a:spcPct val="0"/>
              </a:spcBef>
            </a:pPr>
            <a:endParaRPr lang="en-US" sz="3538">
              <a:solidFill>
                <a:srgbClr val="9B6543"/>
              </a:solidFill>
              <a:latin typeface="Hammersmith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94688">
            <a:off x="17120893" y="-1028700"/>
            <a:ext cx="2334214" cy="4114800"/>
          </a:xfrm>
          <a:custGeom>
            <a:avLst/>
            <a:gdLst/>
            <a:ahLst/>
            <a:cxnLst/>
            <a:rect l="l" t="t" r="r" b="b"/>
            <a:pathLst>
              <a:path w="2334214" h="4114800">
                <a:moveTo>
                  <a:pt x="0" y="0"/>
                </a:moveTo>
                <a:lnTo>
                  <a:pt x="2334214" y="0"/>
                </a:lnTo>
                <a:lnTo>
                  <a:pt x="23342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09706" y="-278859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2"/>
                </a:lnTo>
                <a:lnTo>
                  <a:pt x="0" y="1882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52694" y="489844"/>
            <a:ext cx="12850872" cy="96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0"/>
              </a:lnSpc>
            </a:pPr>
            <a:r>
              <a:rPr lang="en-US" sz="6972">
                <a:solidFill>
                  <a:srgbClr val="9B6543"/>
                </a:solidFill>
                <a:latin typeface="Open Sauce Bold"/>
              </a:rPr>
              <a:t>PROBLEM STATEMENT</a:t>
            </a:r>
          </a:p>
        </p:txBody>
      </p:sp>
      <p:sp>
        <p:nvSpPr>
          <p:cNvPr id="5" name="Freeform 5"/>
          <p:cNvSpPr/>
          <p:nvPr/>
        </p:nvSpPr>
        <p:spPr>
          <a:xfrm>
            <a:off x="16403656" y="8957932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2"/>
                </a:lnTo>
                <a:lnTo>
                  <a:pt x="0" y="1882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7365" y="1922872"/>
            <a:ext cx="15969171" cy="8917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6"/>
              </a:lnSpc>
            </a:pPr>
            <a:r>
              <a:rPr lang="en-US" sz="3307">
                <a:solidFill>
                  <a:srgbClr val="9B6543"/>
                </a:solidFill>
                <a:latin typeface="Hammersmith One"/>
              </a:rPr>
              <a:t>Despite the advancements in software testing methodologies, many organizations struggle with :</a:t>
            </a:r>
          </a:p>
          <a:p>
            <a:pPr algn="just">
              <a:lnSpc>
                <a:spcPts val="3506"/>
              </a:lnSpc>
            </a:pPr>
            <a:endParaRPr lang="en-US" sz="3307">
              <a:solidFill>
                <a:srgbClr val="9B6543"/>
              </a:solidFill>
              <a:latin typeface="Hammersmith One"/>
            </a:endParaRPr>
          </a:p>
          <a:p>
            <a:pPr marL="714139" lvl="1" indent="-357070" algn="just">
              <a:lnSpc>
                <a:spcPts val="3506"/>
              </a:lnSpc>
              <a:buFont typeface="Arial"/>
              <a:buChar char="•"/>
            </a:pPr>
            <a:r>
              <a:rPr lang="en-US" sz="3307">
                <a:solidFill>
                  <a:srgbClr val="9B6543"/>
                </a:solidFill>
                <a:latin typeface="Hammersmith One"/>
              </a:rPr>
              <a:t>efficiently managing and </a:t>
            </a:r>
          </a:p>
          <a:p>
            <a:pPr marL="714139" lvl="1" indent="-357070" algn="just">
              <a:lnSpc>
                <a:spcPts val="3506"/>
              </a:lnSpc>
              <a:buFont typeface="Arial"/>
              <a:buChar char="•"/>
            </a:pPr>
            <a:r>
              <a:rPr lang="en-US" sz="3307">
                <a:solidFill>
                  <a:srgbClr val="9B6543"/>
                </a:solidFill>
                <a:latin typeface="Hammersmith One"/>
              </a:rPr>
              <a:t> resolving the vast array of issues that can arise during testing phases. </a:t>
            </a:r>
          </a:p>
          <a:p>
            <a:pPr marL="714139" lvl="1" indent="-357070" algn="just">
              <a:lnSpc>
                <a:spcPts val="3506"/>
              </a:lnSpc>
              <a:buFont typeface="Arial"/>
              <a:buChar char="•"/>
            </a:pPr>
            <a:endParaRPr lang="en-US" sz="3307">
              <a:solidFill>
                <a:srgbClr val="9B6543"/>
              </a:solidFill>
              <a:latin typeface="Hammersmith One"/>
            </a:endParaRPr>
          </a:p>
          <a:p>
            <a:pPr algn="just">
              <a:lnSpc>
                <a:spcPts val="3506"/>
              </a:lnSpc>
            </a:pPr>
            <a:r>
              <a:rPr lang="en-US" sz="3307">
                <a:solidFill>
                  <a:srgbClr val="9B6543"/>
                </a:solidFill>
                <a:latin typeface="Hammersmith One"/>
              </a:rPr>
              <a:t>The challenges include :</a:t>
            </a:r>
          </a:p>
          <a:p>
            <a:pPr algn="just">
              <a:lnSpc>
                <a:spcPts val="3506"/>
              </a:lnSpc>
            </a:pPr>
            <a:endParaRPr lang="en-US" sz="3307">
              <a:solidFill>
                <a:srgbClr val="9B6543"/>
              </a:solidFill>
              <a:latin typeface="Hammersmith One"/>
            </a:endParaRPr>
          </a:p>
          <a:p>
            <a:pPr marL="714139" lvl="1" indent="-357070" algn="just">
              <a:lnSpc>
                <a:spcPts val="3506"/>
              </a:lnSpc>
              <a:buFont typeface="Arial"/>
              <a:buChar char="•"/>
            </a:pPr>
            <a:r>
              <a:rPr lang="en-US" sz="3307">
                <a:solidFill>
                  <a:srgbClr val="9B6543"/>
                </a:solidFill>
                <a:latin typeface="Hammersmith One"/>
              </a:rPr>
              <a:t> prioritizing critical issues, </a:t>
            </a:r>
          </a:p>
          <a:p>
            <a:pPr marL="714139" lvl="1" indent="-357070" algn="just">
              <a:lnSpc>
                <a:spcPts val="3506"/>
              </a:lnSpc>
              <a:buFont typeface="Arial"/>
              <a:buChar char="•"/>
            </a:pPr>
            <a:r>
              <a:rPr lang="en-US" sz="3307">
                <a:solidFill>
                  <a:srgbClr val="9B6543"/>
                </a:solidFill>
                <a:latin typeface="Hammersmith One"/>
              </a:rPr>
              <a:t> assigning the right resources, and </a:t>
            </a:r>
          </a:p>
          <a:p>
            <a:pPr marL="714139" lvl="1" indent="-357070" algn="just">
              <a:lnSpc>
                <a:spcPts val="3506"/>
              </a:lnSpc>
              <a:buFont typeface="Arial"/>
              <a:buChar char="•"/>
            </a:pPr>
            <a:r>
              <a:rPr lang="en-US" sz="3307">
                <a:solidFill>
                  <a:srgbClr val="9B6543"/>
                </a:solidFill>
                <a:latin typeface="Hammersmith One"/>
              </a:rPr>
              <a:t> ensuring timely resolution without compromising software quality. </a:t>
            </a:r>
          </a:p>
          <a:p>
            <a:pPr marL="714139" lvl="1" indent="-357070" algn="just">
              <a:lnSpc>
                <a:spcPts val="3506"/>
              </a:lnSpc>
              <a:buFont typeface="Arial"/>
              <a:buChar char="•"/>
            </a:pPr>
            <a:endParaRPr lang="en-US" sz="3307">
              <a:solidFill>
                <a:srgbClr val="9B6543"/>
              </a:solidFill>
              <a:latin typeface="Hammersmith One"/>
            </a:endParaRPr>
          </a:p>
          <a:p>
            <a:pPr algn="just">
              <a:lnSpc>
                <a:spcPts val="4630"/>
              </a:lnSpc>
            </a:pPr>
            <a:r>
              <a:rPr lang="en-US" sz="3307">
                <a:solidFill>
                  <a:srgbClr val="9B6543"/>
                </a:solidFill>
                <a:latin typeface="Hammersmith One"/>
              </a:rPr>
              <a:t>The need for a robust, scalable, and systematic testing management system is evident, one that can adapt to the dynamic nature of software development and ensure that all problems, regardless of their priority, are addressed effectively.</a:t>
            </a:r>
          </a:p>
          <a:p>
            <a:pPr algn="just">
              <a:lnSpc>
                <a:spcPts val="3506"/>
              </a:lnSpc>
            </a:pPr>
            <a:endParaRPr lang="en-US" sz="3307">
              <a:solidFill>
                <a:srgbClr val="9B6543"/>
              </a:solidFill>
              <a:latin typeface="Hammersmith One"/>
            </a:endParaRPr>
          </a:p>
          <a:p>
            <a:pPr algn="just">
              <a:lnSpc>
                <a:spcPts val="3506"/>
              </a:lnSpc>
            </a:pPr>
            <a:endParaRPr lang="en-US" sz="3307">
              <a:solidFill>
                <a:srgbClr val="9B6543"/>
              </a:solidFill>
              <a:latin typeface="Hammersmith One"/>
            </a:endParaRPr>
          </a:p>
          <a:p>
            <a:pPr algn="just">
              <a:lnSpc>
                <a:spcPts val="3506"/>
              </a:lnSpc>
            </a:pPr>
            <a:endParaRPr lang="en-US" sz="3307">
              <a:solidFill>
                <a:srgbClr val="9B6543"/>
              </a:solidFill>
              <a:latin typeface="Hammersmith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0786" y="318685"/>
            <a:ext cx="8126428" cy="108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6"/>
              </a:lnSpc>
            </a:pPr>
            <a:r>
              <a:rPr lang="en-US" sz="7836">
                <a:solidFill>
                  <a:srgbClr val="9B6543"/>
                </a:solidFill>
                <a:latin typeface="Open Sauce Bold"/>
              </a:rPr>
              <a:t>FEATURES</a:t>
            </a:r>
          </a:p>
        </p:txBody>
      </p:sp>
      <p:sp>
        <p:nvSpPr>
          <p:cNvPr id="3" name="Freeform 3"/>
          <p:cNvSpPr/>
          <p:nvPr/>
        </p:nvSpPr>
        <p:spPr>
          <a:xfrm rot="630381" flipV="1">
            <a:off x="-2931528" y="-656415"/>
            <a:ext cx="5863057" cy="4114800"/>
          </a:xfrm>
          <a:custGeom>
            <a:avLst/>
            <a:gdLst/>
            <a:ahLst/>
            <a:cxnLst/>
            <a:rect l="l" t="t" r="r" b="b"/>
            <a:pathLst>
              <a:path w="5863057" h="4114800">
                <a:moveTo>
                  <a:pt x="0" y="4114800"/>
                </a:moveTo>
                <a:lnTo>
                  <a:pt x="5863056" y="4114800"/>
                </a:lnTo>
                <a:lnTo>
                  <a:pt x="586305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56141" flipH="1">
            <a:off x="15767227" y="7200900"/>
            <a:ext cx="5863057" cy="4114800"/>
          </a:xfrm>
          <a:custGeom>
            <a:avLst/>
            <a:gdLst/>
            <a:ahLst/>
            <a:cxnLst/>
            <a:rect l="l" t="t" r="r" b="b"/>
            <a:pathLst>
              <a:path w="5863057" h="4114800">
                <a:moveTo>
                  <a:pt x="5863057" y="0"/>
                </a:moveTo>
                <a:lnTo>
                  <a:pt x="0" y="0"/>
                </a:lnTo>
                <a:lnTo>
                  <a:pt x="0" y="4114800"/>
                </a:lnTo>
                <a:lnTo>
                  <a:pt x="5863057" y="4114800"/>
                </a:lnTo>
                <a:lnTo>
                  <a:pt x="58630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96243" y="0"/>
            <a:ext cx="2722762" cy="1400985"/>
          </a:xfrm>
          <a:custGeom>
            <a:avLst/>
            <a:gdLst/>
            <a:ahLst/>
            <a:cxnLst/>
            <a:rect l="l" t="t" r="r" b="b"/>
            <a:pathLst>
              <a:path w="2722762" h="1400985">
                <a:moveTo>
                  <a:pt x="0" y="0"/>
                </a:moveTo>
                <a:lnTo>
                  <a:pt x="2722763" y="0"/>
                </a:lnTo>
                <a:lnTo>
                  <a:pt x="2722763" y="1400985"/>
                </a:lnTo>
                <a:lnTo>
                  <a:pt x="0" y="1400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2618" y="2074747"/>
            <a:ext cx="17519972" cy="8986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4532" lvl="1" indent="-362266">
              <a:lnSpc>
                <a:spcPts val="3557"/>
              </a:lnSpc>
              <a:buFont typeface="Arial"/>
              <a:buChar char="•"/>
            </a:pPr>
            <a:r>
              <a:rPr lang="en-US" sz="3355">
                <a:solidFill>
                  <a:srgbClr val="9B6543"/>
                </a:solidFill>
                <a:latin typeface="Hammersmith One"/>
              </a:rPr>
              <a:t>Prioritization Algorithm: Utilizes a sophisticated algorithm to categorize issues based on severity, impact, and urgency, ensuring high-priority problems are identified and escalated promptly. </a:t>
            </a:r>
          </a:p>
          <a:p>
            <a:pPr>
              <a:lnSpc>
                <a:spcPts val="3557"/>
              </a:lnSpc>
            </a:pPr>
            <a:endParaRPr lang="en-US" sz="3355">
              <a:solidFill>
                <a:srgbClr val="9B6543"/>
              </a:solidFill>
              <a:latin typeface="Hammersmith One"/>
            </a:endParaRPr>
          </a:p>
          <a:p>
            <a:pPr marL="690948" lvl="1" indent="-345474">
              <a:lnSpc>
                <a:spcPts val="3392"/>
              </a:lnSpc>
              <a:buFont typeface="Arial"/>
              <a:buChar char="•"/>
            </a:pPr>
            <a:r>
              <a:rPr lang="en-US" sz="3200">
                <a:solidFill>
                  <a:srgbClr val="9B6543"/>
                </a:solidFill>
                <a:latin typeface="Hammersmith One"/>
              </a:rPr>
              <a:t>Global Team Collaboration: Facilitates real-time communication and collaboration among global teams, enabling efficient problem-solving and knowledge sharing.</a:t>
            </a:r>
          </a:p>
          <a:p>
            <a:pPr>
              <a:lnSpc>
                <a:spcPts val="3392"/>
              </a:lnSpc>
            </a:pPr>
            <a:endParaRPr lang="en-US" sz="3200">
              <a:solidFill>
                <a:srgbClr val="9B6543"/>
              </a:solidFill>
              <a:latin typeface="Hammersmith One"/>
            </a:endParaRPr>
          </a:p>
          <a:p>
            <a:pPr marL="690948" lvl="1" indent="-345474">
              <a:lnSpc>
                <a:spcPts val="3392"/>
              </a:lnSpc>
              <a:buFont typeface="Arial"/>
              <a:buChar char="•"/>
            </a:pPr>
            <a:r>
              <a:rPr lang="en-US" sz="3200">
                <a:solidFill>
                  <a:srgbClr val="9B6543"/>
                </a:solidFill>
                <a:latin typeface="Hammersmith One"/>
              </a:rPr>
              <a:t>Dynamic Resource Assignment: Automatically assigns issues to the most suitable personnel or team based on expertise, availability, and current workload, optimizing resource use.</a:t>
            </a:r>
          </a:p>
          <a:p>
            <a:pPr>
              <a:lnSpc>
                <a:spcPts val="3392"/>
              </a:lnSpc>
            </a:pPr>
            <a:endParaRPr lang="en-US" sz="3200">
              <a:solidFill>
                <a:srgbClr val="9B6543"/>
              </a:solidFill>
              <a:latin typeface="Hammersmith One"/>
            </a:endParaRPr>
          </a:p>
          <a:p>
            <a:pPr marL="690948" lvl="1" indent="-345474">
              <a:lnSpc>
                <a:spcPts val="3392"/>
              </a:lnSpc>
              <a:buFont typeface="Arial"/>
              <a:buChar char="•"/>
            </a:pPr>
            <a:r>
              <a:rPr lang="en-US" sz="3200">
                <a:solidFill>
                  <a:srgbClr val="9B6543"/>
                </a:solidFill>
                <a:latin typeface="Hammersmith One"/>
              </a:rPr>
              <a:t>Comprehensive Dashboard: Offers a centralized platform for tracking and managing issues, providing visibility into the status, trends, and metrics of testing efforts to stakeholders at all levels.</a:t>
            </a:r>
          </a:p>
          <a:p>
            <a:pPr>
              <a:lnSpc>
                <a:spcPts val="3392"/>
              </a:lnSpc>
            </a:pPr>
            <a:endParaRPr lang="en-US" sz="3200">
              <a:solidFill>
                <a:srgbClr val="9B6543"/>
              </a:solidFill>
              <a:latin typeface="Hammersmith One"/>
            </a:endParaRPr>
          </a:p>
          <a:p>
            <a:pPr marL="690948" lvl="1" indent="-345474">
              <a:lnSpc>
                <a:spcPts val="3392"/>
              </a:lnSpc>
              <a:buFont typeface="Arial"/>
              <a:buChar char="•"/>
            </a:pPr>
            <a:r>
              <a:rPr lang="en-US" sz="3200">
                <a:solidFill>
                  <a:srgbClr val="9B6543"/>
                </a:solidFill>
                <a:latin typeface="Hammersmith One"/>
              </a:rPr>
              <a:t>Scalable Architecture: Designed to accommodate the evolving needs of software projects, easily integrating with other tools and scaling to handle an increasing number of issues.</a:t>
            </a:r>
          </a:p>
          <a:p>
            <a:pPr>
              <a:lnSpc>
                <a:spcPts val="2895"/>
              </a:lnSpc>
            </a:pPr>
            <a:endParaRPr lang="en-US" sz="3200">
              <a:solidFill>
                <a:srgbClr val="9B6543"/>
              </a:solidFill>
              <a:latin typeface="Hammersmith One"/>
            </a:endParaRPr>
          </a:p>
          <a:p>
            <a:pPr>
              <a:lnSpc>
                <a:spcPts val="3500"/>
              </a:lnSpc>
            </a:pPr>
            <a:endParaRPr lang="en-US" sz="3200">
              <a:solidFill>
                <a:srgbClr val="9B6543"/>
              </a:solidFill>
              <a:latin typeface="Hammersmith One"/>
            </a:endParaRPr>
          </a:p>
          <a:p>
            <a:pPr>
              <a:lnSpc>
                <a:spcPts val="3500"/>
              </a:lnSpc>
              <a:spcBef>
                <a:spcPct val="0"/>
              </a:spcBef>
            </a:pPr>
            <a:endParaRPr lang="en-US" sz="3200">
              <a:solidFill>
                <a:srgbClr val="9B6543"/>
              </a:solidFill>
              <a:latin typeface="Hammersmith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0786" y="318685"/>
            <a:ext cx="8126428" cy="108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6"/>
              </a:lnSpc>
            </a:pPr>
            <a:r>
              <a:rPr lang="en-US" sz="7836">
                <a:solidFill>
                  <a:srgbClr val="9B6543"/>
                </a:solidFill>
                <a:latin typeface="Open Sauce Bold"/>
              </a:rPr>
              <a:t>CONSTRAINTS</a:t>
            </a:r>
          </a:p>
        </p:txBody>
      </p:sp>
      <p:sp>
        <p:nvSpPr>
          <p:cNvPr id="3" name="Freeform 3"/>
          <p:cNvSpPr/>
          <p:nvPr/>
        </p:nvSpPr>
        <p:spPr>
          <a:xfrm rot="630381" flipV="1">
            <a:off x="-2931528" y="-656415"/>
            <a:ext cx="5863057" cy="4114800"/>
          </a:xfrm>
          <a:custGeom>
            <a:avLst/>
            <a:gdLst/>
            <a:ahLst/>
            <a:cxnLst/>
            <a:rect l="l" t="t" r="r" b="b"/>
            <a:pathLst>
              <a:path w="5863057" h="4114800">
                <a:moveTo>
                  <a:pt x="0" y="4114800"/>
                </a:moveTo>
                <a:lnTo>
                  <a:pt x="5863056" y="4114800"/>
                </a:lnTo>
                <a:lnTo>
                  <a:pt x="586305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56141" flipH="1">
            <a:off x="15767227" y="7200900"/>
            <a:ext cx="5863057" cy="4114800"/>
          </a:xfrm>
          <a:custGeom>
            <a:avLst/>
            <a:gdLst/>
            <a:ahLst/>
            <a:cxnLst/>
            <a:rect l="l" t="t" r="r" b="b"/>
            <a:pathLst>
              <a:path w="5863057" h="4114800">
                <a:moveTo>
                  <a:pt x="5863057" y="0"/>
                </a:moveTo>
                <a:lnTo>
                  <a:pt x="0" y="0"/>
                </a:lnTo>
                <a:lnTo>
                  <a:pt x="0" y="4114800"/>
                </a:lnTo>
                <a:lnTo>
                  <a:pt x="5863057" y="4114800"/>
                </a:lnTo>
                <a:lnTo>
                  <a:pt x="58630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96243" y="0"/>
            <a:ext cx="2722762" cy="1400985"/>
          </a:xfrm>
          <a:custGeom>
            <a:avLst/>
            <a:gdLst/>
            <a:ahLst/>
            <a:cxnLst/>
            <a:rect l="l" t="t" r="r" b="b"/>
            <a:pathLst>
              <a:path w="2722762" h="1400985">
                <a:moveTo>
                  <a:pt x="0" y="0"/>
                </a:moveTo>
                <a:lnTo>
                  <a:pt x="2722763" y="0"/>
                </a:lnTo>
                <a:lnTo>
                  <a:pt x="2722763" y="1400985"/>
                </a:lnTo>
                <a:lnTo>
                  <a:pt x="0" y="1400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78978" y="1819574"/>
            <a:ext cx="17172593" cy="8465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066" lvl="1" indent="-391533" algn="just">
              <a:lnSpc>
                <a:spcPts val="3844"/>
              </a:lnSpc>
              <a:buFont typeface="Arial"/>
              <a:buChar char="•"/>
            </a:pPr>
            <a:r>
              <a:rPr lang="en-US" sz="3626">
                <a:solidFill>
                  <a:srgbClr val="9B6543"/>
                </a:solidFill>
                <a:latin typeface="Hammersmith One"/>
              </a:rPr>
              <a:t>Communication Barriers: There will be a communication barriers between developer, testing and resolving team.</a:t>
            </a:r>
          </a:p>
          <a:p>
            <a:pPr algn="just">
              <a:lnSpc>
                <a:spcPts val="3844"/>
              </a:lnSpc>
            </a:pPr>
            <a:endParaRPr lang="en-US" sz="3626">
              <a:solidFill>
                <a:srgbClr val="9B6543"/>
              </a:solidFill>
              <a:latin typeface="Hammersmith One"/>
            </a:endParaRPr>
          </a:p>
          <a:p>
            <a:pPr marL="765889" lvl="1" indent="-382945" algn="just">
              <a:lnSpc>
                <a:spcPts val="4966"/>
              </a:lnSpc>
              <a:buFont typeface="Arial"/>
              <a:buChar char="•"/>
            </a:pPr>
            <a:r>
              <a:rPr lang="en-US" sz="3547">
                <a:solidFill>
                  <a:srgbClr val="9B6543"/>
                </a:solidFill>
                <a:latin typeface="Hammersmith One"/>
              </a:rPr>
              <a:t>Global Collaboration Challenges: Coordinating across teams in different time zones and with varying levels of expertise.</a:t>
            </a:r>
          </a:p>
          <a:p>
            <a:pPr algn="just">
              <a:lnSpc>
                <a:spcPts val="3844"/>
              </a:lnSpc>
            </a:pPr>
            <a:endParaRPr lang="en-US" sz="3547">
              <a:solidFill>
                <a:srgbClr val="9B6543"/>
              </a:solidFill>
              <a:latin typeface="Hammersmith One"/>
            </a:endParaRPr>
          </a:p>
          <a:p>
            <a:pPr marL="783066" lvl="1" indent="-391533" algn="just">
              <a:lnSpc>
                <a:spcPts val="3844"/>
              </a:lnSpc>
              <a:buFont typeface="Arial"/>
              <a:buChar char="•"/>
            </a:pPr>
            <a:r>
              <a:rPr lang="en-US" sz="3626">
                <a:solidFill>
                  <a:srgbClr val="9B6543"/>
                </a:solidFill>
                <a:latin typeface="Hammersmith One"/>
              </a:rPr>
              <a:t>Resource Allocation: Limited availability of specialized personnel to address high-priority issues.</a:t>
            </a:r>
          </a:p>
          <a:p>
            <a:pPr algn="just">
              <a:lnSpc>
                <a:spcPts val="3844"/>
              </a:lnSpc>
            </a:pPr>
            <a:endParaRPr lang="en-US" sz="3626">
              <a:solidFill>
                <a:srgbClr val="9B6543"/>
              </a:solidFill>
              <a:latin typeface="Hammersmith One"/>
            </a:endParaRPr>
          </a:p>
          <a:p>
            <a:pPr marL="783066" lvl="1" indent="-391533" algn="just">
              <a:lnSpc>
                <a:spcPts val="3844"/>
              </a:lnSpc>
              <a:buFont typeface="Arial"/>
              <a:buChar char="•"/>
            </a:pPr>
            <a:r>
              <a:rPr lang="en-US" sz="3626">
                <a:solidFill>
                  <a:srgbClr val="9B6543"/>
                </a:solidFill>
                <a:latin typeface="Hammersmith One"/>
              </a:rPr>
              <a:t>Scalability: Adapting the system to handle the increasing complexity and volume of issues as software projects grow.</a:t>
            </a:r>
          </a:p>
          <a:p>
            <a:pPr algn="just">
              <a:lnSpc>
                <a:spcPts val="3950"/>
              </a:lnSpc>
            </a:pPr>
            <a:endParaRPr lang="en-US" sz="3626">
              <a:solidFill>
                <a:srgbClr val="9B6543"/>
              </a:solidFill>
              <a:latin typeface="Hammersmith One"/>
            </a:endParaRPr>
          </a:p>
          <a:p>
            <a:pPr marL="783066" lvl="1" indent="-391533" algn="just">
              <a:lnSpc>
                <a:spcPts val="3844"/>
              </a:lnSpc>
              <a:buFont typeface="Arial"/>
              <a:buChar char="•"/>
            </a:pPr>
            <a:r>
              <a:rPr lang="en-US" sz="3626">
                <a:solidFill>
                  <a:srgbClr val="9B6543"/>
                </a:solidFill>
                <a:latin typeface="Hammersmith One"/>
              </a:rPr>
              <a:t>Integration: Seamlessly incorporating the management system with existing tools and workflows without disrupting development processes.</a:t>
            </a:r>
          </a:p>
          <a:p>
            <a:pPr algn="just">
              <a:lnSpc>
                <a:spcPts val="3001"/>
              </a:lnSpc>
            </a:pPr>
            <a:endParaRPr lang="en-US" sz="3626">
              <a:solidFill>
                <a:srgbClr val="9B6543"/>
              </a:solidFill>
              <a:latin typeface="Hammersmith One"/>
            </a:endParaRPr>
          </a:p>
          <a:p>
            <a:pPr algn="just">
              <a:lnSpc>
                <a:spcPts val="3844"/>
              </a:lnSpc>
            </a:pPr>
            <a:endParaRPr lang="en-US" sz="3626">
              <a:solidFill>
                <a:srgbClr val="9B6543"/>
              </a:solidFill>
              <a:latin typeface="Hammersmith One"/>
            </a:endParaRPr>
          </a:p>
          <a:p>
            <a:pPr algn="just">
              <a:lnSpc>
                <a:spcPts val="3844"/>
              </a:lnSpc>
            </a:pPr>
            <a:endParaRPr lang="en-US" sz="3626">
              <a:solidFill>
                <a:srgbClr val="9B6543"/>
              </a:solidFill>
              <a:latin typeface="Hammersmith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Custom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Sauce Bold</vt:lpstr>
      <vt:lpstr>Hammersmith One</vt:lpstr>
      <vt:lpstr>DM Serif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Software (2).pptx</dc:title>
  <cp:lastModifiedBy>udhaya shankar</cp:lastModifiedBy>
  <cp:revision>2</cp:revision>
  <dcterms:created xsi:type="dcterms:W3CDTF">2006-08-16T00:00:00Z</dcterms:created>
  <dcterms:modified xsi:type="dcterms:W3CDTF">2024-05-22T14:41:26Z</dcterms:modified>
  <dc:identifier>DAF9gKbdNlw</dc:identifier>
</cp:coreProperties>
</file>