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2" r:id="rId7"/>
    <p:sldId id="264" r:id="rId8"/>
    <p:sldId id="265" r:id="rId9"/>
    <p:sldId id="263" r:id="rId10"/>
    <p:sldId id="266" r:id="rId11"/>
    <p:sldId id="267" r:id="rId12"/>
    <p:sldId id="268" r:id="rId13"/>
    <p:sldId id="274" r:id="rId14"/>
    <p:sldId id="269" r:id="rId15"/>
    <p:sldId id="270" r:id="rId16"/>
    <p:sldId id="271" r:id="rId17"/>
    <p:sldId id="272" r:id="rId18"/>
    <p:sldId id="273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1" r:id="rId45"/>
    <p:sldId id="302" r:id="rId46"/>
    <p:sldId id="303" r:id="rId47"/>
    <p:sldId id="305" r:id="rId48"/>
    <p:sldId id="304" r:id="rId49"/>
    <p:sldId id="306" r:id="rId50"/>
    <p:sldId id="307" r:id="rId51"/>
    <p:sldId id="308" r:id="rId52"/>
    <p:sldId id="309" r:id="rId53"/>
    <p:sldId id="300" r:id="rId5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-164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ED1B8-3D43-42CD-B55A-1DF33D90AE8D}" type="datetimeFigureOut">
              <a:rPr lang="en-US" smtClean="0"/>
              <a:pPr/>
              <a:t>5/29/2016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97EA7-E80C-4C37-A3D4-53D1871955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ED1B8-3D43-42CD-B55A-1DF33D90AE8D}" type="datetimeFigureOut">
              <a:rPr lang="en-US" smtClean="0"/>
              <a:pPr/>
              <a:t>5/29/2016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97EA7-E80C-4C37-A3D4-53D1871955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ED1B8-3D43-42CD-B55A-1DF33D90AE8D}" type="datetimeFigureOut">
              <a:rPr lang="en-US" smtClean="0"/>
              <a:pPr/>
              <a:t>5/29/2016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97EA7-E80C-4C37-A3D4-53D1871955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ED1B8-3D43-42CD-B55A-1DF33D90AE8D}" type="datetimeFigureOut">
              <a:rPr lang="en-US" smtClean="0"/>
              <a:pPr/>
              <a:t>5/29/2016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97EA7-E80C-4C37-A3D4-53D1871955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ED1B8-3D43-42CD-B55A-1DF33D90AE8D}" type="datetimeFigureOut">
              <a:rPr lang="en-US" smtClean="0"/>
              <a:pPr/>
              <a:t>5/29/2016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97EA7-E80C-4C37-A3D4-53D1871955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ED1B8-3D43-42CD-B55A-1DF33D90AE8D}" type="datetimeFigureOut">
              <a:rPr lang="en-US" smtClean="0"/>
              <a:pPr/>
              <a:t>5/29/2016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97EA7-E80C-4C37-A3D4-53D1871955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ED1B8-3D43-42CD-B55A-1DF33D90AE8D}" type="datetimeFigureOut">
              <a:rPr lang="en-US" smtClean="0"/>
              <a:pPr/>
              <a:t>5/29/2016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97EA7-E80C-4C37-A3D4-53D1871955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ED1B8-3D43-42CD-B55A-1DF33D90AE8D}" type="datetimeFigureOut">
              <a:rPr lang="en-US" smtClean="0"/>
              <a:pPr/>
              <a:t>5/29/2016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97EA7-E80C-4C37-A3D4-53D1871955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ED1B8-3D43-42CD-B55A-1DF33D90AE8D}" type="datetimeFigureOut">
              <a:rPr lang="en-US" smtClean="0"/>
              <a:pPr/>
              <a:t>5/29/2016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97EA7-E80C-4C37-A3D4-53D1871955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ED1B8-3D43-42CD-B55A-1DF33D90AE8D}" type="datetimeFigureOut">
              <a:rPr lang="en-US" smtClean="0"/>
              <a:pPr/>
              <a:t>5/29/2016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97EA7-E80C-4C37-A3D4-53D1871955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ED1B8-3D43-42CD-B55A-1DF33D90AE8D}" type="datetimeFigureOut">
              <a:rPr lang="en-US" smtClean="0"/>
              <a:pPr/>
              <a:t>5/29/2016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497EA7-E80C-4C37-A3D4-53D1871955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ED1B8-3D43-42CD-B55A-1DF33D90AE8D}" type="datetimeFigureOut">
              <a:rPr lang="en-US" smtClean="0"/>
              <a:pPr/>
              <a:t>5/29/2016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497EA7-E80C-4C37-A3D4-53D18719557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The Go Programming Language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Mooly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Sagiv</a:t>
            </a:r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Based on a presentation by</a:t>
            </a:r>
          </a:p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Rob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Pike(Google)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Pointer Errors (1)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1249363" y="1997075"/>
            <a:ext cx="6980237" cy="3725863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a =  </a:t>
            </a:r>
            <a:r>
              <a:rPr lang="en-US" sz="2800" dirty="0" err="1">
                <a:solidFill>
                  <a:schemeClr val="tx1"/>
                </a:solidFill>
              </a:rPr>
              <a:t>malloc</a:t>
            </a:r>
            <a:r>
              <a:rPr lang="en-US" sz="2800" dirty="0">
                <a:solidFill>
                  <a:schemeClr val="tx1"/>
                </a:solidFill>
              </a:rPr>
              <a:t>(…) ;</a:t>
            </a:r>
          </a:p>
          <a:p>
            <a:r>
              <a:rPr lang="en-US" sz="2800" dirty="0">
                <a:solidFill>
                  <a:schemeClr val="tx1"/>
                </a:solidFill>
              </a:rPr>
              <a:t>b = a;</a:t>
            </a:r>
          </a:p>
          <a:p>
            <a:r>
              <a:rPr lang="en-US" sz="2800" dirty="0">
                <a:solidFill>
                  <a:schemeClr val="tx1"/>
                </a:solidFill>
              </a:rPr>
              <a:t>free (a);</a:t>
            </a:r>
          </a:p>
          <a:p>
            <a:r>
              <a:rPr lang="en-US" sz="2800" dirty="0">
                <a:solidFill>
                  <a:schemeClr val="tx1"/>
                </a:solidFill>
              </a:rPr>
              <a:t>c = </a:t>
            </a:r>
            <a:r>
              <a:rPr lang="en-US" sz="2800" dirty="0" err="1">
                <a:solidFill>
                  <a:schemeClr val="tx1"/>
                </a:solidFill>
              </a:rPr>
              <a:t>malloc</a:t>
            </a:r>
            <a:r>
              <a:rPr lang="en-US" sz="2800" dirty="0">
                <a:solidFill>
                  <a:schemeClr val="tx1"/>
                </a:solidFill>
              </a:rPr>
              <a:t> (…);</a:t>
            </a:r>
          </a:p>
          <a:p>
            <a:r>
              <a:rPr lang="en-US" sz="2800" dirty="0">
                <a:solidFill>
                  <a:schemeClr val="tx1"/>
                </a:solidFill>
              </a:rPr>
              <a:t>if  (b == c)  </a:t>
            </a:r>
            <a:r>
              <a:rPr lang="en-US" sz="2800" dirty="0" err="1">
                <a:solidFill>
                  <a:schemeClr val="tx1"/>
                </a:solidFill>
              </a:rPr>
              <a:t>printf</a:t>
            </a:r>
            <a:r>
              <a:rPr lang="en-US" sz="2800" dirty="0">
                <a:solidFill>
                  <a:schemeClr val="tx1"/>
                </a:solidFill>
              </a:rPr>
              <a:t>(“unexpected equality”);</a:t>
            </a:r>
          </a:p>
          <a:p>
            <a:endParaRPr lang="en-US" sz="2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Pointer Errors (2)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1249363" y="1997075"/>
            <a:ext cx="6980237" cy="2246769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dirty="0" smtClean="0"/>
              <a:t>char* </a:t>
            </a:r>
            <a:r>
              <a:rPr lang="en-US" sz="2800" dirty="0" err="1" smtClean="0"/>
              <a:t>ptr</a:t>
            </a:r>
            <a:r>
              <a:rPr lang="en-US" sz="2800" dirty="0" smtClean="0"/>
              <a:t> = </a:t>
            </a:r>
            <a:r>
              <a:rPr lang="en-US" sz="2800" dirty="0" err="1" smtClean="0"/>
              <a:t>malloc</a:t>
            </a:r>
            <a:r>
              <a:rPr lang="en-US" sz="2800" dirty="0" smtClean="0"/>
              <a:t>(</a:t>
            </a:r>
            <a:r>
              <a:rPr lang="en-US" sz="2800" dirty="0" err="1" smtClean="0"/>
              <a:t>sizeof</a:t>
            </a:r>
            <a:r>
              <a:rPr lang="en-US" sz="2800" dirty="0" smtClean="0"/>
              <a:t>(char));</a:t>
            </a:r>
          </a:p>
          <a:p>
            <a:r>
              <a:rPr lang="en-US" sz="2800" dirty="0" smtClean="0"/>
              <a:t> *</a:t>
            </a:r>
            <a:r>
              <a:rPr lang="en-US" sz="2800" dirty="0" err="1" smtClean="0"/>
              <a:t>ptr</a:t>
            </a:r>
            <a:r>
              <a:rPr lang="en-US" sz="2800" dirty="0" smtClean="0"/>
              <a:t> = 'a';</a:t>
            </a:r>
          </a:p>
          <a:p>
            <a:r>
              <a:rPr lang="en-US" sz="2800" dirty="0" smtClean="0"/>
              <a:t>free(</a:t>
            </a:r>
            <a:r>
              <a:rPr lang="en-US" sz="2800" dirty="0" err="1" smtClean="0"/>
              <a:t>ptr</a:t>
            </a:r>
            <a:r>
              <a:rPr lang="en-US" sz="2800" dirty="0" smtClean="0"/>
              <a:t>); </a:t>
            </a:r>
          </a:p>
          <a:p>
            <a:r>
              <a:rPr lang="en-US" sz="2800" dirty="0" smtClean="0"/>
              <a:t>free(</a:t>
            </a:r>
            <a:r>
              <a:rPr lang="en-US" sz="2800" dirty="0" err="1" smtClean="0"/>
              <a:t>ptr</a:t>
            </a:r>
            <a:r>
              <a:rPr lang="en-US" sz="2800" dirty="0" smtClean="0"/>
              <a:t>);</a:t>
            </a:r>
            <a:endParaRPr lang="en-US" sz="2800" dirty="0">
              <a:solidFill>
                <a:schemeClr val="tx1"/>
              </a:solidFill>
            </a:endParaRPr>
          </a:p>
          <a:p>
            <a:endParaRPr lang="en-US" sz="2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Pointer Errors (3)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1249363" y="1997075"/>
            <a:ext cx="6980237" cy="1815882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dirty="0" err="1" smtClean="0"/>
              <a:t>int</a:t>
            </a:r>
            <a:r>
              <a:rPr lang="en-US" sz="2800" dirty="0" smtClean="0"/>
              <a:t>* </a:t>
            </a:r>
            <a:r>
              <a:rPr lang="en-US" sz="2800" dirty="0" err="1" smtClean="0"/>
              <a:t>foo</a:t>
            </a:r>
            <a:r>
              <a:rPr lang="en-US" sz="2800" dirty="0" smtClean="0"/>
              <a:t>() {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  </a:t>
            </a:r>
            <a:r>
              <a:rPr lang="en-US" sz="2800" dirty="0" err="1" smtClean="0">
                <a:solidFill>
                  <a:schemeClr val="tx1"/>
                </a:solidFill>
              </a:rPr>
              <a:t>int</a:t>
            </a:r>
            <a:r>
              <a:rPr lang="en-US" sz="2800" dirty="0" smtClean="0">
                <a:solidFill>
                  <a:schemeClr val="tx1"/>
                </a:solidFill>
              </a:rPr>
              <a:t> x = 5 ;</a:t>
            </a:r>
            <a:endParaRPr lang="en-US" sz="2800" dirty="0">
              <a:solidFill>
                <a:schemeClr val="tx1"/>
              </a:solidFill>
            </a:endParaRPr>
          </a:p>
          <a:p>
            <a:r>
              <a:rPr lang="en-US" sz="2800" dirty="0" smtClean="0">
                <a:solidFill>
                  <a:schemeClr val="tx1"/>
                </a:solidFill>
              </a:rPr>
              <a:t>  return &amp;x;</a:t>
            </a:r>
          </a:p>
          <a:p>
            <a:r>
              <a:rPr lang="en-US" sz="2800" dirty="0" smtClean="0"/>
              <a:t>}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String Errors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1249363" y="1997075"/>
            <a:ext cx="6980237" cy="2246769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dirty="0" smtClean="0"/>
              <a:t>char c[8],a[7] ;</a:t>
            </a:r>
          </a:p>
          <a:p>
            <a:r>
              <a:rPr lang="en-US" sz="2800" dirty="0" smtClean="0"/>
              <a:t>c[0] = ‘a’ ;</a:t>
            </a:r>
          </a:p>
          <a:p>
            <a:r>
              <a:rPr lang="en-US" sz="2800" dirty="0" smtClean="0">
                <a:solidFill>
                  <a:schemeClr val="tx1"/>
                </a:solidFill>
              </a:rPr>
              <a:t>c[1] = ‘b’;</a:t>
            </a:r>
          </a:p>
          <a:p>
            <a:r>
              <a:rPr lang="en-US" sz="2800" dirty="0" smtClean="0"/>
              <a:t>c[2] = ‘a’ ;</a:t>
            </a:r>
          </a:p>
          <a:p>
            <a:r>
              <a:rPr lang="en-US" sz="2800" dirty="0" err="1" smtClean="0">
                <a:solidFill>
                  <a:schemeClr val="tx1"/>
                </a:solidFill>
              </a:rPr>
              <a:t>strcpy</a:t>
            </a:r>
            <a:r>
              <a:rPr lang="en-US" sz="2800" dirty="0" smtClean="0">
                <a:solidFill>
                  <a:schemeClr val="tx1"/>
                </a:solidFill>
              </a:rPr>
              <a:t>(a, c) 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The Go Programming Language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9600" y="3505200"/>
            <a:ext cx="304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Robert </a:t>
            </a:r>
            <a:r>
              <a:rPr lang="en-US" sz="2400" dirty="0" err="1" smtClean="0"/>
              <a:t>Griesemer</a:t>
            </a:r>
            <a:endParaRPr lang="en-US" sz="2400" dirty="0"/>
          </a:p>
        </p:txBody>
      </p:sp>
      <p:pic>
        <p:nvPicPr>
          <p:cNvPr id="6" name="Picture 5" descr="downloa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90600" y="4038600"/>
            <a:ext cx="1528877" cy="160934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57200" y="5791200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Javascrtipt</a:t>
            </a:r>
            <a:r>
              <a:rPr lang="en-US" dirty="0" smtClean="0"/>
              <a:t> V8, Chubby, ETH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886200" y="3505200"/>
            <a:ext cx="228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Ken Thompson</a:t>
            </a:r>
            <a:endParaRPr lang="en-US" sz="2400" dirty="0"/>
          </a:p>
        </p:txBody>
      </p:sp>
      <p:pic>
        <p:nvPicPr>
          <p:cNvPr id="9" name="Picture 8" descr="Ken_n_dennis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810000" y="4038600"/>
            <a:ext cx="2407920" cy="1612392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276600" y="5867400"/>
            <a:ext cx="396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B, Unix, </a:t>
            </a:r>
            <a:r>
              <a:rPr lang="en-US" dirty="0" err="1" smtClean="0"/>
              <a:t>Regexp</a:t>
            </a:r>
            <a:r>
              <a:rPr lang="en-US" dirty="0" smtClean="0"/>
              <a:t>, </a:t>
            </a:r>
            <a:r>
              <a:rPr lang="en-US" dirty="0" err="1" smtClean="0"/>
              <a:t>ed</a:t>
            </a:r>
            <a:r>
              <a:rPr lang="en-US" dirty="0" smtClean="0"/>
              <a:t>, Plan 9, </a:t>
            </a:r>
            <a:r>
              <a:rPr lang="en-US" dirty="0" err="1" smtClean="0"/>
              <a:t>Berkeley,Bell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324600" y="3597533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Rob Pike</a:t>
            </a:r>
            <a:endParaRPr lang="en-US" dirty="0"/>
          </a:p>
        </p:txBody>
      </p:sp>
      <p:pic>
        <p:nvPicPr>
          <p:cNvPr id="12" name="Picture 11" descr="download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705600" y="4038600"/>
            <a:ext cx="1905000" cy="158115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315200" y="5867400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Unix, Plan 9, Bell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Hello, world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43000" y="1752600"/>
            <a:ext cx="4495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package main</a:t>
            </a:r>
          </a:p>
          <a:p>
            <a:endParaRPr lang="en-US" sz="2400" dirty="0" smtClean="0"/>
          </a:p>
          <a:p>
            <a:r>
              <a:rPr lang="en-US" sz="2400" dirty="0" smtClean="0"/>
              <a:t>import "</a:t>
            </a:r>
            <a:r>
              <a:rPr lang="en-US" sz="2400" dirty="0" err="1" smtClean="0"/>
              <a:t>fmt</a:t>
            </a:r>
            <a:r>
              <a:rPr lang="en-US" sz="2400" dirty="0" smtClean="0"/>
              <a:t>“</a:t>
            </a:r>
          </a:p>
          <a:p>
            <a:endParaRPr lang="en-US" sz="2400" dirty="0" smtClean="0"/>
          </a:p>
          <a:p>
            <a:r>
              <a:rPr lang="en-US" sz="2400" dirty="0" err="1" smtClean="0"/>
              <a:t>func</a:t>
            </a:r>
            <a:r>
              <a:rPr lang="en-US" sz="2400" dirty="0" smtClean="0"/>
              <a:t> main() {</a:t>
            </a:r>
          </a:p>
          <a:p>
            <a:r>
              <a:rPr lang="en-US" sz="2400" dirty="0" err="1" smtClean="0"/>
              <a:t>fmt.Printf</a:t>
            </a:r>
            <a:r>
              <a:rPr lang="en-US" sz="2400" dirty="0" smtClean="0"/>
              <a:t>("Hello, </a:t>
            </a:r>
            <a:r>
              <a:rPr lang="ja-JP" altLang="en-US" sz="2400" smtClean="0"/>
              <a:t>世界</a:t>
            </a:r>
            <a:r>
              <a:rPr lang="en-US" altLang="ja-JP" sz="2400" dirty="0" smtClean="0"/>
              <a:t>\</a:t>
            </a:r>
            <a:r>
              <a:rPr lang="en-US" sz="2400" dirty="0" smtClean="0"/>
              <a:t>n");</a:t>
            </a:r>
          </a:p>
          <a:p>
            <a:r>
              <a:rPr lang="en-US" sz="2400" dirty="0" smtClean="0"/>
              <a:t>}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Who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Robert </a:t>
            </a:r>
            <a:r>
              <a:rPr lang="en-US" dirty="0" err="1" smtClean="0"/>
              <a:t>Griesemer</a:t>
            </a:r>
            <a:r>
              <a:rPr lang="en-US" dirty="0" smtClean="0"/>
              <a:t>, Ken Thompson, and Rob Pike started the project in late 2007</a:t>
            </a:r>
          </a:p>
          <a:p>
            <a:r>
              <a:rPr lang="en-US" dirty="0" smtClean="0"/>
              <a:t>By mid 2008 the language was mostly designed and the implementation (compiler, </a:t>
            </a:r>
            <a:r>
              <a:rPr lang="en-US" dirty="0" smtClean="0"/>
              <a:t>runtime</a:t>
            </a:r>
            <a:r>
              <a:rPr lang="en-US" dirty="0" smtClean="0"/>
              <a:t>) starting to work</a:t>
            </a:r>
          </a:p>
          <a:p>
            <a:r>
              <a:rPr lang="en-US" dirty="0" smtClean="0"/>
              <a:t>Ian Lance Taylor and Russ Cox joined in 2008</a:t>
            </a:r>
          </a:p>
          <a:p>
            <a:r>
              <a:rPr lang="en-US" dirty="0" smtClean="0"/>
              <a:t>Lots of help from many others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Why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 fast!</a:t>
            </a:r>
          </a:p>
          <a:p>
            <a:r>
              <a:rPr lang="en-US" dirty="0" smtClean="0"/>
              <a:t>Make programming fun again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Our changing world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No new major systems language since C</a:t>
            </a:r>
          </a:p>
          <a:p>
            <a:r>
              <a:rPr lang="en-US" dirty="0" smtClean="0"/>
              <a:t>But much has changed</a:t>
            </a:r>
          </a:p>
          <a:p>
            <a:pPr lvl="1"/>
            <a:r>
              <a:rPr lang="en-US" dirty="0" smtClean="0"/>
              <a:t>sprawling libraries &amp; dependency chains</a:t>
            </a:r>
          </a:p>
          <a:p>
            <a:pPr lvl="1"/>
            <a:r>
              <a:rPr lang="en-US" dirty="0" smtClean="0"/>
              <a:t>dominance </a:t>
            </a:r>
            <a:r>
              <a:rPr lang="en-US" dirty="0" smtClean="0"/>
              <a:t>of networking</a:t>
            </a:r>
          </a:p>
          <a:p>
            <a:pPr lvl="1"/>
            <a:r>
              <a:rPr lang="en-US" dirty="0" smtClean="0"/>
              <a:t>client/server focus</a:t>
            </a:r>
          </a:p>
          <a:p>
            <a:pPr lvl="1"/>
            <a:r>
              <a:rPr lang="en-US" dirty="0" smtClean="0"/>
              <a:t>massive clusters</a:t>
            </a:r>
          </a:p>
          <a:p>
            <a:pPr lvl="1"/>
            <a:r>
              <a:rPr lang="en-US" dirty="0" smtClean="0"/>
              <a:t>the rise of multi-core CPUs</a:t>
            </a:r>
          </a:p>
          <a:p>
            <a:r>
              <a:rPr lang="en-US" dirty="0" smtClean="0"/>
              <a:t>Major systems languages were not designed with all these factors in mind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Construction speed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takes too long to build software</a:t>
            </a:r>
          </a:p>
          <a:p>
            <a:r>
              <a:rPr lang="en-US" dirty="0" smtClean="0"/>
              <a:t>The tools are slow and are getting slower</a:t>
            </a:r>
          </a:p>
          <a:p>
            <a:r>
              <a:rPr lang="en-US" dirty="0" smtClean="0"/>
              <a:t>Dependencies are uncontrolled</a:t>
            </a:r>
          </a:p>
          <a:p>
            <a:r>
              <a:rPr lang="en-US" dirty="0" smtClean="0"/>
              <a:t>Machines have stopped getting faster</a:t>
            </a:r>
          </a:p>
          <a:p>
            <a:r>
              <a:rPr lang="en-US" dirty="0" smtClean="0"/>
              <a:t>Yet software still grows and grows</a:t>
            </a:r>
          </a:p>
          <a:p>
            <a:r>
              <a:rPr lang="en-US" dirty="0" smtClean="0"/>
              <a:t>If we stay as we are, before long software construction will be unbearably slow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Content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wrong with C</a:t>
            </a:r>
          </a:p>
          <a:p>
            <a:r>
              <a:rPr lang="en-US" dirty="0" smtClean="0"/>
              <a:t>Go’s goals</a:t>
            </a:r>
          </a:p>
          <a:p>
            <a:r>
              <a:rPr lang="en-US" dirty="0" smtClean="0"/>
              <a:t>History and status</a:t>
            </a:r>
          </a:p>
          <a:p>
            <a:r>
              <a:rPr lang="en-US" dirty="0" smtClean="0"/>
              <a:t>A tour of Go</a:t>
            </a:r>
          </a:p>
          <a:p>
            <a:r>
              <a:rPr lang="en-US" smtClean="0"/>
              <a:t>Critiqe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Type system tyranny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Robert </a:t>
            </a:r>
            <a:r>
              <a:rPr lang="en-US" dirty="0" err="1" smtClean="0"/>
              <a:t>Griesemer</a:t>
            </a:r>
            <a:r>
              <a:rPr lang="en-US" dirty="0" smtClean="0"/>
              <a:t>: “Clumsy type systems drive people to dynamically typed languages”</a:t>
            </a:r>
          </a:p>
          <a:p>
            <a:r>
              <a:rPr lang="en-US" dirty="0" smtClean="0"/>
              <a:t>Clunky typing: Taints good idea with bad implementation</a:t>
            </a:r>
          </a:p>
          <a:p>
            <a:r>
              <a:rPr lang="en-US" dirty="0" smtClean="0"/>
              <a:t>Makes programming harder</a:t>
            </a:r>
          </a:p>
          <a:p>
            <a:pPr lvl="1"/>
            <a:r>
              <a:rPr lang="en-US" dirty="0" smtClean="0"/>
              <a:t>think of C's </a:t>
            </a:r>
            <a:r>
              <a:rPr lang="en-US" b="1" dirty="0" smtClean="0"/>
              <a:t>const: </a:t>
            </a:r>
            <a:r>
              <a:rPr lang="en-US" dirty="0" smtClean="0"/>
              <a:t>well-intentioned but awkward in practice</a:t>
            </a:r>
          </a:p>
          <a:p>
            <a:r>
              <a:rPr lang="en-US" dirty="0" smtClean="0"/>
              <a:t>Hierarchy is too stringent:</a:t>
            </a:r>
          </a:p>
          <a:p>
            <a:pPr lvl="1"/>
            <a:r>
              <a:rPr lang="en-US" dirty="0" smtClean="0"/>
              <a:t>Types in large programs do not easily fall into hierarchies</a:t>
            </a:r>
          </a:p>
          <a:p>
            <a:r>
              <a:rPr lang="en-US" dirty="0" smtClean="0"/>
              <a:t>Programmers spend too much time deciding tree structure and rearranging inheritance</a:t>
            </a:r>
          </a:p>
          <a:p>
            <a:r>
              <a:rPr lang="en-US" dirty="0" smtClean="0"/>
              <a:t>You can be productive or safe, not both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Why a new language?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These problems are endemic and linguistic.</a:t>
            </a:r>
          </a:p>
          <a:p>
            <a:r>
              <a:rPr lang="en-US" dirty="0" smtClean="0"/>
              <a:t>New libraries won’t help</a:t>
            </a:r>
          </a:p>
          <a:p>
            <a:pPr lvl="1"/>
            <a:r>
              <a:rPr lang="en-US" dirty="0" smtClean="0"/>
              <a:t>Adding anything is going in the wrong direction</a:t>
            </a:r>
          </a:p>
          <a:p>
            <a:r>
              <a:rPr lang="en-US" dirty="0" smtClean="0"/>
              <a:t>Need to start over, thinking about the way programs are written and constructed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Goals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efficiency of a statically-typed compiled language with the ease of programming of a dynamic language</a:t>
            </a:r>
          </a:p>
          <a:p>
            <a:r>
              <a:rPr lang="en-US" dirty="0" smtClean="0"/>
              <a:t>Safety: type-safe and memory-safe</a:t>
            </a:r>
          </a:p>
          <a:p>
            <a:r>
              <a:rPr lang="en-US" dirty="0" smtClean="0"/>
              <a:t>Good support for concurrency and  </a:t>
            </a:r>
            <a:r>
              <a:rPr lang="en-US" dirty="0" smtClean="0"/>
              <a:t>communication</a:t>
            </a:r>
            <a:endParaRPr lang="en-US" dirty="0" smtClean="0"/>
          </a:p>
          <a:p>
            <a:r>
              <a:rPr lang="en-US" dirty="0" smtClean="0"/>
              <a:t>Efficient, latency-free garbage collection</a:t>
            </a:r>
          </a:p>
          <a:p>
            <a:r>
              <a:rPr lang="en-US" dirty="0" smtClean="0"/>
              <a:t>High-speed compilation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As </a:t>
            </a:r>
            <a:r>
              <a:rPr lang="en-US" dirty="0" err="1" smtClean="0">
                <a:solidFill>
                  <a:srgbClr val="0070C0"/>
                </a:solidFill>
              </a:rPr>
              <a:t>xkcd</a:t>
            </a:r>
            <a:r>
              <a:rPr lang="en-US" dirty="0" smtClean="0">
                <a:solidFill>
                  <a:srgbClr val="0070C0"/>
                </a:solidFill>
              </a:rPr>
              <a:t> observes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6" name="Picture 5" descr="compiling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949777" y="1143285"/>
            <a:ext cx="5365423" cy="467688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57200" y="6211669"/>
            <a:ext cx="762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image is licensed under a Creative Commons Attribution-</a:t>
            </a:r>
            <a:r>
              <a:rPr lang="en-US" dirty="0" err="1" smtClean="0"/>
              <a:t>NonCommercial</a:t>
            </a:r>
            <a:r>
              <a:rPr lang="en-US" dirty="0" smtClean="0"/>
              <a:t> 2.5 License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Design principles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Keep concepts orthogonal</a:t>
            </a:r>
          </a:p>
          <a:p>
            <a:pPr lvl="1"/>
            <a:r>
              <a:rPr lang="en-US" dirty="0" smtClean="0"/>
              <a:t>A few orthogonal features work better than a lot of overlapping ones</a:t>
            </a:r>
          </a:p>
          <a:p>
            <a:r>
              <a:rPr lang="en-US" dirty="0" smtClean="0"/>
              <a:t>Keep the grammar regular and simple</a:t>
            </a:r>
          </a:p>
          <a:p>
            <a:pPr lvl="1"/>
            <a:r>
              <a:rPr lang="en-US" dirty="0" smtClean="0"/>
              <a:t>Few keywords, </a:t>
            </a:r>
            <a:r>
              <a:rPr lang="en-US" dirty="0" err="1" smtClean="0"/>
              <a:t>parsable</a:t>
            </a:r>
            <a:r>
              <a:rPr lang="en-US" dirty="0" smtClean="0"/>
              <a:t> without a symbol table</a:t>
            </a:r>
          </a:p>
          <a:p>
            <a:r>
              <a:rPr lang="en-US" dirty="0" smtClean="0"/>
              <a:t>Reduce typing</a:t>
            </a:r>
          </a:p>
          <a:p>
            <a:pPr lvl="1"/>
            <a:r>
              <a:rPr lang="en-US" dirty="0" smtClean="0"/>
              <a:t>Let the language work things out</a:t>
            </a:r>
          </a:p>
          <a:p>
            <a:pPr lvl="1"/>
            <a:r>
              <a:rPr lang="en-US" dirty="0" smtClean="0"/>
              <a:t>No stuttering; don't want to see</a:t>
            </a:r>
            <a:br>
              <a:rPr lang="en-US" dirty="0" smtClean="0"/>
            </a:br>
            <a:r>
              <a:rPr lang="en-US" b="1" dirty="0" err="1" smtClean="0"/>
              <a:t>foo.Foo</a:t>
            </a:r>
            <a:r>
              <a:rPr lang="en-US" b="1" dirty="0" smtClean="0"/>
              <a:t> *</a:t>
            </a:r>
            <a:r>
              <a:rPr lang="en-US" b="1" dirty="0" err="1" smtClean="0"/>
              <a:t>myFoo</a:t>
            </a:r>
            <a:r>
              <a:rPr lang="en-US" b="1" dirty="0" smtClean="0"/>
              <a:t> = new </a:t>
            </a:r>
            <a:r>
              <a:rPr lang="en-US" b="1" dirty="0" err="1" smtClean="0"/>
              <a:t>foo.Foo</a:t>
            </a:r>
            <a:r>
              <a:rPr lang="en-US" b="1" dirty="0" smtClean="0"/>
              <a:t>(</a:t>
            </a:r>
            <a:r>
              <a:rPr lang="en-US" b="1" dirty="0" err="1" smtClean="0"/>
              <a:t>foo.FOO_INIT</a:t>
            </a:r>
            <a:r>
              <a:rPr lang="en-US" b="1" dirty="0" smtClean="0"/>
              <a:t>)</a:t>
            </a:r>
          </a:p>
          <a:p>
            <a:pPr lvl="1"/>
            <a:r>
              <a:rPr lang="en-US" dirty="0" smtClean="0"/>
              <a:t>Avoid bookkeeping</a:t>
            </a:r>
          </a:p>
          <a:p>
            <a:pPr lvl="1"/>
            <a:r>
              <a:rPr lang="en-US" dirty="0" smtClean="0"/>
              <a:t>But keep things safe.</a:t>
            </a:r>
          </a:p>
          <a:p>
            <a:pPr lvl="1"/>
            <a:r>
              <a:rPr lang="en-US" dirty="0" smtClean="0"/>
              <a:t> Keep the type system clear.</a:t>
            </a:r>
          </a:p>
          <a:p>
            <a:pPr lvl="1"/>
            <a:r>
              <a:rPr lang="en-US" dirty="0" smtClean="0"/>
              <a:t>No type hierarchy. Too clumsy to write code by constructing type hierarchies</a:t>
            </a:r>
          </a:p>
          <a:p>
            <a:r>
              <a:rPr lang="en-US" dirty="0" smtClean="0"/>
              <a:t>It can still be object-oriented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The big picture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Fundamentals:</a:t>
            </a:r>
          </a:p>
          <a:p>
            <a:pPr lvl="1"/>
            <a:r>
              <a:rPr lang="en-US" dirty="0" smtClean="0"/>
              <a:t>Clean, concise syntax.</a:t>
            </a:r>
          </a:p>
          <a:p>
            <a:pPr lvl="1"/>
            <a:r>
              <a:rPr lang="en-US" dirty="0" smtClean="0"/>
              <a:t>Lightweight type system.</a:t>
            </a:r>
          </a:p>
          <a:p>
            <a:pPr lvl="1"/>
            <a:r>
              <a:rPr lang="en-US" dirty="0" smtClean="0"/>
              <a:t>No implicit conversions: keep things explicit.</a:t>
            </a:r>
          </a:p>
          <a:p>
            <a:pPr lvl="1"/>
            <a:r>
              <a:rPr lang="en-US" dirty="0" err="1" smtClean="0"/>
              <a:t>Untyped</a:t>
            </a:r>
            <a:r>
              <a:rPr lang="en-US" dirty="0" smtClean="0"/>
              <a:t> </a:t>
            </a:r>
            <a:r>
              <a:rPr lang="en-US" dirty="0" err="1" smtClean="0"/>
              <a:t>unsized</a:t>
            </a:r>
            <a:r>
              <a:rPr lang="en-US" dirty="0" smtClean="0"/>
              <a:t> constants: no more </a:t>
            </a:r>
            <a:r>
              <a:rPr lang="en-US" b="1" dirty="0" smtClean="0"/>
              <a:t>0x80ULL.</a:t>
            </a:r>
          </a:p>
          <a:p>
            <a:pPr lvl="1"/>
            <a:r>
              <a:rPr lang="en-US" dirty="0" smtClean="0"/>
              <a:t>Strict separation of interface and implementation</a:t>
            </a:r>
          </a:p>
          <a:p>
            <a:r>
              <a:rPr lang="en-US" dirty="0" smtClean="0"/>
              <a:t>Run-time</a:t>
            </a:r>
          </a:p>
          <a:p>
            <a:pPr lvl="1"/>
            <a:r>
              <a:rPr lang="en-US" dirty="0" smtClean="0"/>
              <a:t>Garbage collection</a:t>
            </a:r>
          </a:p>
          <a:p>
            <a:pPr lvl="1"/>
            <a:r>
              <a:rPr lang="en-US" dirty="0" smtClean="0"/>
              <a:t>Strings, maps, communication channels</a:t>
            </a:r>
          </a:p>
          <a:p>
            <a:pPr lvl="1"/>
            <a:r>
              <a:rPr lang="en-US" dirty="0" smtClean="0"/>
              <a:t>Concurrency</a:t>
            </a:r>
          </a:p>
          <a:p>
            <a:r>
              <a:rPr lang="en-US" dirty="0" smtClean="0"/>
              <a:t>Package model</a:t>
            </a:r>
          </a:p>
          <a:p>
            <a:pPr lvl="1"/>
            <a:r>
              <a:rPr lang="en-US" dirty="0" smtClean="0"/>
              <a:t>Explicit dependencies to enable faster builds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New approach: Dependencies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Construction speed depends on managing dependencies</a:t>
            </a:r>
          </a:p>
          <a:p>
            <a:r>
              <a:rPr lang="en-US" dirty="0" smtClean="0"/>
              <a:t>Explicit dependencies in source allow</a:t>
            </a:r>
          </a:p>
          <a:p>
            <a:pPr lvl="1"/>
            <a:r>
              <a:rPr lang="en-US" dirty="0" smtClean="0"/>
              <a:t>fast compilation</a:t>
            </a:r>
          </a:p>
          <a:p>
            <a:pPr lvl="1"/>
            <a:r>
              <a:rPr lang="en-US" dirty="0" smtClean="0"/>
              <a:t>fast linking</a:t>
            </a:r>
          </a:p>
          <a:p>
            <a:r>
              <a:rPr lang="en-US" dirty="0" smtClean="0"/>
              <a:t>The Go compiler pulls transitive dependency type info from the object file  but only what it needs.</a:t>
            </a:r>
          </a:p>
          <a:p>
            <a:r>
              <a:rPr lang="en-US" dirty="0" smtClean="0"/>
              <a:t>If </a:t>
            </a:r>
            <a:r>
              <a:rPr lang="en-US" b="1" dirty="0" err="1" smtClean="0"/>
              <a:t>A.go</a:t>
            </a:r>
            <a:r>
              <a:rPr lang="en-US" b="1" dirty="0" smtClean="0"/>
              <a:t> </a:t>
            </a:r>
            <a:r>
              <a:rPr lang="en-US" dirty="0" smtClean="0"/>
              <a:t>depends on</a:t>
            </a:r>
            <a:r>
              <a:rPr lang="en-US" b="1" dirty="0" smtClean="0"/>
              <a:t> </a:t>
            </a:r>
            <a:r>
              <a:rPr lang="en-US" b="1" dirty="0" err="1" smtClean="0"/>
              <a:t>B.go</a:t>
            </a:r>
            <a:r>
              <a:rPr lang="en-US" b="1" dirty="0" smtClean="0"/>
              <a:t> </a:t>
            </a:r>
            <a:r>
              <a:rPr lang="en-US" dirty="0" smtClean="0"/>
              <a:t>depends on </a:t>
            </a:r>
            <a:r>
              <a:rPr lang="en-US" b="1" dirty="0" err="1" smtClean="0"/>
              <a:t>C.go</a:t>
            </a:r>
            <a:endParaRPr lang="en-US" b="1" dirty="0" smtClean="0"/>
          </a:p>
          <a:p>
            <a:pPr lvl="1"/>
            <a:r>
              <a:rPr lang="en-US" dirty="0" smtClean="0"/>
              <a:t>compile </a:t>
            </a:r>
            <a:r>
              <a:rPr lang="en-US" b="1" dirty="0" err="1" smtClean="0"/>
              <a:t>C.go</a:t>
            </a:r>
            <a:r>
              <a:rPr lang="en-US" b="1" dirty="0" smtClean="0"/>
              <a:t>, </a:t>
            </a:r>
            <a:r>
              <a:rPr lang="en-US" b="1" dirty="0" err="1" smtClean="0"/>
              <a:t>B.go</a:t>
            </a:r>
            <a:r>
              <a:rPr lang="en-US" b="1" dirty="0" smtClean="0"/>
              <a:t>, then </a:t>
            </a:r>
            <a:r>
              <a:rPr lang="en-US" b="1" dirty="0" err="1" smtClean="0"/>
              <a:t>A.go</a:t>
            </a:r>
            <a:endParaRPr lang="en-US" b="1" dirty="0" smtClean="0"/>
          </a:p>
          <a:p>
            <a:pPr lvl="1"/>
            <a:r>
              <a:rPr lang="en-US" dirty="0" smtClean="0"/>
              <a:t>to compile </a:t>
            </a:r>
            <a:r>
              <a:rPr lang="en-US" b="1" dirty="0" err="1" smtClean="0"/>
              <a:t>A.go</a:t>
            </a:r>
            <a:r>
              <a:rPr lang="en-US" b="1" dirty="0" smtClean="0"/>
              <a:t>, </a:t>
            </a:r>
            <a:r>
              <a:rPr lang="en-US" dirty="0" smtClean="0"/>
              <a:t>compiler reads </a:t>
            </a:r>
            <a:r>
              <a:rPr lang="en-US" b="1" dirty="0" err="1" smtClean="0"/>
              <a:t>B.o</a:t>
            </a:r>
            <a:r>
              <a:rPr lang="en-US" b="1" dirty="0" smtClean="0"/>
              <a:t> </a:t>
            </a:r>
            <a:r>
              <a:rPr lang="en-US" dirty="0" smtClean="0"/>
              <a:t>not </a:t>
            </a:r>
            <a:r>
              <a:rPr lang="en-US" b="1" dirty="0" err="1" smtClean="0"/>
              <a:t>C.o</a:t>
            </a:r>
            <a:endParaRPr lang="en-US" b="1" dirty="0" smtClean="0"/>
          </a:p>
          <a:p>
            <a:r>
              <a:rPr lang="en-US" dirty="0" smtClean="0"/>
              <a:t>At scale, this can be a huge speedup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New approach: Concurrency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Go provides a way to write systems and servers as concurrent, garbage-collected processes</a:t>
            </a:r>
          </a:p>
          <a:p>
            <a:r>
              <a:rPr lang="en-US" dirty="0" smtClean="0"/>
              <a:t>(</a:t>
            </a:r>
            <a:r>
              <a:rPr lang="en-US" dirty="0" err="1" smtClean="0"/>
              <a:t>goroutines</a:t>
            </a:r>
            <a:r>
              <a:rPr lang="en-US" dirty="0" smtClean="0"/>
              <a:t>) with support from the language and runtime</a:t>
            </a:r>
          </a:p>
          <a:p>
            <a:r>
              <a:rPr lang="en-US" dirty="0" smtClean="0"/>
              <a:t>Language takes care of </a:t>
            </a:r>
            <a:r>
              <a:rPr lang="en-US" dirty="0" err="1" smtClean="0"/>
              <a:t>goroutine</a:t>
            </a:r>
            <a:r>
              <a:rPr lang="en-US" dirty="0" smtClean="0"/>
              <a:t> management, memory management</a:t>
            </a:r>
          </a:p>
          <a:p>
            <a:r>
              <a:rPr lang="en-US" dirty="0" smtClean="0"/>
              <a:t>Growing stacks, multiplexing of </a:t>
            </a:r>
            <a:r>
              <a:rPr lang="en-US" dirty="0" err="1" smtClean="0"/>
              <a:t>goroutines</a:t>
            </a:r>
            <a:r>
              <a:rPr lang="en-US" dirty="0" smtClean="0"/>
              <a:t> onto threads is done automatically</a:t>
            </a:r>
          </a:p>
          <a:p>
            <a:r>
              <a:rPr lang="en-US" dirty="0" smtClean="0"/>
              <a:t>Concurrency is hard without garbage collection</a:t>
            </a:r>
          </a:p>
          <a:p>
            <a:r>
              <a:rPr lang="en-US" dirty="0" smtClean="0"/>
              <a:t>Garbage collection is hard without the right language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Basics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14400" y="1524000"/>
            <a:ext cx="6477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const N = 1024 // just a number</a:t>
            </a:r>
          </a:p>
          <a:p>
            <a:r>
              <a:rPr lang="en-US" sz="2400" dirty="0" smtClean="0"/>
              <a:t>const </a:t>
            </a:r>
            <a:r>
              <a:rPr lang="en-US" sz="2400" dirty="0" err="1" smtClean="0"/>
              <a:t>str</a:t>
            </a:r>
            <a:r>
              <a:rPr lang="en-US" sz="2400" dirty="0" smtClean="0"/>
              <a:t> = “this is a </a:t>
            </a:r>
            <a:r>
              <a:rPr lang="ja-JP" altLang="en-US" sz="2400" smtClean="0"/>
              <a:t>日本語 </a:t>
            </a:r>
            <a:r>
              <a:rPr lang="en-US" sz="2400" dirty="0" smtClean="0"/>
              <a:t>string\n”</a:t>
            </a:r>
          </a:p>
          <a:p>
            <a:r>
              <a:rPr lang="en-US" sz="2400" dirty="0" err="1" smtClean="0"/>
              <a:t>var</a:t>
            </a:r>
            <a:r>
              <a:rPr lang="en-US" sz="2400" dirty="0" smtClean="0"/>
              <a:t> x, y *float</a:t>
            </a:r>
          </a:p>
          <a:p>
            <a:r>
              <a:rPr lang="en-US" sz="2400" dirty="0" err="1" smtClean="0"/>
              <a:t>var</a:t>
            </a:r>
            <a:r>
              <a:rPr lang="en-US" sz="2400" dirty="0" smtClean="0"/>
              <a:t> </a:t>
            </a:r>
            <a:r>
              <a:rPr lang="en-US" sz="2400" dirty="0" err="1" smtClean="0"/>
              <a:t>ch</a:t>
            </a:r>
            <a:r>
              <a:rPr lang="en-US" sz="2400" dirty="0" smtClean="0"/>
              <a:t> = '\u1234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914400" y="3467100"/>
            <a:ext cx="6858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/* Define and use a type, T. */</a:t>
            </a:r>
          </a:p>
          <a:p>
            <a:r>
              <a:rPr lang="en-US" sz="2400" dirty="0" smtClean="0"/>
              <a:t>type T </a:t>
            </a:r>
            <a:r>
              <a:rPr lang="en-US" sz="2400" dirty="0" err="1" smtClean="0"/>
              <a:t>struct</a:t>
            </a:r>
            <a:r>
              <a:rPr lang="en-US" sz="2400" dirty="0" smtClean="0"/>
              <a:t> { a, b </a:t>
            </a:r>
            <a:r>
              <a:rPr lang="en-US" sz="2400" dirty="0" err="1" smtClean="0"/>
              <a:t>int</a:t>
            </a:r>
            <a:r>
              <a:rPr lang="en-US" sz="2400" dirty="0" smtClean="0"/>
              <a:t> }</a:t>
            </a:r>
          </a:p>
          <a:p>
            <a:r>
              <a:rPr lang="en-US" sz="2400" dirty="0" err="1" smtClean="0"/>
              <a:t>var</a:t>
            </a:r>
            <a:r>
              <a:rPr lang="en-US" sz="2400" dirty="0" smtClean="0"/>
              <a:t> t0 *T = new(T);</a:t>
            </a:r>
          </a:p>
          <a:p>
            <a:r>
              <a:rPr lang="en-US" sz="2400" dirty="0" smtClean="0"/>
              <a:t>t1 := new(T); // type taken from </a:t>
            </a:r>
            <a:r>
              <a:rPr lang="en-US" sz="2400" dirty="0" err="1" smtClean="0"/>
              <a:t>expr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914400" y="5410200"/>
            <a:ext cx="7543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// Control structures:</a:t>
            </a:r>
          </a:p>
          <a:p>
            <a:r>
              <a:rPr lang="en-US" sz="2400" dirty="0" smtClean="0"/>
              <a:t>// (no </a:t>
            </a:r>
            <a:r>
              <a:rPr lang="en-US" sz="2400" dirty="0" err="1" smtClean="0"/>
              <a:t>parens</a:t>
            </a:r>
            <a:r>
              <a:rPr lang="en-US" sz="2400" dirty="0" smtClean="0"/>
              <a:t>, always braces)</a:t>
            </a:r>
          </a:p>
          <a:p>
            <a:r>
              <a:rPr lang="en-US" sz="2400" dirty="0" smtClean="0"/>
              <a:t>if </a:t>
            </a:r>
            <a:r>
              <a:rPr lang="en-US" sz="2400" dirty="0" err="1" smtClean="0"/>
              <a:t>len</a:t>
            </a:r>
            <a:r>
              <a:rPr lang="en-US" sz="2400" dirty="0" smtClean="0"/>
              <a:t>(</a:t>
            </a:r>
            <a:r>
              <a:rPr lang="en-US" sz="2400" dirty="0" err="1" smtClean="0"/>
              <a:t>str</a:t>
            </a:r>
            <a:r>
              <a:rPr lang="en-US" sz="2400" dirty="0" smtClean="0"/>
              <a:t>) &gt; 0 { </a:t>
            </a:r>
            <a:r>
              <a:rPr lang="en-US" sz="2400" dirty="0" err="1" smtClean="0"/>
              <a:t>ch</a:t>
            </a:r>
            <a:r>
              <a:rPr lang="en-US" sz="2400" dirty="0" smtClean="0"/>
              <a:t> = </a:t>
            </a:r>
            <a:r>
              <a:rPr lang="en-US" sz="2400" dirty="0" err="1" smtClean="0"/>
              <a:t>str</a:t>
            </a:r>
            <a:r>
              <a:rPr lang="en-US" sz="2400" dirty="0" smtClean="0"/>
              <a:t>[0] }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Program structure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78486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package main</a:t>
            </a:r>
          </a:p>
          <a:p>
            <a:r>
              <a:rPr lang="en-US" sz="2400" dirty="0" smtClean="0"/>
              <a:t>import "</a:t>
            </a:r>
            <a:r>
              <a:rPr lang="en-US" sz="2400" dirty="0" err="1" smtClean="0"/>
              <a:t>os</a:t>
            </a:r>
            <a:r>
              <a:rPr lang="en-US" sz="2400" dirty="0" smtClean="0"/>
              <a:t>"</a:t>
            </a:r>
          </a:p>
          <a:p>
            <a:r>
              <a:rPr lang="en-US" sz="2400" dirty="0" smtClean="0"/>
              <a:t>import "flag"</a:t>
            </a:r>
          </a:p>
          <a:p>
            <a:r>
              <a:rPr lang="pt-BR" sz="2400" dirty="0" smtClean="0"/>
              <a:t>var nFlag = flag.Bool("n", false, `no \n`)</a:t>
            </a:r>
          </a:p>
          <a:p>
            <a:r>
              <a:rPr lang="en-US" sz="2400" dirty="0" err="1" smtClean="0"/>
              <a:t>func</a:t>
            </a:r>
            <a:r>
              <a:rPr lang="en-US" sz="2400" dirty="0" smtClean="0"/>
              <a:t> main() {</a:t>
            </a:r>
          </a:p>
          <a:p>
            <a:r>
              <a:rPr lang="en-US" sz="2400" dirty="0" smtClean="0"/>
              <a:t>    </a:t>
            </a:r>
            <a:r>
              <a:rPr lang="en-US" sz="2400" dirty="0" err="1" smtClean="0"/>
              <a:t>flag.Parse</a:t>
            </a:r>
            <a:r>
              <a:rPr lang="en-US" sz="2400" dirty="0" smtClean="0"/>
              <a:t>();</a:t>
            </a:r>
          </a:p>
          <a:p>
            <a:r>
              <a:rPr lang="en-US" sz="2400" dirty="0" smtClean="0"/>
              <a:t>    s := "";</a:t>
            </a:r>
          </a:p>
          <a:p>
            <a:r>
              <a:rPr lang="en-US" sz="2400" dirty="0" smtClean="0"/>
              <a:t>    for </a:t>
            </a:r>
            <a:r>
              <a:rPr lang="en-US" sz="2400" dirty="0" err="1" smtClean="0"/>
              <a:t>i</a:t>
            </a:r>
            <a:r>
              <a:rPr lang="en-US" sz="2400" dirty="0" smtClean="0"/>
              <a:t> := 0; </a:t>
            </a:r>
            <a:r>
              <a:rPr lang="en-US" sz="2400" dirty="0" err="1" smtClean="0"/>
              <a:t>i</a:t>
            </a:r>
            <a:r>
              <a:rPr lang="en-US" sz="2400" dirty="0" smtClean="0"/>
              <a:t> &lt; </a:t>
            </a:r>
            <a:r>
              <a:rPr lang="en-US" sz="2400" dirty="0" err="1" smtClean="0"/>
              <a:t>flag.NArg</a:t>
            </a:r>
            <a:r>
              <a:rPr lang="en-US" sz="2400" dirty="0" smtClean="0"/>
              <a:t>(); </a:t>
            </a:r>
            <a:r>
              <a:rPr lang="en-US" sz="2400" dirty="0" err="1" smtClean="0"/>
              <a:t>i</a:t>
            </a:r>
            <a:r>
              <a:rPr lang="en-US" sz="2400" dirty="0" smtClean="0"/>
              <a:t>++ {</a:t>
            </a:r>
          </a:p>
          <a:p>
            <a:r>
              <a:rPr lang="en-US" sz="2400" dirty="0" smtClean="0"/>
              <a:t>    if </a:t>
            </a:r>
            <a:r>
              <a:rPr lang="en-US" sz="2400" dirty="0" err="1" smtClean="0"/>
              <a:t>i</a:t>
            </a:r>
            <a:r>
              <a:rPr lang="en-US" sz="2400" dirty="0" smtClean="0"/>
              <a:t> &gt; 0 { s += " " }</a:t>
            </a:r>
          </a:p>
          <a:p>
            <a:r>
              <a:rPr lang="en-US" sz="2400" dirty="0" smtClean="0"/>
              <a:t>    s += </a:t>
            </a:r>
            <a:r>
              <a:rPr lang="en-US" sz="2400" dirty="0" err="1" smtClean="0"/>
              <a:t>flag.Arg</a:t>
            </a:r>
            <a:r>
              <a:rPr lang="en-US" sz="2400" dirty="0" smtClean="0"/>
              <a:t>(</a:t>
            </a:r>
            <a:r>
              <a:rPr lang="en-US" sz="2400" dirty="0" err="1" smtClean="0"/>
              <a:t>i</a:t>
            </a:r>
            <a:r>
              <a:rPr lang="en-US" sz="2400" dirty="0" smtClean="0"/>
              <a:t>)</a:t>
            </a:r>
          </a:p>
          <a:p>
            <a:r>
              <a:rPr lang="en-US" sz="2400" dirty="0" smtClean="0"/>
              <a:t>    }</a:t>
            </a:r>
          </a:p>
          <a:p>
            <a:r>
              <a:rPr lang="en-US" sz="2400" dirty="0" smtClean="0"/>
              <a:t>    if !*</a:t>
            </a:r>
            <a:r>
              <a:rPr lang="en-US" sz="2400" dirty="0" err="1" smtClean="0"/>
              <a:t>nFlag</a:t>
            </a:r>
            <a:r>
              <a:rPr lang="en-US" sz="2400" dirty="0" smtClean="0"/>
              <a:t> { s += "\n" }</a:t>
            </a:r>
          </a:p>
          <a:p>
            <a:r>
              <a:rPr lang="en-US" sz="2400" dirty="0" smtClean="0"/>
              <a:t>     </a:t>
            </a:r>
            <a:r>
              <a:rPr lang="en-US" sz="2400" dirty="0" err="1" smtClean="0"/>
              <a:t>os.Stdout.WriteString</a:t>
            </a:r>
            <a:r>
              <a:rPr lang="en-US" sz="2400" dirty="0" smtClean="0"/>
              <a:t>(s);</a:t>
            </a:r>
          </a:p>
          <a:p>
            <a:r>
              <a:rPr lang="en-US" sz="2400" dirty="0" smtClean="0"/>
              <a:t>}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The C Programming Language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Originally developed by Dennis Ritchie 1969-73 at Bell Labs</a:t>
            </a:r>
          </a:p>
          <a:p>
            <a:r>
              <a:rPr lang="en-US" dirty="0" smtClean="0"/>
              <a:t>Used for implementing Unix</a:t>
            </a:r>
          </a:p>
          <a:p>
            <a:r>
              <a:rPr lang="en-US" dirty="0" smtClean="0"/>
              <a:t>Became the standard system programming language</a:t>
            </a:r>
          </a:p>
          <a:p>
            <a:r>
              <a:rPr lang="en-US" dirty="0" smtClean="0"/>
              <a:t>Keys to success:</a:t>
            </a:r>
          </a:p>
          <a:p>
            <a:pPr lvl="1"/>
            <a:r>
              <a:rPr lang="en-US" dirty="0" smtClean="0"/>
              <a:t>Simplicity and elegance</a:t>
            </a:r>
          </a:p>
          <a:p>
            <a:pPr lvl="1"/>
            <a:r>
              <a:rPr lang="en-US" dirty="0" smtClean="0"/>
              <a:t>Availability</a:t>
            </a:r>
          </a:p>
          <a:p>
            <a:pPr lvl="1"/>
            <a:r>
              <a:rPr lang="en-US" dirty="0" smtClean="0"/>
              <a:t>Performance</a:t>
            </a:r>
          </a:p>
          <a:p>
            <a:pPr lvl="2"/>
            <a:r>
              <a:rPr lang="en-US" dirty="0" smtClean="0"/>
              <a:t>No more manual assembly code</a:t>
            </a:r>
          </a:p>
          <a:p>
            <a:pPr lvl="1"/>
            <a:r>
              <a:rPr lang="en-US" dirty="0" smtClean="0"/>
              <a:t>Documentation  Brian Kernighan &amp; Dennis Ritchie</a:t>
            </a:r>
          </a:p>
          <a:p>
            <a:r>
              <a:rPr lang="en-US" dirty="0" smtClean="0"/>
              <a:t>Extended to C++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Constants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3400" y="1371600"/>
            <a:ext cx="7391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type TZ </a:t>
            </a:r>
            <a:r>
              <a:rPr lang="en-US" sz="2000" dirty="0" err="1" smtClean="0"/>
              <a:t>int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533400" y="1795463"/>
            <a:ext cx="7696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const (</a:t>
            </a:r>
          </a:p>
          <a:p>
            <a:r>
              <a:rPr lang="en-US" sz="2000" dirty="0" smtClean="0"/>
              <a:t>UTC TZ = 0*60*60;</a:t>
            </a:r>
          </a:p>
          <a:p>
            <a:r>
              <a:rPr lang="en-US" sz="2000" dirty="0" smtClean="0"/>
              <a:t>EST TZ = -5*60*60; // and so on</a:t>
            </a:r>
          </a:p>
          <a:p>
            <a:r>
              <a:rPr lang="en-US" sz="2000" dirty="0" smtClean="0"/>
              <a:t>)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533400" y="3142655"/>
            <a:ext cx="7391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// iota enumerates:</a:t>
            </a:r>
          </a:p>
          <a:p>
            <a:r>
              <a:rPr lang="en-US" sz="2000" dirty="0" smtClean="0"/>
              <a:t>const (</a:t>
            </a:r>
          </a:p>
          <a:p>
            <a:r>
              <a:rPr lang="sv-SE" sz="2000" dirty="0" smtClean="0"/>
              <a:t>bit0, mask0 uint32 = 1&lt;&lt;iota, 1&lt;&lt;iota - 1;</a:t>
            </a:r>
          </a:p>
          <a:p>
            <a:r>
              <a:rPr lang="sv-SE" sz="2000" dirty="0" smtClean="0"/>
              <a:t>bit1, mask1 uint32 = 1&lt;&lt;iota, 1&lt;&lt;iota - 1;</a:t>
            </a:r>
          </a:p>
          <a:p>
            <a:r>
              <a:rPr lang="en-US" sz="2000" dirty="0" smtClean="0"/>
              <a:t>bit2, mask2; // implicitly same text</a:t>
            </a:r>
          </a:p>
          <a:p>
            <a:r>
              <a:rPr lang="en-US" sz="2000" dirty="0" smtClean="0"/>
              <a:t>)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533400" y="5105400"/>
            <a:ext cx="7848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// high precision:</a:t>
            </a:r>
          </a:p>
          <a:p>
            <a:r>
              <a:rPr lang="en-US" sz="2000" dirty="0" smtClean="0"/>
              <a:t>const Ln2= 0.693147180559945309417232121458\</a:t>
            </a:r>
          </a:p>
          <a:p>
            <a:r>
              <a:rPr lang="en-US" sz="2000" dirty="0" smtClean="0"/>
              <a:t>176568075500134360255254120680009</a:t>
            </a:r>
          </a:p>
          <a:p>
            <a:r>
              <a:rPr lang="en-US" sz="2000" dirty="0" smtClean="0"/>
              <a:t>const Log2E= 1/Ln2 // precise reciprocal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Values and types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62000" y="1371600"/>
            <a:ext cx="731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weekend := [] string { "Saturday", "Sunday“ }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762000" y="1977628"/>
            <a:ext cx="7467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timeZones</a:t>
            </a:r>
            <a:r>
              <a:rPr lang="en-US" sz="2400" dirty="0" smtClean="0"/>
              <a:t> := map[string]TZ {</a:t>
            </a:r>
          </a:p>
          <a:p>
            <a:r>
              <a:rPr lang="fr-FR" sz="2400" dirty="0" smtClean="0"/>
              <a:t>     "</a:t>
            </a:r>
            <a:r>
              <a:rPr lang="fr-FR" sz="2400" dirty="0" smtClean="0"/>
              <a:t>UTC":UTC, "EST":EST, "CST":CST, //...</a:t>
            </a:r>
          </a:p>
          <a:p>
            <a:r>
              <a:rPr lang="en-US" sz="2400" dirty="0" smtClean="0"/>
              <a:t>}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762000" y="3199209"/>
            <a:ext cx="701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func</a:t>
            </a:r>
            <a:r>
              <a:rPr lang="en-US" sz="2400" dirty="0" smtClean="0"/>
              <a:t> add(a, b </a:t>
            </a:r>
            <a:r>
              <a:rPr lang="en-US" sz="2400" dirty="0" err="1" smtClean="0"/>
              <a:t>int</a:t>
            </a:r>
            <a:r>
              <a:rPr lang="en-US" sz="2400" dirty="0" smtClean="0"/>
              <a:t>) </a:t>
            </a:r>
            <a:r>
              <a:rPr lang="en-US" sz="2400" dirty="0" err="1" smtClean="0"/>
              <a:t>int</a:t>
            </a:r>
            <a:r>
              <a:rPr lang="en-US" sz="2400" dirty="0" smtClean="0"/>
              <a:t> { return </a:t>
            </a:r>
            <a:r>
              <a:rPr lang="en-US" sz="2400" dirty="0" err="1" smtClean="0"/>
              <a:t>a+b</a:t>
            </a:r>
            <a:r>
              <a:rPr lang="en-US" sz="2400" dirty="0" smtClean="0"/>
              <a:t> }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762000" y="3805237"/>
            <a:ext cx="64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400" dirty="0" smtClean="0"/>
              <a:t>type Op func (int, int) int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762000" y="4411265"/>
            <a:ext cx="6629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type RPC </a:t>
            </a:r>
            <a:r>
              <a:rPr lang="en-US" sz="2400" dirty="0" err="1" smtClean="0"/>
              <a:t>struct</a:t>
            </a:r>
            <a:r>
              <a:rPr lang="en-US" sz="2400" dirty="0" smtClean="0"/>
              <a:t> {</a:t>
            </a:r>
          </a:p>
          <a:p>
            <a:r>
              <a:rPr lang="en-US" sz="2400" dirty="0" smtClean="0"/>
              <a:t>   a</a:t>
            </a:r>
            <a:r>
              <a:rPr lang="en-US" sz="2400" dirty="0" smtClean="0"/>
              <a:t>, b </a:t>
            </a:r>
            <a:r>
              <a:rPr lang="en-US" sz="2400" dirty="0" err="1" smtClean="0"/>
              <a:t>int</a:t>
            </a:r>
            <a:r>
              <a:rPr lang="en-US" sz="2400" dirty="0" smtClean="0"/>
              <a:t>;</a:t>
            </a:r>
          </a:p>
          <a:p>
            <a:r>
              <a:rPr lang="en-US" sz="2400" dirty="0" smtClean="0"/>
              <a:t>   op </a:t>
            </a:r>
            <a:r>
              <a:rPr lang="en-US" sz="2400" dirty="0" err="1" smtClean="0"/>
              <a:t>Op</a:t>
            </a:r>
            <a:r>
              <a:rPr lang="en-US" sz="2400" dirty="0" smtClean="0"/>
              <a:t>;</a:t>
            </a:r>
          </a:p>
          <a:p>
            <a:r>
              <a:rPr lang="en-US" sz="2400" dirty="0" smtClean="0"/>
              <a:t>   result </a:t>
            </a:r>
            <a:r>
              <a:rPr lang="en-US" sz="2400" dirty="0" smtClean="0"/>
              <a:t>*</a:t>
            </a:r>
            <a:r>
              <a:rPr lang="en-US" sz="2400" dirty="0" err="1" smtClean="0"/>
              <a:t>int</a:t>
            </a:r>
            <a:r>
              <a:rPr lang="en-US" sz="2400" dirty="0" smtClean="0"/>
              <a:t>;</a:t>
            </a:r>
          </a:p>
          <a:p>
            <a:r>
              <a:rPr lang="en-US" sz="2400" dirty="0" smtClean="0"/>
              <a:t>}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762000" y="6248400"/>
            <a:ext cx="662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rpc</a:t>
            </a:r>
            <a:r>
              <a:rPr lang="en-US" sz="2400" dirty="0" smtClean="0"/>
              <a:t> := RPC{ 1, 2, add, new(</a:t>
            </a:r>
            <a:r>
              <a:rPr lang="en-US" sz="2400" dirty="0" err="1" smtClean="0"/>
              <a:t>int</a:t>
            </a:r>
            <a:r>
              <a:rPr lang="en-US" sz="2400" dirty="0" smtClean="0"/>
              <a:t>); }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Methods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09600" y="1295400"/>
            <a:ext cx="7543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type Point </a:t>
            </a:r>
            <a:r>
              <a:rPr lang="en-US" sz="2400" dirty="0" err="1" smtClean="0"/>
              <a:t>struct</a:t>
            </a:r>
            <a:r>
              <a:rPr lang="en-US" sz="2400" dirty="0" smtClean="0"/>
              <a:t> {</a:t>
            </a:r>
          </a:p>
          <a:p>
            <a:r>
              <a:rPr lang="en-US" sz="2400" dirty="0" smtClean="0"/>
              <a:t>    X</a:t>
            </a:r>
            <a:r>
              <a:rPr lang="en-US" sz="2400" dirty="0" smtClean="0"/>
              <a:t>, Y float // Upper case means exported</a:t>
            </a:r>
          </a:p>
          <a:p>
            <a:r>
              <a:rPr lang="en-US" sz="2400" dirty="0" smtClean="0"/>
              <a:t>}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609600" y="2819400"/>
            <a:ext cx="7315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func</a:t>
            </a:r>
            <a:r>
              <a:rPr lang="en-US" sz="2400" dirty="0" smtClean="0"/>
              <a:t> (p *Point) Scale(s float) {</a:t>
            </a:r>
          </a:p>
          <a:p>
            <a:r>
              <a:rPr lang="en-US" sz="2400" dirty="0" smtClean="0"/>
              <a:t>    </a:t>
            </a:r>
            <a:r>
              <a:rPr lang="en-US" sz="2400" dirty="0" err="1" smtClean="0"/>
              <a:t>p.X</a:t>
            </a:r>
            <a:r>
              <a:rPr lang="en-US" sz="2400" dirty="0" smtClean="0"/>
              <a:t> </a:t>
            </a:r>
            <a:r>
              <a:rPr lang="en-US" sz="2400" dirty="0" smtClean="0"/>
              <a:t>*= s; </a:t>
            </a:r>
            <a:r>
              <a:rPr lang="en-US" sz="2400" dirty="0" err="1" smtClean="0"/>
              <a:t>p.Y</a:t>
            </a:r>
            <a:r>
              <a:rPr lang="en-US" sz="2400" dirty="0" smtClean="0"/>
              <a:t> *= s; // p is explicit</a:t>
            </a:r>
          </a:p>
          <a:p>
            <a:r>
              <a:rPr lang="en-US" sz="2400" dirty="0" smtClean="0"/>
              <a:t>}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609600" y="4038600"/>
            <a:ext cx="7239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func</a:t>
            </a:r>
            <a:r>
              <a:rPr lang="en-US" sz="2400" dirty="0" smtClean="0"/>
              <a:t> (p *Point) Abs() float {</a:t>
            </a:r>
          </a:p>
          <a:p>
            <a:r>
              <a:rPr lang="en-US" sz="2400" dirty="0" smtClean="0"/>
              <a:t>    return </a:t>
            </a:r>
            <a:r>
              <a:rPr lang="en-US" sz="2400" dirty="0" err="1" smtClean="0"/>
              <a:t>math.Sqrt</a:t>
            </a:r>
            <a:r>
              <a:rPr lang="en-US" sz="2400" dirty="0" smtClean="0"/>
              <a:t>(</a:t>
            </a:r>
            <a:r>
              <a:rPr lang="en-US" sz="2400" dirty="0" err="1" smtClean="0"/>
              <a:t>p.X</a:t>
            </a:r>
            <a:r>
              <a:rPr lang="en-US" sz="2400" dirty="0" smtClean="0"/>
              <a:t>*</a:t>
            </a:r>
            <a:r>
              <a:rPr lang="en-US" sz="2400" dirty="0" err="1" smtClean="0"/>
              <a:t>p.X</a:t>
            </a:r>
            <a:r>
              <a:rPr lang="en-US" sz="2400" dirty="0" smtClean="0"/>
              <a:t> + </a:t>
            </a:r>
            <a:r>
              <a:rPr lang="en-US" sz="2400" dirty="0" err="1" smtClean="0"/>
              <a:t>p.Y</a:t>
            </a:r>
            <a:r>
              <a:rPr lang="en-US" sz="2400" dirty="0" smtClean="0"/>
              <a:t>*</a:t>
            </a:r>
            <a:r>
              <a:rPr lang="en-US" sz="2400" dirty="0" err="1" smtClean="0"/>
              <a:t>p.Y</a:t>
            </a:r>
            <a:r>
              <a:rPr lang="en-US" sz="2400" dirty="0" smtClean="0"/>
              <a:t>)</a:t>
            </a:r>
          </a:p>
          <a:p>
            <a:r>
              <a:rPr lang="en-US" sz="2400" dirty="0" smtClean="0"/>
              <a:t>}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609600" y="5257800"/>
            <a:ext cx="7696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x := &amp;Point{ 3, 4 };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609600" y="6096000"/>
            <a:ext cx="7239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x.Scale</a:t>
            </a:r>
            <a:r>
              <a:rPr lang="en-US" sz="2400" dirty="0" smtClean="0"/>
              <a:t>(5);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Methods for any user type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1143000"/>
            <a:ext cx="7162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package main</a:t>
            </a:r>
          </a:p>
          <a:p>
            <a:r>
              <a:rPr lang="en-US" sz="2000" dirty="0" smtClean="0"/>
              <a:t>import "</a:t>
            </a:r>
            <a:r>
              <a:rPr lang="en-US" sz="2000" dirty="0" err="1" smtClean="0"/>
              <a:t>fmt</a:t>
            </a:r>
            <a:r>
              <a:rPr lang="en-US" sz="2000" dirty="0" smtClean="0"/>
              <a:t>"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786235"/>
            <a:ext cx="6934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type TZ </a:t>
            </a:r>
            <a:r>
              <a:rPr lang="en-US" sz="2000" dirty="0" err="1" smtClean="0"/>
              <a:t>int</a:t>
            </a:r>
            <a:endParaRPr lang="en-US" sz="2000" dirty="0" smtClean="0"/>
          </a:p>
          <a:p>
            <a:r>
              <a:rPr lang="en-US" sz="2000" dirty="0" smtClean="0"/>
              <a:t>const (</a:t>
            </a:r>
          </a:p>
          <a:p>
            <a:r>
              <a:rPr lang="en-US" sz="2000" dirty="0" smtClean="0"/>
              <a:t>    HOUR </a:t>
            </a:r>
            <a:r>
              <a:rPr lang="en-US" sz="2000" dirty="0" smtClean="0"/>
              <a:t>TZ = 60*60; UTC TZ = 0*HOUR; EST TZ = -5*HOUR; //...</a:t>
            </a:r>
          </a:p>
          <a:p>
            <a:r>
              <a:rPr lang="en-US" sz="2000" dirty="0" smtClean="0"/>
              <a:t>)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3352800"/>
            <a:ext cx="701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var</a:t>
            </a:r>
            <a:r>
              <a:rPr lang="en-US" sz="2000" dirty="0" smtClean="0"/>
              <a:t> </a:t>
            </a:r>
            <a:r>
              <a:rPr lang="en-US" sz="2000" dirty="0" err="1" smtClean="0"/>
              <a:t>timeZones</a:t>
            </a:r>
            <a:r>
              <a:rPr lang="en-US" sz="2000" dirty="0" smtClean="0"/>
              <a:t> = map[string]TZ { "UTC": UTC, "EST": EST, }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457200" y="3688259"/>
            <a:ext cx="7239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func</a:t>
            </a:r>
            <a:r>
              <a:rPr lang="en-US" sz="2000" dirty="0" smtClean="0"/>
              <a:t> (</a:t>
            </a:r>
            <a:r>
              <a:rPr lang="en-US" sz="2000" dirty="0" err="1" smtClean="0"/>
              <a:t>tz</a:t>
            </a:r>
            <a:r>
              <a:rPr lang="en-US" sz="2000" dirty="0" smtClean="0"/>
              <a:t> </a:t>
            </a:r>
            <a:r>
              <a:rPr lang="en-US" sz="2000" dirty="0" err="1" smtClean="0"/>
              <a:t>TZ</a:t>
            </a:r>
            <a:r>
              <a:rPr lang="en-US" sz="2000" dirty="0" smtClean="0"/>
              <a:t>) String() string { // Method on TZ (not </a:t>
            </a:r>
            <a:r>
              <a:rPr lang="en-US" sz="2000" dirty="0" err="1" smtClean="0"/>
              <a:t>ptr</a:t>
            </a:r>
            <a:r>
              <a:rPr lang="en-US" sz="2000" dirty="0" smtClean="0"/>
              <a:t>)</a:t>
            </a:r>
          </a:p>
          <a:p>
            <a:r>
              <a:rPr lang="en-US" sz="2000" dirty="0" smtClean="0"/>
              <a:t>   for name, zone := range </a:t>
            </a:r>
            <a:r>
              <a:rPr lang="en-US" sz="2000" dirty="0" err="1" smtClean="0"/>
              <a:t>timeZones</a:t>
            </a:r>
            <a:r>
              <a:rPr lang="en-US" sz="2000" dirty="0" smtClean="0"/>
              <a:t> {</a:t>
            </a:r>
          </a:p>
          <a:p>
            <a:r>
              <a:rPr lang="en-US" sz="2000" dirty="0" smtClean="0"/>
              <a:t>      if </a:t>
            </a:r>
            <a:r>
              <a:rPr lang="en-US" sz="2000" dirty="0" err="1" smtClean="0"/>
              <a:t>tz</a:t>
            </a:r>
            <a:r>
              <a:rPr lang="en-US" sz="2000" dirty="0" smtClean="0"/>
              <a:t> == zone { return name }</a:t>
            </a:r>
          </a:p>
          <a:p>
            <a:r>
              <a:rPr lang="en-US" sz="2000" dirty="0" smtClean="0"/>
              <a:t>    }</a:t>
            </a:r>
          </a:p>
          <a:p>
            <a:r>
              <a:rPr lang="en-US" sz="2000" dirty="0" smtClean="0"/>
              <a:t>   return </a:t>
            </a:r>
            <a:r>
              <a:rPr lang="en-US" sz="2000" dirty="0" err="1" smtClean="0"/>
              <a:t>fmt.Sprintf</a:t>
            </a:r>
            <a:r>
              <a:rPr lang="en-US" sz="2000" dirty="0" smtClean="0"/>
              <a:t>("%+d:%02d", </a:t>
            </a:r>
            <a:r>
              <a:rPr lang="en-US" sz="2000" dirty="0" err="1" smtClean="0"/>
              <a:t>tz</a:t>
            </a:r>
            <a:r>
              <a:rPr lang="en-US" sz="2000" dirty="0" smtClean="0"/>
              <a:t>/3600, (tz%3600)/60);</a:t>
            </a:r>
          </a:p>
          <a:p>
            <a:r>
              <a:rPr lang="en-US" sz="2000" dirty="0" smtClean="0"/>
              <a:t>  }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457200" y="5562600"/>
            <a:ext cx="7924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func</a:t>
            </a:r>
            <a:r>
              <a:rPr lang="en-US" sz="2000" dirty="0" smtClean="0"/>
              <a:t> main() {</a:t>
            </a:r>
          </a:p>
          <a:p>
            <a:r>
              <a:rPr lang="en-US" sz="2000" dirty="0" err="1" smtClean="0"/>
              <a:t>fmt.Println</a:t>
            </a:r>
            <a:r>
              <a:rPr lang="en-US" sz="2000" dirty="0" smtClean="0"/>
              <a:t>(EST); // Print* know about method String()</a:t>
            </a:r>
          </a:p>
          <a:p>
            <a:r>
              <a:rPr lang="en-US" sz="2000" dirty="0" err="1" smtClean="0"/>
              <a:t>fmt.Println</a:t>
            </a:r>
            <a:r>
              <a:rPr lang="en-US" sz="2000" dirty="0" smtClean="0"/>
              <a:t>(5*HOUR/2);</a:t>
            </a:r>
          </a:p>
          <a:p>
            <a:r>
              <a:rPr lang="en-US" sz="2000" dirty="0" smtClean="0"/>
              <a:t>}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7" grpId="0"/>
      <p:bldP spid="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Interfaces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000" y="1066800"/>
            <a:ext cx="7924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type Magnitude interface {</a:t>
            </a:r>
          </a:p>
          <a:p>
            <a:r>
              <a:rPr lang="en-US" sz="2000" dirty="0" smtClean="0"/>
              <a:t>   Abs</a:t>
            </a:r>
            <a:r>
              <a:rPr lang="en-US" sz="2000" dirty="0" smtClean="0"/>
              <a:t>() float; // among other things</a:t>
            </a:r>
          </a:p>
          <a:p>
            <a:r>
              <a:rPr lang="en-US" sz="2000" dirty="0" smtClean="0"/>
              <a:t>}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381000" y="2126116"/>
            <a:ext cx="426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var</a:t>
            </a:r>
            <a:r>
              <a:rPr lang="en-US" sz="2000" dirty="0" smtClean="0"/>
              <a:t> m Magnitude;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381000" y="2569879"/>
            <a:ext cx="466454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/>
              <a:t>m = x; // x is type *Point, has method Abs()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381000" y="3013642"/>
            <a:ext cx="5105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mag</a:t>
            </a:r>
            <a:r>
              <a:rPr lang="en-US" sz="2000" dirty="0" smtClean="0"/>
              <a:t> := </a:t>
            </a:r>
            <a:r>
              <a:rPr lang="en-US" sz="2000" dirty="0" err="1" smtClean="0"/>
              <a:t>m.Abs</a:t>
            </a:r>
            <a:r>
              <a:rPr lang="en-US" sz="2000" dirty="0" smtClean="0"/>
              <a:t>();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381000" y="3457405"/>
            <a:ext cx="7239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type Point3 </a:t>
            </a:r>
            <a:r>
              <a:rPr lang="en-US" sz="2000" dirty="0" err="1" smtClean="0"/>
              <a:t>struct</a:t>
            </a:r>
            <a:r>
              <a:rPr lang="en-US" sz="2000" dirty="0" smtClean="0"/>
              <a:t> { X, Y, Z float }</a:t>
            </a:r>
          </a:p>
          <a:p>
            <a:r>
              <a:rPr lang="en-US" sz="2000" dirty="0" err="1" smtClean="0"/>
              <a:t>func</a:t>
            </a:r>
            <a:r>
              <a:rPr lang="en-US" sz="2000" dirty="0" smtClean="0"/>
              <a:t> (p *Point3) Abs() float {</a:t>
            </a:r>
          </a:p>
          <a:p>
            <a:r>
              <a:rPr lang="en-US" sz="2000" dirty="0" smtClean="0"/>
              <a:t>    return </a:t>
            </a:r>
            <a:r>
              <a:rPr lang="en-US" sz="2000" dirty="0" err="1" smtClean="0"/>
              <a:t>math.Sqrt</a:t>
            </a:r>
            <a:r>
              <a:rPr lang="en-US" sz="2000" dirty="0" smtClean="0"/>
              <a:t>(</a:t>
            </a:r>
            <a:r>
              <a:rPr lang="en-US" sz="2000" dirty="0" err="1" smtClean="0"/>
              <a:t>p.X</a:t>
            </a:r>
            <a:r>
              <a:rPr lang="en-US" sz="2000" dirty="0" smtClean="0"/>
              <a:t>*</a:t>
            </a:r>
            <a:r>
              <a:rPr lang="en-US" sz="2000" dirty="0" err="1" smtClean="0"/>
              <a:t>p.X</a:t>
            </a:r>
            <a:r>
              <a:rPr lang="en-US" sz="2000" dirty="0" smtClean="0"/>
              <a:t> + </a:t>
            </a:r>
            <a:r>
              <a:rPr lang="en-US" sz="2000" dirty="0" err="1" smtClean="0"/>
              <a:t>p.Y</a:t>
            </a:r>
            <a:r>
              <a:rPr lang="en-US" sz="2000" dirty="0" smtClean="0"/>
              <a:t>*</a:t>
            </a:r>
            <a:r>
              <a:rPr lang="en-US" sz="2000" dirty="0" err="1" smtClean="0"/>
              <a:t>p.Y</a:t>
            </a:r>
            <a:r>
              <a:rPr lang="en-US" sz="2000" dirty="0" smtClean="0"/>
              <a:t> + </a:t>
            </a:r>
            <a:r>
              <a:rPr lang="en-US" sz="2000" dirty="0" err="1" smtClean="0"/>
              <a:t>p.Z</a:t>
            </a:r>
            <a:r>
              <a:rPr lang="en-US" sz="2000" dirty="0" smtClean="0"/>
              <a:t>*</a:t>
            </a:r>
            <a:r>
              <a:rPr lang="en-US" sz="2000" dirty="0" err="1" smtClean="0"/>
              <a:t>p.Z</a:t>
            </a:r>
            <a:r>
              <a:rPr lang="en-US" sz="2000" dirty="0" smtClean="0"/>
              <a:t>)</a:t>
            </a:r>
          </a:p>
          <a:p>
            <a:r>
              <a:rPr lang="en-US" sz="2000" dirty="0" smtClean="0"/>
              <a:t>}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381000" y="4824497"/>
            <a:ext cx="701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m = &amp;Point3{ 3, 4, 5 };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381000" y="5268260"/>
            <a:ext cx="8001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type Polar </a:t>
            </a:r>
            <a:r>
              <a:rPr lang="en-US" sz="2000" dirty="0" err="1" smtClean="0"/>
              <a:t>struct</a:t>
            </a:r>
            <a:r>
              <a:rPr lang="en-US" sz="2000" dirty="0" smtClean="0"/>
              <a:t> { R, </a:t>
            </a:r>
            <a:r>
              <a:rPr lang="en-US" sz="2000" dirty="0" smtClean="0">
                <a:sym typeface="Symbol"/>
              </a:rPr>
              <a:t> </a:t>
            </a:r>
            <a:r>
              <a:rPr lang="en-US" sz="2000" dirty="0" smtClean="0"/>
              <a:t>float }</a:t>
            </a:r>
          </a:p>
          <a:p>
            <a:r>
              <a:rPr lang="en-US" sz="2000" dirty="0" err="1" smtClean="0"/>
              <a:t>func</a:t>
            </a:r>
            <a:r>
              <a:rPr lang="en-US" sz="2000" dirty="0" smtClean="0"/>
              <a:t> (p Polar) Abs() float { return </a:t>
            </a:r>
            <a:r>
              <a:rPr lang="en-US" sz="2000" dirty="0" err="1" smtClean="0"/>
              <a:t>p.R</a:t>
            </a:r>
            <a:r>
              <a:rPr lang="en-US" sz="2000" dirty="0" smtClean="0"/>
              <a:t> }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381000" y="6019800"/>
            <a:ext cx="830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m = Polar{ 2.0, PI/2 };</a:t>
            </a:r>
          </a:p>
          <a:p>
            <a:r>
              <a:rPr lang="en-US" sz="2000" dirty="0" err="1" smtClean="0"/>
              <a:t>mag</a:t>
            </a:r>
            <a:r>
              <a:rPr lang="en-US" sz="2000" dirty="0" smtClean="0"/>
              <a:t> += </a:t>
            </a:r>
            <a:r>
              <a:rPr lang="en-US" sz="2000" dirty="0" err="1" smtClean="0"/>
              <a:t>m.Abs</a:t>
            </a:r>
            <a:r>
              <a:rPr lang="en-US" sz="2000" dirty="0" smtClean="0"/>
              <a:t>();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Interfaces for generality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Package </a:t>
            </a:r>
            <a:r>
              <a:rPr lang="en-US" dirty="0" err="1" smtClean="0"/>
              <a:t>io</a:t>
            </a:r>
            <a:r>
              <a:rPr lang="en-US" dirty="0" smtClean="0"/>
              <a:t> defines the Writer interface: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Any type with that method can be written to: files, pipes, network connections, buffers, ... On the other hand, anything that needs to write can just specify </a:t>
            </a:r>
            <a:r>
              <a:rPr lang="en-US" dirty="0" err="1" smtClean="0"/>
              <a:t>io.Writer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For instance, </a:t>
            </a:r>
            <a:r>
              <a:rPr lang="en-US" dirty="0" err="1" smtClean="0"/>
              <a:t>fmt.Fprintf</a:t>
            </a:r>
            <a:r>
              <a:rPr lang="en-US" dirty="0" smtClean="0"/>
              <a:t> takes </a:t>
            </a:r>
            <a:r>
              <a:rPr lang="en-US" dirty="0" err="1" smtClean="0"/>
              <a:t>io.Writer</a:t>
            </a:r>
            <a:r>
              <a:rPr lang="en-US" dirty="0" smtClean="0"/>
              <a:t> as first</a:t>
            </a:r>
          </a:p>
          <a:p>
            <a:r>
              <a:rPr lang="en-US" dirty="0" smtClean="0"/>
              <a:t>argument</a:t>
            </a:r>
          </a:p>
          <a:p>
            <a:r>
              <a:rPr lang="en-US" dirty="0" smtClean="0"/>
              <a:t>For instance, </a:t>
            </a:r>
            <a:r>
              <a:rPr lang="en-US" dirty="0" err="1" smtClean="0"/>
              <a:t>bufio.NewWriter</a:t>
            </a:r>
            <a:r>
              <a:rPr lang="en-US" dirty="0" smtClean="0"/>
              <a:t> takes an </a:t>
            </a:r>
            <a:r>
              <a:rPr lang="en-US" dirty="0" err="1" smtClean="0"/>
              <a:t>io.Writer</a:t>
            </a:r>
            <a:r>
              <a:rPr lang="en-US" dirty="0" smtClean="0"/>
              <a:t> in, buffers it, satisfies </a:t>
            </a:r>
            <a:r>
              <a:rPr lang="en-US" dirty="0" err="1" smtClean="0"/>
              <a:t>io.Writer</a:t>
            </a:r>
            <a:r>
              <a:rPr lang="en-US" dirty="0" smtClean="0"/>
              <a:t> out</a:t>
            </a:r>
          </a:p>
          <a:p>
            <a:r>
              <a:rPr lang="en-US" dirty="0" smtClean="0"/>
              <a:t>And so on…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124200" y="1981200"/>
            <a:ext cx="4114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type Writer interface {</a:t>
            </a:r>
          </a:p>
          <a:p>
            <a:r>
              <a:rPr lang="en-US" sz="2000" dirty="0" smtClean="0"/>
              <a:t>Write(p []byte) (n </a:t>
            </a:r>
            <a:r>
              <a:rPr lang="en-US" sz="2000" dirty="0" err="1" smtClean="0"/>
              <a:t>int</a:t>
            </a:r>
            <a:r>
              <a:rPr lang="en-US" sz="2000" dirty="0" smtClean="0"/>
              <a:t>, err </a:t>
            </a:r>
            <a:r>
              <a:rPr lang="en-US" sz="2000" dirty="0" err="1" smtClean="0"/>
              <a:t>os.Error</a:t>
            </a:r>
            <a:r>
              <a:rPr lang="en-US" sz="2000" dirty="0" smtClean="0"/>
              <a:t>)</a:t>
            </a:r>
          </a:p>
          <a:p>
            <a:r>
              <a:rPr lang="en-US" sz="2000" dirty="0" smtClean="0"/>
              <a:t>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Putting it together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81000" y="1143000"/>
            <a:ext cx="82296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package main</a:t>
            </a:r>
          </a:p>
          <a:p>
            <a:r>
              <a:rPr lang="en-US" sz="2400" dirty="0" smtClean="0"/>
              <a:t>import (</a:t>
            </a:r>
          </a:p>
          <a:p>
            <a:r>
              <a:rPr lang="en-US" sz="2400" dirty="0" smtClean="0"/>
              <a:t>   "</a:t>
            </a:r>
            <a:r>
              <a:rPr lang="en-US" sz="2400" dirty="0" err="1" smtClean="0"/>
              <a:t>bufio</a:t>
            </a:r>
            <a:r>
              <a:rPr lang="en-US" sz="2400" dirty="0" smtClean="0"/>
              <a:t>";</a:t>
            </a:r>
          </a:p>
          <a:p>
            <a:r>
              <a:rPr lang="en-US" sz="2400" dirty="0" smtClean="0"/>
              <a:t>    "</a:t>
            </a:r>
            <a:r>
              <a:rPr lang="en-US" sz="2400" dirty="0" err="1" smtClean="0"/>
              <a:t>fmt</a:t>
            </a:r>
            <a:r>
              <a:rPr lang="en-US" sz="2400" dirty="0" smtClean="0"/>
              <a:t>";</a:t>
            </a:r>
          </a:p>
          <a:p>
            <a:r>
              <a:rPr lang="en-US" sz="2400" dirty="0" smtClean="0"/>
              <a:t>     "</a:t>
            </a:r>
            <a:r>
              <a:rPr lang="en-US" sz="2400" dirty="0" err="1" smtClean="0"/>
              <a:t>os</a:t>
            </a:r>
            <a:r>
              <a:rPr lang="en-US" sz="2400" dirty="0" smtClean="0"/>
              <a:t>";</a:t>
            </a:r>
          </a:p>
          <a:p>
            <a:r>
              <a:rPr lang="en-US" sz="2400" dirty="0" smtClean="0"/>
              <a:t>)</a:t>
            </a:r>
          </a:p>
          <a:p>
            <a:r>
              <a:rPr lang="en-US" sz="2400" dirty="0" err="1" smtClean="0"/>
              <a:t>func</a:t>
            </a:r>
            <a:r>
              <a:rPr lang="en-US" sz="2400" dirty="0" smtClean="0"/>
              <a:t> main() {</a:t>
            </a:r>
          </a:p>
          <a:p>
            <a:r>
              <a:rPr lang="en-US" sz="2400" dirty="0" smtClean="0"/>
              <a:t>    // </a:t>
            </a:r>
            <a:r>
              <a:rPr lang="en-US" sz="2400" dirty="0" err="1" smtClean="0"/>
              <a:t>unbuffered</a:t>
            </a:r>
            <a:endParaRPr lang="en-US" sz="2400" dirty="0" smtClean="0"/>
          </a:p>
          <a:p>
            <a:r>
              <a:rPr lang="en-US" sz="2400" dirty="0" smtClean="0"/>
              <a:t>   </a:t>
            </a:r>
            <a:r>
              <a:rPr lang="en-US" sz="2400" dirty="0" err="1" smtClean="0"/>
              <a:t>fmt.Fprintf</a:t>
            </a:r>
            <a:r>
              <a:rPr lang="en-US" sz="2400" dirty="0" smtClean="0"/>
              <a:t>(</a:t>
            </a:r>
            <a:r>
              <a:rPr lang="en-US" sz="2400" dirty="0" err="1" smtClean="0"/>
              <a:t>os.Stdout</a:t>
            </a:r>
            <a:r>
              <a:rPr lang="en-US" sz="2400" dirty="0" smtClean="0"/>
              <a:t>, "%s, ", "hello");</a:t>
            </a:r>
          </a:p>
          <a:p>
            <a:r>
              <a:rPr lang="en-US" sz="2400" dirty="0" smtClean="0"/>
              <a:t>   // </a:t>
            </a:r>
            <a:r>
              <a:rPr lang="en-US" sz="2400" dirty="0" smtClean="0"/>
              <a:t>buffered: </a:t>
            </a:r>
            <a:r>
              <a:rPr lang="en-US" sz="2400" dirty="0" err="1" smtClean="0"/>
              <a:t>os.Stdout</a:t>
            </a:r>
            <a:r>
              <a:rPr lang="en-US" sz="2400" dirty="0" smtClean="0"/>
              <a:t> implements </a:t>
            </a:r>
            <a:r>
              <a:rPr lang="en-US" sz="2400" dirty="0" err="1" smtClean="0"/>
              <a:t>io.Writer</a:t>
            </a:r>
            <a:endParaRPr lang="en-US" sz="2400" dirty="0" smtClean="0"/>
          </a:p>
          <a:p>
            <a:r>
              <a:rPr lang="en-US" sz="2400" dirty="0" smtClean="0"/>
              <a:t>   </a:t>
            </a:r>
            <a:r>
              <a:rPr lang="en-US" sz="2400" dirty="0" err="1" smtClean="0"/>
              <a:t>buf</a:t>
            </a:r>
            <a:r>
              <a:rPr lang="en-US" sz="2400" dirty="0" smtClean="0"/>
              <a:t> </a:t>
            </a:r>
            <a:r>
              <a:rPr lang="en-US" sz="2400" dirty="0" smtClean="0"/>
              <a:t>:= </a:t>
            </a:r>
            <a:r>
              <a:rPr lang="en-US" sz="2400" dirty="0" err="1" smtClean="0"/>
              <a:t>bufio.NewWriter</a:t>
            </a:r>
            <a:r>
              <a:rPr lang="en-US" sz="2400" dirty="0" smtClean="0"/>
              <a:t>(</a:t>
            </a:r>
            <a:r>
              <a:rPr lang="en-US" sz="2400" dirty="0" err="1" smtClean="0"/>
              <a:t>os.Stdout</a:t>
            </a:r>
            <a:r>
              <a:rPr lang="en-US" sz="2400" dirty="0" smtClean="0"/>
              <a:t>);</a:t>
            </a:r>
          </a:p>
          <a:p>
            <a:r>
              <a:rPr lang="en-US" sz="2400" dirty="0" smtClean="0"/>
              <a:t>    // </a:t>
            </a:r>
            <a:r>
              <a:rPr lang="en-US" sz="2400" dirty="0" smtClean="0"/>
              <a:t>and now so does </a:t>
            </a:r>
            <a:r>
              <a:rPr lang="en-US" sz="2400" dirty="0" err="1" smtClean="0"/>
              <a:t>buf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   </a:t>
            </a:r>
            <a:r>
              <a:rPr lang="en-US" sz="2400" dirty="0" err="1" smtClean="0"/>
              <a:t>fmt.Fprintf</a:t>
            </a:r>
            <a:r>
              <a:rPr lang="en-US" sz="2400" dirty="0" smtClean="0"/>
              <a:t>(</a:t>
            </a:r>
            <a:r>
              <a:rPr lang="en-US" sz="2400" dirty="0" err="1" smtClean="0"/>
              <a:t>buf</a:t>
            </a:r>
            <a:r>
              <a:rPr lang="en-US" sz="2400" dirty="0" smtClean="0"/>
              <a:t>, "%s\n", "world!");</a:t>
            </a:r>
          </a:p>
          <a:p>
            <a:r>
              <a:rPr lang="en-US" sz="2400" dirty="0" smtClean="0"/>
              <a:t>   </a:t>
            </a:r>
            <a:r>
              <a:rPr lang="en-US" sz="2400" dirty="0" err="1" smtClean="0"/>
              <a:t>buf.Flush</a:t>
            </a:r>
            <a:r>
              <a:rPr lang="en-US" sz="2400" dirty="0" smtClean="0"/>
              <a:t>();</a:t>
            </a:r>
          </a:p>
          <a:p>
            <a:r>
              <a:rPr lang="en-US" sz="2400" dirty="0" smtClean="0"/>
              <a:t>}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Concurrency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Sequential machines are not getting much faster</a:t>
            </a:r>
          </a:p>
          <a:p>
            <a:pPr lvl="1"/>
            <a:r>
              <a:rPr lang="en-US" dirty="0" smtClean="0"/>
              <a:t>No more free lunch</a:t>
            </a:r>
          </a:p>
          <a:p>
            <a:r>
              <a:rPr lang="en-US" dirty="0" err="1" smtClean="0"/>
              <a:t>Multicore</a:t>
            </a:r>
            <a:r>
              <a:rPr lang="en-US" dirty="0" smtClean="0"/>
              <a:t> is the answer</a:t>
            </a:r>
          </a:p>
          <a:p>
            <a:pPr lvl="1"/>
            <a:r>
              <a:rPr lang="en-US" dirty="0" smtClean="0"/>
              <a:t>But a big effort on the programmer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Multithreading is hard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Dataraces</a:t>
            </a:r>
            <a:endParaRPr lang="en-US" dirty="0" smtClean="0"/>
          </a:p>
          <a:p>
            <a:r>
              <a:rPr lang="en-US" dirty="0" smtClean="0"/>
              <a:t>Weak memory drastically increases complexity</a:t>
            </a:r>
          </a:p>
          <a:p>
            <a:r>
              <a:rPr lang="en-US" dirty="0" smtClean="0"/>
              <a:t>No silver bullet solution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Java Data Races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33400" y="1676400"/>
            <a:ext cx="75438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public class Example extends Thread {</a:t>
            </a:r>
          </a:p>
          <a:p>
            <a:r>
              <a:rPr lang="en-US" sz="2400" dirty="0" smtClean="0"/>
              <a:t>     private static </a:t>
            </a: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err="1" smtClean="0"/>
              <a:t>cnt</a:t>
            </a:r>
            <a:r>
              <a:rPr lang="en-US" sz="2400" dirty="0" smtClean="0"/>
              <a:t> = 0; // shared state </a:t>
            </a:r>
          </a:p>
          <a:p>
            <a:r>
              <a:rPr lang="en-US" sz="2400" dirty="0" smtClean="0"/>
              <a:t>      public void run() { </a:t>
            </a:r>
          </a:p>
          <a:p>
            <a:r>
              <a:rPr lang="en-US" sz="2400" dirty="0" smtClean="0"/>
              <a:t>            </a:t>
            </a:r>
            <a:r>
              <a:rPr lang="en-US" sz="2400" dirty="0" err="1" smtClean="0"/>
              <a:t>int</a:t>
            </a:r>
            <a:r>
              <a:rPr lang="en-US" sz="2400" dirty="0" smtClean="0"/>
              <a:t> y = </a:t>
            </a:r>
            <a:r>
              <a:rPr lang="en-US" sz="2400" dirty="0" err="1" smtClean="0"/>
              <a:t>cnt</a:t>
            </a:r>
            <a:r>
              <a:rPr lang="en-US" sz="2400" dirty="0" smtClean="0"/>
              <a:t>; </a:t>
            </a:r>
          </a:p>
          <a:p>
            <a:r>
              <a:rPr lang="en-US" sz="2400" dirty="0" smtClean="0"/>
              <a:t>            </a:t>
            </a:r>
            <a:r>
              <a:rPr lang="en-US" sz="2400" dirty="0" err="1" smtClean="0"/>
              <a:t>cnt</a:t>
            </a:r>
            <a:r>
              <a:rPr lang="en-US" sz="2400" dirty="0" smtClean="0"/>
              <a:t> = y + 1; } </a:t>
            </a:r>
          </a:p>
          <a:p>
            <a:r>
              <a:rPr lang="en-US" sz="2400" dirty="0" smtClean="0"/>
              <a:t>      public static void main(String </a:t>
            </a:r>
            <a:r>
              <a:rPr lang="en-US" sz="2400" dirty="0" err="1" smtClean="0"/>
              <a:t>args</a:t>
            </a:r>
            <a:r>
              <a:rPr lang="en-US" sz="2400" dirty="0" smtClean="0"/>
              <a:t>[]) { </a:t>
            </a:r>
          </a:p>
          <a:p>
            <a:r>
              <a:rPr lang="en-US" sz="2400" dirty="0" smtClean="0"/>
              <a:t>           Thread t1 = new Example(); </a:t>
            </a:r>
          </a:p>
          <a:p>
            <a:r>
              <a:rPr lang="en-US" sz="2400" dirty="0" smtClean="0"/>
              <a:t>           Thread t2 = new Example(); </a:t>
            </a:r>
          </a:p>
          <a:p>
            <a:r>
              <a:rPr lang="en-US" sz="2400" dirty="0" smtClean="0"/>
              <a:t>           t1.start(); </a:t>
            </a:r>
          </a:p>
          <a:p>
            <a:r>
              <a:rPr lang="en-US" sz="2400" dirty="0" smtClean="0"/>
              <a:t>           t2.start(); </a:t>
            </a:r>
          </a:p>
          <a:p>
            <a:r>
              <a:rPr lang="en-US" sz="2400" dirty="0" smtClean="0"/>
              <a:t>     } </a:t>
            </a:r>
          </a:p>
          <a:p>
            <a:r>
              <a:rPr lang="en-US" sz="2400" dirty="0" smtClean="0"/>
              <a:t>}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863600" y="188913"/>
            <a:ext cx="7772400" cy="1143000"/>
          </a:xfrm>
        </p:spPr>
        <p:txBody>
          <a:bodyPr/>
          <a:lstStyle/>
          <a:p>
            <a:pPr rtl="0" eaLnBrk="1" hangingPunct="1"/>
            <a:r>
              <a:rPr lang="en-US" sz="4000" dirty="0" smtClean="0">
                <a:solidFill>
                  <a:srgbClr val="0070C0"/>
                </a:solidFill>
              </a:rPr>
              <a:t>Object Orientation in C</a:t>
            </a:r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468313" y="1376363"/>
            <a:ext cx="2987675" cy="2430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en-US"/>
              <a:t>class Vehicle extends object {</a:t>
            </a:r>
          </a:p>
          <a:p>
            <a:pPr algn="l" rtl="0">
              <a:spcBef>
                <a:spcPct val="50000"/>
              </a:spcBef>
            </a:pPr>
            <a:r>
              <a:rPr lang="en-US"/>
              <a:t>   int position = 10;</a:t>
            </a:r>
          </a:p>
          <a:p>
            <a:pPr algn="l" rtl="0">
              <a:spcBef>
                <a:spcPct val="50000"/>
              </a:spcBef>
            </a:pPr>
            <a:r>
              <a:rPr lang="en-US"/>
              <a:t>   void move(int x)</a:t>
            </a:r>
          </a:p>
          <a:p>
            <a:pPr algn="l" rtl="0">
              <a:spcBef>
                <a:spcPct val="50000"/>
              </a:spcBef>
            </a:pPr>
            <a:r>
              <a:rPr lang="en-US"/>
              <a:t>     { </a:t>
            </a:r>
          </a:p>
          <a:p>
            <a:pPr algn="l" rtl="0">
              <a:spcBef>
                <a:spcPct val="50000"/>
              </a:spcBef>
            </a:pPr>
            <a:r>
              <a:rPr lang="en-US"/>
              <a:t>       position = position + x ;</a:t>
            </a:r>
          </a:p>
          <a:p>
            <a:pPr algn="l" rtl="0">
              <a:spcBef>
                <a:spcPct val="50000"/>
              </a:spcBef>
            </a:pPr>
            <a:r>
              <a:rPr lang="en-US"/>
              <a:t>     }</a:t>
            </a:r>
          </a:p>
        </p:txBody>
      </p:sp>
      <p:sp>
        <p:nvSpPr>
          <p:cNvPr id="24600" name="Text Box 24"/>
          <p:cNvSpPr txBox="1">
            <a:spLocks noChangeArrowheads="1"/>
          </p:cNvSpPr>
          <p:nvPr/>
        </p:nvSpPr>
        <p:spPr bwMode="auto">
          <a:xfrm>
            <a:off x="3995738" y="1341438"/>
            <a:ext cx="4248150" cy="4494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>
              <a:spcBef>
                <a:spcPct val="50000"/>
              </a:spcBef>
            </a:pPr>
            <a:r>
              <a:rPr lang="en-US" dirty="0" err="1"/>
              <a:t>struct</a:t>
            </a:r>
            <a:r>
              <a:rPr lang="en-US" dirty="0"/>
              <a:t>  Vehicle {</a:t>
            </a:r>
          </a:p>
          <a:p>
            <a:pPr algn="l" rtl="0">
              <a:spcBef>
                <a:spcPct val="50000"/>
              </a:spcBef>
            </a:pPr>
            <a:r>
              <a:rPr lang="en-US" dirty="0"/>
              <a:t>   </a:t>
            </a:r>
            <a:r>
              <a:rPr lang="en-US" dirty="0" err="1"/>
              <a:t>int</a:t>
            </a:r>
            <a:r>
              <a:rPr lang="en-US" dirty="0"/>
              <a:t> position ;</a:t>
            </a:r>
          </a:p>
          <a:p>
            <a:pPr algn="l" rtl="0">
              <a:spcBef>
                <a:spcPct val="50000"/>
              </a:spcBef>
            </a:pPr>
            <a:r>
              <a:rPr lang="en-US" dirty="0"/>
              <a:t>          }</a:t>
            </a:r>
          </a:p>
          <a:p>
            <a:pPr algn="l" rtl="0">
              <a:spcBef>
                <a:spcPct val="50000"/>
              </a:spcBef>
            </a:pPr>
            <a:r>
              <a:rPr lang="en-US" dirty="0"/>
              <a:t>   void </a:t>
            </a:r>
            <a:r>
              <a:rPr lang="en-US" dirty="0" err="1"/>
              <a:t>New_V</a:t>
            </a:r>
            <a:r>
              <a:rPr lang="en-US" dirty="0"/>
              <a:t>(</a:t>
            </a:r>
            <a:r>
              <a:rPr lang="en-US" dirty="0" err="1"/>
              <a:t>struct</a:t>
            </a:r>
            <a:r>
              <a:rPr lang="en-US" dirty="0"/>
              <a:t> Vehicle *this)</a:t>
            </a:r>
          </a:p>
          <a:p>
            <a:pPr algn="l" rtl="0">
              <a:spcBef>
                <a:spcPct val="50000"/>
              </a:spcBef>
            </a:pPr>
            <a:r>
              <a:rPr lang="en-US" dirty="0"/>
              <a:t>   {</a:t>
            </a:r>
          </a:p>
          <a:p>
            <a:pPr algn="l" rtl="0">
              <a:spcBef>
                <a:spcPct val="50000"/>
              </a:spcBef>
            </a:pPr>
            <a:r>
              <a:rPr lang="en-US" dirty="0"/>
              <a:t>       </a:t>
            </a:r>
            <a:r>
              <a:rPr lang="en-US" dirty="0" err="1"/>
              <a:t>this</a:t>
            </a:r>
            <a:r>
              <a:rPr lang="en-US" dirty="0" err="1">
                <a:sym typeface="Symbol" pitchFamily="18" charset="2"/>
              </a:rPr>
              <a:t></a:t>
            </a:r>
            <a:r>
              <a:rPr lang="en-US" dirty="0" err="1"/>
              <a:t>position</a:t>
            </a:r>
            <a:r>
              <a:rPr lang="en-US" dirty="0"/>
              <a:t> = 10;</a:t>
            </a:r>
          </a:p>
          <a:p>
            <a:pPr algn="l" rtl="0">
              <a:spcBef>
                <a:spcPct val="50000"/>
              </a:spcBef>
            </a:pPr>
            <a:r>
              <a:rPr lang="en-US" dirty="0"/>
              <a:t>   }</a:t>
            </a:r>
          </a:p>
          <a:p>
            <a:pPr algn="l" rtl="0">
              <a:spcBef>
                <a:spcPct val="50000"/>
              </a:spcBef>
            </a:pPr>
            <a:r>
              <a:rPr lang="en-US" dirty="0"/>
              <a:t>   void </a:t>
            </a:r>
            <a:r>
              <a:rPr lang="en-US" dirty="0" err="1"/>
              <a:t>move_V</a:t>
            </a:r>
            <a:r>
              <a:rPr lang="en-US" dirty="0"/>
              <a:t>(</a:t>
            </a:r>
            <a:r>
              <a:rPr lang="en-US" dirty="0" err="1"/>
              <a:t>struct</a:t>
            </a:r>
            <a:r>
              <a:rPr lang="en-US" dirty="0"/>
              <a:t> Vehicle *this, </a:t>
            </a:r>
            <a:r>
              <a:rPr lang="en-US" dirty="0" err="1"/>
              <a:t>int</a:t>
            </a:r>
            <a:r>
              <a:rPr lang="en-US" dirty="0"/>
              <a:t> x)</a:t>
            </a:r>
          </a:p>
          <a:p>
            <a:pPr algn="l" rtl="0">
              <a:spcBef>
                <a:spcPct val="50000"/>
              </a:spcBef>
            </a:pPr>
            <a:r>
              <a:rPr lang="en-US" dirty="0"/>
              <a:t>  {</a:t>
            </a:r>
          </a:p>
          <a:p>
            <a:pPr algn="l" rtl="0">
              <a:spcBef>
                <a:spcPct val="50000"/>
              </a:spcBef>
            </a:pPr>
            <a:r>
              <a:rPr lang="en-US" dirty="0"/>
              <a:t>      </a:t>
            </a:r>
            <a:r>
              <a:rPr lang="en-US" dirty="0" err="1"/>
              <a:t>this</a:t>
            </a:r>
            <a:r>
              <a:rPr lang="en-US" dirty="0" err="1">
                <a:sym typeface="Symbol" pitchFamily="18" charset="2"/>
              </a:rPr>
              <a:t></a:t>
            </a:r>
            <a:r>
              <a:rPr lang="en-US" dirty="0" err="1"/>
              <a:t>position</a:t>
            </a:r>
            <a:r>
              <a:rPr lang="en-US" dirty="0"/>
              <a:t>=</a:t>
            </a:r>
            <a:r>
              <a:rPr lang="en-US" dirty="0" err="1"/>
              <a:t>this</a:t>
            </a:r>
            <a:r>
              <a:rPr lang="en-US" dirty="0" err="1">
                <a:sym typeface="Symbol" pitchFamily="18" charset="2"/>
              </a:rPr>
              <a:t></a:t>
            </a:r>
            <a:r>
              <a:rPr lang="en-US" dirty="0" err="1"/>
              <a:t>position</a:t>
            </a:r>
            <a:r>
              <a:rPr lang="en-US" dirty="0"/>
              <a:t> + x;</a:t>
            </a:r>
          </a:p>
          <a:p>
            <a:pPr algn="l" rtl="0">
              <a:spcBef>
                <a:spcPct val="50000"/>
              </a:spcBef>
            </a:pPr>
            <a:r>
              <a:rPr lang="en-US" dirty="0"/>
              <a:t>   }</a:t>
            </a:r>
          </a:p>
        </p:txBody>
      </p:sp>
      <p:sp>
        <p:nvSpPr>
          <p:cNvPr id="1229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09D2405-FF31-45FD-8056-D5BDD59599B4}" type="slidenum">
              <a:rPr lang="he-IL" smtClean="0"/>
              <a:pPr/>
              <a:t>4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00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Go’s approach to concurrency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Specialized </a:t>
            </a:r>
            <a:r>
              <a:rPr lang="en-US" dirty="0" err="1" smtClean="0"/>
              <a:t>goroutines</a:t>
            </a:r>
            <a:r>
              <a:rPr lang="en-US" dirty="0" smtClean="0"/>
              <a:t> which are executed in parallel</a:t>
            </a:r>
          </a:p>
          <a:p>
            <a:r>
              <a:rPr lang="en-US" dirty="0" smtClean="0"/>
              <a:t>Communication via Channels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Communication channels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" y="1295400"/>
            <a:ext cx="7315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var</a:t>
            </a:r>
            <a:r>
              <a:rPr lang="en-US" sz="2000" dirty="0" smtClean="0"/>
              <a:t> c </a:t>
            </a:r>
            <a:r>
              <a:rPr lang="en-US" sz="2000" dirty="0" err="1" smtClean="0"/>
              <a:t>chan</a:t>
            </a:r>
            <a:r>
              <a:rPr lang="en-US" sz="2000" dirty="0" smtClean="0"/>
              <a:t> string;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533400" y="2324100"/>
            <a:ext cx="7010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c = make(</a:t>
            </a:r>
            <a:r>
              <a:rPr lang="en-US" sz="2000" dirty="0" err="1" smtClean="0"/>
              <a:t>chan</a:t>
            </a:r>
            <a:r>
              <a:rPr lang="en-US" sz="2000" dirty="0" smtClean="0"/>
              <a:t> string);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533400" y="3352800"/>
            <a:ext cx="3048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c &lt;- "Hello"; // infix send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4572000" y="3352800"/>
            <a:ext cx="373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greeting := &lt;-c; // prefix receive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accent1"/>
                </a:solidFill>
              </a:rPr>
              <a:t>goroutines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8600" y="1524000"/>
            <a:ext cx="815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x := </a:t>
            </a:r>
            <a:r>
              <a:rPr lang="en-US" sz="2400" dirty="0" err="1" smtClean="0"/>
              <a:t>longCalculation</a:t>
            </a:r>
            <a:r>
              <a:rPr lang="en-US" sz="2400" dirty="0" smtClean="0"/>
              <a:t>(17); // runs too long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2183368"/>
            <a:ext cx="5562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 := make(</a:t>
            </a:r>
            <a:r>
              <a:rPr lang="en-US" sz="2400" dirty="0" err="1" smtClean="0"/>
              <a:t>chan</a:t>
            </a:r>
            <a:r>
              <a:rPr lang="en-US" sz="2400" dirty="0" smtClean="0"/>
              <a:t> </a:t>
            </a:r>
            <a:r>
              <a:rPr lang="en-US" sz="2400" dirty="0" err="1" smtClean="0"/>
              <a:t>int</a:t>
            </a:r>
            <a:r>
              <a:rPr lang="en-US" sz="2400" dirty="0" smtClean="0"/>
              <a:t>);</a:t>
            </a:r>
          </a:p>
          <a:p>
            <a:r>
              <a:rPr lang="en-US" sz="2400" dirty="0" err="1" smtClean="0"/>
              <a:t>func</a:t>
            </a:r>
            <a:r>
              <a:rPr lang="en-US" sz="2400" dirty="0" smtClean="0"/>
              <a:t> wrapper(a </a:t>
            </a:r>
            <a:r>
              <a:rPr lang="en-US" sz="2400" dirty="0" err="1" smtClean="0"/>
              <a:t>int</a:t>
            </a:r>
            <a:r>
              <a:rPr lang="en-US" sz="2400" dirty="0" smtClean="0"/>
              <a:t>, c </a:t>
            </a:r>
            <a:r>
              <a:rPr lang="en-US" sz="2400" dirty="0" err="1" smtClean="0"/>
              <a:t>chan</a:t>
            </a:r>
            <a:r>
              <a:rPr lang="en-US" sz="2400" dirty="0" smtClean="0"/>
              <a:t> </a:t>
            </a:r>
            <a:r>
              <a:rPr lang="en-US" sz="2400" dirty="0" err="1" smtClean="0"/>
              <a:t>int</a:t>
            </a:r>
            <a:r>
              <a:rPr lang="en-US" sz="2400" dirty="0" smtClean="0"/>
              <a:t>) {</a:t>
            </a:r>
          </a:p>
          <a:p>
            <a:r>
              <a:rPr lang="en-US" sz="2400" dirty="0" smtClean="0"/>
              <a:t>    result := </a:t>
            </a:r>
            <a:r>
              <a:rPr lang="en-US" sz="2400" dirty="0" err="1" smtClean="0"/>
              <a:t>longCalculation</a:t>
            </a:r>
            <a:r>
              <a:rPr lang="en-US" sz="2400" dirty="0" smtClean="0"/>
              <a:t>(a);</a:t>
            </a:r>
          </a:p>
          <a:p>
            <a:r>
              <a:rPr lang="en-US" sz="2400" dirty="0" smtClean="0"/>
              <a:t>    c &lt;- result;</a:t>
            </a:r>
          </a:p>
          <a:p>
            <a:r>
              <a:rPr lang="en-US" sz="2400" dirty="0" smtClean="0"/>
              <a:t>}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228600" y="4320063"/>
            <a:ext cx="4953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go wrapper(17, c);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228600" y="4979431"/>
            <a:ext cx="586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// do something for a while; then...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228600" y="5638800"/>
            <a:ext cx="6248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x := &lt;-c;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A multiplexed server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8600" y="1143000"/>
            <a:ext cx="7162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type Request </a:t>
            </a:r>
            <a:r>
              <a:rPr lang="en-US" sz="2000" dirty="0" err="1" smtClean="0"/>
              <a:t>struct</a:t>
            </a:r>
            <a:r>
              <a:rPr lang="en-US" sz="2000" dirty="0" smtClean="0"/>
              <a:t> {</a:t>
            </a:r>
          </a:p>
          <a:p>
            <a:r>
              <a:rPr lang="en-US" sz="2000" dirty="0" smtClean="0"/>
              <a:t>    a, b </a:t>
            </a:r>
            <a:r>
              <a:rPr lang="en-US" sz="2000" dirty="0" err="1" smtClean="0"/>
              <a:t>int</a:t>
            </a:r>
            <a:r>
              <a:rPr lang="en-US" sz="2000" dirty="0" smtClean="0"/>
              <a:t>;</a:t>
            </a:r>
          </a:p>
          <a:p>
            <a:r>
              <a:rPr lang="en-US" sz="2000" dirty="0" smtClean="0"/>
              <a:t>    </a:t>
            </a:r>
            <a:r>
              <a:rPr lang="en-US" sz="2000" dirty="0" err="1" smtClean="0"/>
              <a:t>replyc</a:t>
            </a:r>
            <a:r>
              <a:rPr lang="en-US" sz="2000" dirty="0" smtClean="0"/>
              <a:t> </a:t>
            </a:r>
            <a:r>
              <a:rPr lang="en-US" sz="2000" dirty="0" err="1" smtClean="0"/>
              <a:t>chan</a:t>
            </a:r>
            <a:r>
              <a:rPr lang="en-US" sz="2000" dirty="0" smtClean="0"/>
              <a:t> </a:t>
            </a:r>
            <a:r>
              <a:rPr lang="en-US" sz="2000" dirty="0" err="1" smtClean="0"/>
              <a:t>int</a:t>
            </a:r>
            <a:r>
              <a:rPr lang="en-US" sz="2000" dirty="0" smtClean="0"/>
              <a:t>; // reply channel inside the Request</a:t>
            </a:r>
          </a:p>
          <a:p>
            <a:r>
              <a:rPr lang="en-US" sz="2000" dirty="0" smtClean="0"/>
              <a:t>}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2325588"/>
            <a:ext cx="7315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type </a:t>
            </a:r>
            <a:r>
              <a:rPr lang="en-US" sz="2000" dirty="0" err="1" smtClean="0"/>
              <a:t>binOp</a:t>
            </a:r>
            <a:r>
              <a:rPr lang="en-US" sz="2000" dirty="0" smtClean="0"/>
              <a:t> </a:t>
            </a:r>
            <a:r>
              <a:rPr lang="en-US" sz="2000" dirty="0" err="1" smtClean="0"/>
              <a:t>func</a:t>
            </a:r>
            <a:r>
              <a:rPr lang="en-US" sz="2000" dirty="0" smtClean="0"/>
              <a:t>(a, b </a:t>
            </a:r>
            <a:r>
              <a:rPr lang="en-US" sz="2000" dirty="0" err="1" smtClean="0"/>
              <a:t>int</a:t>
            </a:r>
            <a:r>
              <a:rPr lang="en-US" sz="2000" dirty="0" smtClean="0"/>
              <a:t>) </a:t>
            </a:r>
            <a:r>
              <a:rPr lang="en-US" sz="2000" dirty="0" err="1" smtClean="0"/>
              <a:t>int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228600" y="2584847"/>
            <a:ext cx="7315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func</a:t>
            </a:r>
            <a:r>
              <a:rPr lang="en-US" sz="2000" dirty="0" smtClean="0"/>
              <a:t> run(op </a:t>
            </a:r>
            <a:r>
              <a:rPr lang="en-US" sz="2000" dirty="0" err="1" smtClean="0"/>
              <a:t>binOp</a:t>
            </a:r>
            <a:r>
              <a:rPr lang="en-US" sz="2000" dirty="0" smtClean="0"/>
              <a:t>, </a:t>
            </a:r>
            <a:r>
              <a:rPr lang="en-US" sz="2000" dirty="0" err="1" smtClean="0"/>
              <a:t>req</a:t>
            </a:r>
            <a:r>
              <a:rPr lang="en-US" sz="2000" dirty="0" smtClean="0"/>
              <a:t> *request) {</a:t>
            </a:r>
          </a:p>
          <a:p>
            <a:r>
              <a:rPr lang="en-US" sz="2000" dirty="0" smtClean="0"/>
              <a:t>    </a:t>
            </a:r>
            <a:r>
              <a:rPr lang="en-US" sz="2000" dirty="0" err="1" smtClean="0"/>
              <a:t>req.replyc</a:t>
            </a:r>
            <a:r>
              <a:rPr lang="en-US" sz="2000" dirty="0" smtClean="0"/>
              <a:t> &lt;- op(</a:t>
            </a:r>
            <a:r>
              <a:rPr lang="en-US" sz="2000" dirty="0" err="1" smtClean="0"/>
              <a:t>req.a</a:t>
            </a:r>
            <a:r>
              <a:rPr lang="en-US" sz="2000" dirty="0" smtClean="0"/>
              <a:t>, </a:t>
            </a:r>
            <a:r>
              <a:rPr lang="en-US" sz="2000" dirty="0" err="1" smtClean="0"/>
              <a:t>req.b</a:t>
            </a:r>
            <a:r>
              <a:rPr lang="en-US" sz="2000" dirty="0" smtClean="0"/>
              <a:t>)</a:t>
            </a:r>
          </a:p>
          <a:p>
            <a:r>
              <a:rPr lang="en-US" sz="2000" dirty="0" smtClean="0"/>
              <a:t>}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228600" y="3459659"/>
            <a:ext cx="7696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func</a:t>
            </a:r>
            <a:r>
              <a:rPr lang="en-US" sz="2000" dirty="0" smtClean="0"/>
              <a:t> server(op </a:t>
            </a:r>
            <a:r>
              <a:rPr lang="en-US" sz="2000" dirty="0" err="1" smtClean="0"/>
              <a:t>binOp</a:t>
            </a:r>
            <a:r>
              <a:rPr lang="en-US" sz="2000" dirty="0" smtClean="0"/>
              <a:t>, service </a:t>
            </a:r>
            <a:r>
              <a:rPr lang="en-US" sz="2000" dirty="0" err="1" smtClean="0"/>
              <a:t>chan</a:t>
            </a:r>
            <a:r>
              <a:rPr lang="en-US" sz="2000" dirty="0" smtClean="0"/>
              <a:t> *request) {</a:t>
            </a:r>
          </a:p>
          <a:p>
            <a:r>
              <a:rPr lang="en-US" sz="2000" dirty="0" smtClean="0"/>
              <a:t>   for {</a:t>
            </a:r>
          </a:p>
          <a:p>
            <a:r>
              <a:rPr lang="en-US" sz="2000" dirty="0" smtClean="0"/>
              <a:t>       </a:t>
            </a:r>
            <a:r>
              <a:rPr lang="en-US" sz="2000" dirty="0" err="1" smtClean="0"/>
              <a:t>req</a:t>
            </a:r>
            <a:r>
              <a:rPr lang="en-US" sz="2000" dirty="0" smtClean="0"/>
              <a:t> := &lt;-service; // requests arrive here</a:t>
            </a:r>
          </a:p>
          <a:p>
            <a:r>
              <a:rPr lang="en-US" sz="2000" dirty="0" smtClean="0"/>
              <a:t>       go run(op, </a:t>
            </a:r>
            <a:r>
              <a:rPr lang="en-US" sz="2000" dirty="0" err="1" smtClean="0"/>
              <a:t>req</a:t>
            </a:r>
            <a:r>
              <a:rPr lang="en-US" sz="2000" dirty="0" smtClean="0"/>
              <a:t>); // don't wait for op</a:t>
            </a:r>
          </a:p>
          <a:p>
            <a:r>
              <a:rPr lang="en-US" sz="2000" dirty="0" smtClean="0"/>
              <a:t>      }</a:t>
            </a:r>
          </a:p>
          <a:p>
            <a:r>
              <a:rPr lang="en-US" sz="2000" dirty="0" smtClean="0"/>
              <a:t>}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228600" y="5257800"/>
            <a:ext cx="70866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func</a:t>
            </a:r>
            <a:r>
              <a:rPr lang="en-US" sz="2000" dirty="0" smtClean="0"/>
              <a:t> </a:t>
            </a:r>
            <a:r>
              <a:rPr lang="en-US" sz="2000" dirty="0" err="1" smtClean="0"/>
              <a:t>StartServer</a:t>
            </a:r>
            <a:r>
              <a:rPr lang="en-US" sz="2000" dirty="0" smtClean="0"/>
              <a:t>(op </a:t>
            </a:r>
            <a:r>
              <a:rPr lang="en-US" sz="2000" dirty="0" err="1" smtClean="0"/>
              <a:t>binOp</a:t>
            </a:r>
            <a:r>
              <a:rPr lang="en-US" sz="2000" dirty="0" smtClean="0"/>
              <a:t>) </a:t>
            </a:r>
            <a:r>
              <a:rPr lang="en-US" sz="2000" dirty="0" err="1" smtClean="0"/>
              <a:t>chan</a:t>
            </a:r>
            <a:r>
              <a:rPr lang="en-US" sz="2000" dirty="0" smtClean="0"/>
              <a:t> *request {</a:t>
            </a:r>
          </a:p>
          <a:p>
            <a:r>
              <a:rPr lang="en-US" sz="2000" dirty="0" smtClean="0"/>
              <a:t>     </a:t>
            </a:r>
            <a:r>
              <a:rPr lang="en-US" sz="2000" dirty="0" err="1" smtClean="0"/>
              <a:t>reqChan</a:t>
            </a:r>
            <a:r>
              <a:rPr lang="en-US" sz="2000" dirty="0" smtClean="0"/>
              <a:t> := make(</a:t>
            </a:r>
            <a:r>
              <a:rPr lang="en-US" sz="2000" dirty="0" err="1" smtClean="0"/>
              <a:t>chan</a:t>
            </a:r>
            <a:r>
              <a:rPr lang="en-US" sz="2000" dirty="0" smtClean="0"/>
              <a:t> *request);</a:t>
            </a:r>
          </a:p>
          <a:p>
            <a:r>
              <a:rPr lang="en-US" sz="2000" dirty="0" smtClean="0"/>
              <a:t>     go server(op, </a:t>
            </a:r>
            <a:r>
              <a:rPr lang="en-US" sz="2000" dirty="0" err="1" smtClean="0"/>
              <a:t>reqChan</a:t>
            </a:r>
            <a:r>
              <a:rPr lang="en-US" sz="2000" dirty="0" smtClean="0"/>
              <a:t>);</a:t>
            </a:r>
          </a:p>
          <a:p>
            <a:r>
              <a:rPr lang="en-US" sz="2000" dirty="0" smtClean="0"/>
              <a:t>return </a:t>
            </a:r>
            <a:r>
              <a:rPr lang="en-US" sz="2000" dirty="0" err="1" smtClean="0"/>
              <a:t>reqChan</a:t>
            </a:r>
            <a:r>
              <a:rPr lang="en-US" sz="2000" dirty="0" smtClean="0"/>
              <a:t>;</a:t>
            </a:r>
          </a:p>
          <a:p>
            <a:r>
              <a:rPr lang="en-US" sz="2000" dirty="0" smtClean="0"/>
              <a:t>}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The client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8600" y="1447800"/>
            <a:ext cx="8305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// Start server; receive a channel on which</a:t>
            </a:r>
          </a:p>
          <a:p>
            <a:r>
              <a:rPr lang="en-US" sz="2000" dirty="0" smtClean="0"/>
              <a:t>// to send requests.</a:t>
            </a:r>
          </a:p>
          <a:p>
            <a:r>
              <a:rPr lang="en-US" sz="2000" dirty="0" smtClean="0"/>
              <a:t>server := </a:t>
            </a:r>
            <a:r>
              <a:rPr lang="en-US" sz="2000" dirty="0" err="1" smtClean="0"/>
              <a:t>StartServer</a:t>
            </a:r>
            <a:r>
              <a:rPr lang="en-US" sz="2000" dirty="0" smtClean="0"/>
              <a:t>(</a:t>
            </a:r>
          </a:p>
          <a:p>
            <a:r>
              <a:rPr lang="en-US" sz="2000" dirty="0" smtClean="0"/>
              <a:t>                            </a:t>
            </a:r>
            <a:r>
              <a:rPr lang="en-US" sz="2000" dirty="0" err="1" smtClean="0"/>
              <a:t>func</a:t>
            </a:r>
            <a:r>
              <a:rPr lang="en-US" sz="2000" dirty="0" smtClean="0"/>
              <a:t>(a, b </a:t>
            </a:r>
            <a:r>
              <a:rPr lang="en-US" sz="2000" dirty="0" err="1" smtClean="0"/>
              <a:t>int</a:t>
            </a:r>
            <a:r>
              <a:rPr lang="en-US" sz="2000" dirty="0" smtClean="0"/>
              <a:t>) </a:t>
            </a:r>
            <a:r>
              <a:rPr lang="en-US" sz="2000" dirty="0" err="1" smtClean="0"/>
              <a:t>int</a:t>
            </a:r>
            <a:r>
              <a:rPr lang="en-US" sz="2000" dirty="0" smtClean="0"/>
              <a:t> {return </a:t>
            </a:r>
            <a:r>
              <a:rPr lang="en-US" sz="2000" dirty="0" err="1" smtClean="0"/>
              <a:t>a+b</a:t>
            </a:r>
            <a:r>
              <a:rPr lang="en-US" sz="2000" dirty="0" smtClean="0"/>
              <a:t>});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3025576"/>
            <a:ext cx="8001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// Create requests</a:t>
            </a:r>
          </a:p>
          <a:p>
            <a:r>
              <a:rPr lang="en-US" sz="2000" dirty="0" smtClean="0"/>
              <a:t>req1 := &amp;Request{23,45, make(</a:t>
            </a:r>
            <a:r>
              <a:rPr lang="en-US" sz="2000" dirty="0" err="1" smtClean="0"/>
              <a:t>chan</a:t>
            </a:r>
            <a:r>
              <a:rPr lang="en-US" sz="2000" dirty="0" smtClean="0"/>
              <a:t> </a:t>
            </a:r>
            <a:r>
              <a:rPr lang="en-US" sz="2000" dirty="0" err="1" smtClean="0"/>
              <a:t>int</a:t>
            </a:r>
            <a:r>
              <a:rPr lang="en-US" sz="2000" dirty="0" smtClean="0"/>
              <a:t>)};</a:t>
            </a:r>
          </a:p>
          <a:p>
            <a:r>
              <a:rPr lang="en-US" sz="2000" dirty="0" smtClean="0"/>
              <a:t>req2 := &amp;Request{-17,1&lt;&lt;4, make(</a:t>
            </a:r>
            <a:r>
              <a:rPr lang="en-US" sz="2000" dirty="0" err="1" smtClean="0"/>
              <a:t>chan</a:t>
            </a:r>
            <a:r>
              <a:rPr lang="en-US" sz="2000" dirty="0" smtClean="0"/>
              <a:t> </a:t>
            </a:r>
            <a:r>
              <a:rPr lang="en-US" sz="2000" dirty="0" err="1" smtClean="0"/>
              <a:t>int</a:t>
            </a:r>
            <a:r>
              <a:rPr lang="en-US" sz="2000" dirty="0" smtClean="0"/>
              <a:t>)};</a:t>
            </a: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228600" y="4295576"/>
            <a:ext cx="7924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// Send them in arbitrary order</a:t>
            </a:r>
          </a:p>
          <a:p>
            <a:r>
              <a:rPr lang="en-US" sz="2000" dirty="0" smtClean="0"/>
              <a:t>server &lt;- req1; server &lt;- req2</a:t>
            </a:r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228600" y="5257800"/>
            <a:ext cx="7924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// Wait for the answers in arbitrary order</a:t>
            </a:r>
          </a:p>
          <a:p>
            <a:r>
              <a:rPr lang="en-US" sz="2000" dirty="0" err="1" smtClean="0"/>
              <a:t>fmt.Printf</a:t>
            </a:r>
            <a:r>
              <a:rPr lang="en-US" sz="2000" dirty="0" smtClean="0"/>
              <a:t>("Answer2: %d\n", &lt;-req2.replyc);</a:t>
            </a:r>
          </a:p>
          <a:p>
            <a:r>
              <a:rPr lang="en-US" sz="2000" dirty="0" err="1" smtClean="0"/>
              <a:t>fmt.Printf</a:t>
            </a:r>
            <a:r>
              <a:rPr lang="en-US" sz="2000" dirty="0" smtClean="0"/>
              <a:t>("Answer1: %d\n", &lt;-req1.replyc);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Select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447799"/>
          </a:xfrm>
        </p:spPr>
        <p:txBody>
          <a:bodyPr>
            <a:normAutofit fontScale="92500"/>
          </a:bodyPr>
          <a:lstStyle/>
          <a:p>
            <a:r>
              <a:rPr lang="en-US" sz="2400" dirty="0" smtClean="0"/>
              <a:t>Like a switch statement in which the cases are communications</a:t>
            </a:r>
          </a:p>
          <a:p>
            <a:r>
              <a:rPr lang="en-US" sz="2400" dirty="0" smtClean="0"/>
              <a:t>A simple example uses a second channel to tear down the server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2590800"/>
            <a:ext cx="8382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func</a:t>
            </a:r>
            <a:r>
              <a:rPr lang="en-US" sz="2400" dirty="0" smtClean="0"/>
              <a:t> server(op </a:t>
            </a:r>
            <a:r>
              <a:rPr lang="en-US" sz="2400" dirty="0" err="1" smtClean="0"/>
              <a:t>binOp</a:t>
            </a:r>
            <a:r>
              <a:rPr lang="en-US" sz="2400" dirty="0" smtClean="0"/>
              <a:t>, service </a:t>
            </a:r>
            <a:r>
              <a:rPr lang="en-US" sz="2400" dirty="0" err="1" smtClean="0"/>
              <a:t>chan</a:t>
            </a:r>
            <a:r>
              <a:rPr lang="en-US" sz="2400" dirty="0" smtClean="0"/>
              <a:t> *request, quit </a:t>
            </a:r>
            <a:r>
              <a:rPr lang="en-US" sz="2400" dirty="0" err="1" smtClean="0"/>
              <a:t>chan</a:t>
            </a:r>
            <a:r>
              <a:rPr lang="en-US" sz="2400" dirty="0" smtClean="0"/>
              <a:t> </a:t>
            </a:r>
            <a:r>
              <a:rPr lang="en-US" sz="2400" dirty="0" err="1" smtClean="0"/>
              <a:t>bool</a:t>
            </a:r>
            <a:r>
              <a:rPr lang="en-US" sz="2400" dirty="0" smtClean="0"/>
              <a:t>) {</a:t>
            </a:r>
          </a:p>
          <a:p>
            <a:r>
              <a:rPr lang="en-US" sz="2400" dirty="0" smtClean="0"/>
              <a:t>   for {</a:t>
            </a:r>
          </a:p>
          <a:p>
            <a:r>
              <a:rPr lang="en-US" sz="2400" dirty="0" smtClean="0"/>
              <a:t>       select {</a:t>
            </a:r>
          </a:p>
          <a:p>
            <a:r>
              <a:rPr lang="en-US" sz="2400" dirty="0" smtClean="0"/>
              <a:t>           case </a:t>
            </a:r>
            <a:r>
              <a:rPr lang="en-US" sz="2400" dirty="0" err="1" smtClean="0"/>
              <a:t>req</a:t>
            </a:r>
            <a:r>
              <a:rPr lang="en-US" sz="2400" dirty="0" smtClean="0"/>
              <a:t> := &lt;-service:</a:t>
            </a:r>
          </a:p>
          <a:p>
            <a:r>
              <a:rPr lang="en-US" sz="2400" dirty="0" smtClean="0"/>
              <a:t>               go run(op, </a:t>
            </a:r>
            <a:r>
              <a:rPr lang="en-US" sz="2400" dirty="0" err="1" smtClean="0"/>
              <a:t>req</a:t>
            </a:r>
            <a:r>
              <a:rPr lang="en-US" sz="2400" dirty="0" smtClean="0"/>
              <a:t>); // don't wait</a:t>
            </a:r>
          </a:p>
          <a:p>
            <a:r>
              <a:rPr lang="en-US" sz="2400" dirty="0" smtClean="0"/>
              <a:t>           case &lt;-quit:</a:t>
            </a:r>
          </a:p>
          <a:p>
            <a:r>
              <a:rPr lang="en-US" sz="2400" dirty="0" smtClean="0"/>
              <a:t>               return;</a:t>
            </a:r>
          </a:p>
          <a:p>
            <a:r>
              <a:rPr lang="en-US" sz="2400" dirty="0" smtClean="0"/>
              <a:t>        }</a:t>
            </a:r>
          </a:p>
          <a:p>
            <a:r>
              <a:rPr lang="en-US" sz="2400" dirty="0" smtClean="0"/>
              <a:t>     }</a:t>
            </a:r>
          </a:p>
          <a:p>
            <a:r>
              <a:rPr lang="en-US" sz="2400" dirty="0" smtClean="0"/>
              <a:t>}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package </a:t>
            </a:r>
            <a:r>
              <a:rPr lang="en-US" dirty="0" smtClean="0"/>
              <a:t>construction a-la-ML</a:t>
            </a:r>
            <a:endParaRPr lang="en-US" dirty="0" smtClean="0"/>
          </a:p>
          <a:p>
            <a:r>
              <a:rPr lang="en-US" dirty="0" smtClean="0"/>
              <a:t>Initialization</a:t>
            </a:r>
          </a:p>
          <a:p>
            <a:r>
              <a:rPr lang="en-US" dirty="0" smtClean="0"/>
              <a:t>Reflection</a:t>
            </a:r>
          </a:p>
          <a:p>
            <a:r>
              <a:rPr lang="en-US" dirty="0" smtClean="0"/>
              <a:t>dynamic types</a:t>
            </a:r>
          </a:p>
          <a:p>
            <a:r>
              <a:rPr lang="en-US" dirty="0" smtClean="0"/>
              <a:t>Embedding</a:t>
            </a:r>
          </a:p>
          <a:p>
            <a:r>
              <a:rPr lang="en-US" dirty="0" err="1" smtClean="0"/>
              <a:t>Iterators</a:t>
            </a:r>
            <a:endParaRPr lang="en-US" dirty="0" smtClean="0"/>
          </a:p>
          <a:p>
            <a:r>
              <a:rPr lang="en-US" dirty="0" smtClean="0"/>
              <a:t>Testing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Libraries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OS, I/O, files math (sin(x) etc.)</a:t>
            </a:r>
          </a:p>
          <a:p>
            <a:r>
              <a:rPr lang="en-US" dirty="0" smtClean="0"/>
              <a:t>strings, Unicode, regular expressions</a:t>
            </a:r>
          </a:p>
          <a:p>
            <a:r>
              <a:rPr lang="en-US" dirty="0" smtClean="0"/>
              <a:t>reflection</a:t>
            </a:r>
          </a:p>
          <a:p>
            <a:r>
              <a:rPr lang="en-US" dirty="0" smtClean="0"/>
              <a:t>command-line flags, logging hashes, crypto</a:t>
            </a:r>
          </a:p>
          <a:p>
            <a:r>
              <a:rPr lang="en-US" dirty="0" smtClean="0"/>
              <a:t>networking</a:t>
            </a:r>
            <a:r>
              <a:rPr lang="en-US" dirty="0" smtClean="0"/>
              <a:t>, HTTP, RPC</a:t>
            </a:r>
          </a:p>
          <a:p>
            <a:r>
              <a:rPr lang="en-US" dirty="0" smtClean="0"/>
              <a:t>HTML (and more general) templates</a:t>
            </a:r>
          </a:p>
          <a:p>
            <a:r>
              <a:rPr lang="en-US" dirty="0" smtClean="0"/>
              <a:t>…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Language Tools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09600" y="1295401"/>
          <a:ext cx="7696200" cy="45719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0833"/>
                <a:gridCol w="6085367"/>
              </a:tblGrid>
              <a:tr h="40339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Tool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Description</a:t>
                      </a:r>
                      <a:endParaRPr lang="en-US" sz="2000" dirty="0"/>
                    </a:p>
                  </a:txBody>
                  <a:tcPr/>
                </a:tc>
              </a:tr>
              <a:tr h="761512">
                <a:tc>
                  <a:txBody>
                    <a:bodyPr/>
                    <a:lstStyle/>
                    <a:p>
                      <a:r>
                        <a:rPr lang="en-US" sz="20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go build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builds Go binaries using only information in the source files themselves, no separate </a:t>
                      </a:r>
                      <a:r>
                        <a:rPr lang="en-US" sz="20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makefiles</a:t>
                      </a:r>
                      <a:endParaRPr lang="en-US" sz="2000" dirty="0"/>
                    </a:p>
                  </a:txBody>
                  <a:tcPr/>
                </a:tc>
              </a:tr>
              <a:tr h="40339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go test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unit testing and </a:t>
                      </a:r>
                      <a:r>
                        <a:rPr lang="en-US" sz="2000" b="0" i="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microbenchmarks</a:t>
                      </a:r>
                      <a:endParaRPr lang="en-US" sz="2000" dirty="0"/>
                    </a:p>
                  </a:txBody>
                  <a:tcPr/>
                </a:tc>
              </a:tr>
              <a:tr h="40339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go </a:t>
                      </a:r>
                      <a:r>
                        <a:rPr lang="en-US" sz="2000" dirty="0" err="1" smtClean="0"/>
                        <a:t>fmt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Preprint the code</a:t>
                      </a:r>
                      <a:endParaRPr lang="en-US" sz="2000" dirty="0"/>
                    </a:p>
                  </a:txBody>
                  <a:tcPr/>
                </a:tc>
              </a:tr>
              <a:tr h="40339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go</a:t>
                      </a:r>
                      <a:r>
                        <a:rPr lang="en-US" sz="2000" baseline="0" dirty="0" smtClean="0"/>
                        <a:t> get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Retrieve and install remote packages</a:t>
                      </a:r>
                      <a:endParaRPr lang="en-US" sz="2000" dirty="0"/>
                    </a:p>
                  </a:txBody>
                  <a:tcPr/>
                </a:tc>
              </a:tr>
              <a:tr h="40339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go vet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Static analyzer looking for potential errors in code</a:t>
                      </a:r>
                      <a:endParaRPr lang="en-US" sz="2000" dirty="0"/>
                    </a:p>
                  </a:txBody>
                  <a:tcPr/>
                </a:tc>
              </a:tr>
              <a:tr h="40339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go run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Build and executing code</a:t>
                      </a:r>
                      <a:endParaRPr lang="en-US" sz="2000" dirty="0"/>
                    </a:p>
                  </a:txBody>
                  <a:tcPr/>
                </a:tc>
              </a:tr>
              <a:tr h="40339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go doc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display documentation or serving it via HTTP</a:t>
                      </a:r>
                      <a:endParaRPr lang="en-US" sz="2000" dirty="0"/>
                    </a:p>
                  </a:txBody>
                  <a:tcPr/>
                </a:tc>
              </a:tr>
              <a:tr h="529557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go rename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rename variables, functions, and so on in a type-safe way</a:t>
                      </a:r>
                      <a:endParaRPr lang="en-US" sz="2000" dirty="0"/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go generate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 standard way to invoke code generators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Notable Users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 smtClean="0"/>
              <a:t>Docker</a:t>
            </a:r>
            <a:r>
              <a:rPr lang="en-US" dirty="0" smtClean="0"/>
              <a:t>, a set of tools for deploying Linux containers</a:t>
            </a:r>
          </a:p>
          <a:p>
            <a:r>
              <a:rPr lang="en-US" dirty="0" err="1" smtClean="0"/>
              <a:t>Doozer</a:t>
            </a:r>
            <a:r>
              <a:rPr lang="en-US" dirty="0" smtClean="0"/>
              <a:t>, a lock service by managed hosting provider </a:t>
            </a:r>
            <a:r>
              <a:rPr lang="en-US" dirty="0" err="1" smtClean="0"/>
              <a:t>Heroku</a:t>
            </a:r>
            <a:endParaRPr lang="en-US" dirty="0" smtClean="0"/>
          </a:p>
          <a:p>
            <a:r>
              <a:rPr lang="en-US" dirty="0" smtClean="0"/>
              <a:t>Juju, a service orchestration tool by Canonical, packagers of </a:t>
            </a:r>
            <a:r>
              <a:rPr lang="en-US" dirty="0" err="1" smtClean="0"/>
              <a:t>Ubuntu</a:t>
            </a:r>
            <a:r>
              <a:rPr lang="en-US" dirty="0" smtClean="0"/>
              <a:t> Linux</a:t>
            </a:r>
          </a:p>
          <a:p>
            <a:r>
              <a:rPr lang="en-US" dirty="0" err="1" smtClean="0"/>
              <a:t>Syncthing</a:t>
            </a:r>
            <a:r>
              <a:rPr lang="en-US" dirty="0" smtClean="0"/>
              <a:t>, an open-source file synchronization client/server application</a:t>
            </a:r>
          </a:p>
          <a:p>
            <a:r>
              <a:rPr lang="en-US" dirty="0" smtClean="0"/>
              <a:t>Packer, a tool for creating identical machine images for multiple platforms from a single source configuration</a:t>
            </a:r>
          </a:p>
          <a:p>
            <a:r>
              <a:rPr lang="en-US" dirty="0" err="1" smtClean="0"/>
              <a:t>Ethereum</a:t>
            </a:r>
            <a:r>
              <a:rPr lang="en-US" dirty="0" smtClean="0"/>
              <a:t>, a shared world computing platform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What is wrong with C?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Type safety</a:t>
            </a:r>
          </a:p>
          <a:p>
            <a:pPr lvl="1"/>
            <a:r>
              <a:rPr lang="en-US" dirty="0" smtClean="0"/>
              <a:t>Pointer arithmetic, casts, unions,  no bound checking, free</a:t>
            </a:r>
          </a:p>
          <a:p>
            <a:r>
              <a:rPr lang="en-US" dirty="0" smtClean="0"/>
              <a:t>Ugly syntax</a:t>
            </a:r>
          </a:p>
          <a:p>
            <a:pPr lvl="1"/>
            <a:r>
              <a:rPr lang="en-US" dirty="0" smtClean="0"/>
              <a:t>Mainly for historical reasons</a:t>
            </a:r>
          </a:p>
          <a:p>
            <a:pPr lvl="1"/>
            <a:r>
              <a:rPr lang="en-US" dirty="0" smtClean="0"/>
              <a:t>Influenced Java</a:t>
            </a:r>
          </a:p>
          <a:p>
            <a:r>
              <a:rPr lang="en-US" dirty="0" smtClean="0"/>
              <a:t>Unpredicted side-effects</a:t>
            </a:r>
          </a:p>
          <a:p>
            <a:r>
              <a:rPr lang="en-US" dirty="0" smtClean="0"/>
              <a:t>Low level control constructs (break, </a:t>
            </a:r>
            <a:r>
              <a:rPr lang="en-US" dirty="0" err="1" smtClean="0"/>
              <a:t>goto</a:t>
            </a:r>
            <a:r>
              <a:rPr lang="en-US" dirty="0" smtClean="0"/>
              <a:t>, continue)</a:t>
            </a:r>
          </a:p>
          <a:p>
            <a:r>
              <a:rPr lang="en-US" dirty="0" smtClean="0"/>
              <a:t>Lacks support for modularity, concurrency and dynamic environments</a:t>
            </a:r>
          </a:p>
          <a:p>
            <a:pPr lvl="1"/>
            <a:r>
              <a:rPr lang="en-US" dirty="0" err="1" smtClean="0"/>
              <a:t>typedefs</a:t>
            </a:r>
            <a:r>
              <a:rPr lang="en-US" dirty="0" smtClean="0"/>
              <a:t> and #include are just macros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Companies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smtClean="0"/>
              <a:t>Google, for many projects, notably including download server </a:t>
            </a:r>
          </a:p>
          <a:p>
            <a:r>
              <a:rPr lang="en-US" dirty="0" smtClean="0"/>
              <a:t>Netflix, for two portions of their server architecture</a:t>
            </a:r>
          </a:p>
          <a:p>
            <a:r>
              <a:rPr lang="en-US" dirty="0" smtClean="0"/>
              <a:t>Dropbox, migrated some of their critical components from Python to Go</a:t>
            </a:r>
          </a:p>
          <a:p>
            <a:r>
              <a:rPr lang="en-US" dirty="0" smtClean="0"/>
              <a:t>CloudFlare, for their delta-coding proxy </a:t>
            </a:r>
            <a:r>
              <a:rPr lang="en-US" dirty="0" err="1" smtClean="0"/>
              <a:t>Railgun</a:t>
            </a:r>
            <a:r>
              <a:rPr lang="en-US" dirty="0" smtClean="0"/>
              <a:t>, their distributed DNS service, as well as tools for cryptography, logging, stream processing, and accessing SPDY sites</a:t>
            </a:r>
          </a:p>
          <a:p>
            <a:r>
              <a:rPr lang="en-US" dirty="0" smtClean="0"/>
              <a:t>SoundCloud, for "dozens of systems"</a:t>
            </a:r>
          </a:p>
          <a:p>
            <a:r>
              <a:rPr lang="en-US" dirty="0" smtClean="0"/>
              <a:t>The BBC, in some games and internal projects</a:t>
            </a:r>
          </a:p>
          <a:p>
            <a:r>
              <a:rPr lang="en-US" dirty="0" smtClean="0"/>
              <a:t>Novartis, for an internal inventory system</a:t>
            </a:r>
          </a:p>
          <a:p>
            <a:r>
              <a:rPr lang="en-US" dirty="0" smtClean="0"/>
              <a:t>Splice, for the entire backend (API and parsers) of their online music collaboration platform</a:t>
            </a:r>
          </a:p>
          <a:p>
            <a:r>
              <a:rPr lang="en-US" dirty="0" smtClean="0"/>
              <a:t>Cloud Foundry, a platform as a service</a:t>
            </a:r>
          </a:p>
          <a:p>
            <a:r>
              <a:rPr lang="en-US" dirty="0" err="1" smtClean="0"/>
              <a:t>CoreOS</a:t>
            </a:r>
            <a:r>
              <a:rPr lang="en-US" dirty="0" smtClean="0"/>
              <a:t>, a Linux-based operating system that utilizes </a:t>
            </a:r>
            <a:r>
              <a:rPr lang="en-US" dirty="0" err="1" smtClean="0"/>
              <a:t>Docker</a:t>
            </a:r>
            <a:r>
              <a:rPr lang="en-US" dirty="0" smtClean="0"/>
              <a:t> containers</a:t>
            </a:r>
          </a:p>
          <a:p>
            <a:r>
              <a:rPr lang="en-US" dirty="0" err="1" smtClean="0"/>
              <a:t>Couchbase</a:t>
            </a:r>
            <a:r>
              <a:rPr lang="en-US" dirty="0" smtClean="0"/>
              <a:t>, Query and Indexing services within the </a:t>
            </a:r>
            <a:r>
              <a:rPr lang="en-US" dirty="0" err="1" smtClean="0"/>
              <a:t>Couchbase</a:t>
            </a:r>
            <a:r>
              <a:rPr lang="en-US" dirty="0" smtClean="0"/>
              <a:t> Server</a:t>
            </a:r>
          </a:p>
          <a:p>
            <a:r>
              <a:rPr lang="en-US" dirty="0" smtClean="0"/>
              <a:t>Replicated, </a:t>
            </a:r>
            <a:r>
              <a:rPr lang="en-US" dirty="0" err="1" smtClean="0"/>
              <a:t>Docker</a:t>
            </a:r>
            <a:r>
              <a:rPr lang="en-US" dirty="0" smtClean="0"/>
              <a:t> based </a:t>
            </a:r>
            <a:r>
              <a:rPr lang="en-US" dirty="0" err="1" smtClean="0"/>
              <a:t>PaaS</a:t>
            </a:r>
            <a:r>
              <a:rPr lang="en-US" dirty="0" smtClean="0"/>
              <a:t> for creating enterprise, installable software</a:t>
            </a:r>
          </a:p>
          <a:p>
            <a:r>
              <a:rPr lang="en-US" dirty="0" err="1" smtClean="0"/>
              <a:t>MongoDB</a:t>
            </a:r>
            <a:r>
              <a:rPr lang="en-US" dirty="0" smtClean="0"/>
              <a:t>, tools for administering </a:t>
            </a:r>
            <a:r>
              <a:rPr lang="en-US" dirty="0" err="1" smtClean="0"/>
              <a:t>MongoDB</a:t>
            </a:r>
            <a:r>
              <a:rPr lang="en-US" dirty="0" smtClean="0"/>
              <a:t> instances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Critique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6670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Missing generics</a:t>
            </a:r>
          </a:p>
          <a:p>
            <a:r>
              <a:rPr lang="en-US" dirty="0" smtClean="0"/>
              <a:t>Missing algebraic data types</a:t>
            </a:r>
          </a:p>
          <a:p>
            <a:r>
              <a:rPr lang="en-US" dirty="0" smtClean="0"/>
              <a:t>Limited type inference</a:t>
            </a:r>
          </a:p>
          <a:p>
            <a:r>
              <a:rPr lang="en-US" dirty="0" smtClean="0"/>
              <a:t>Missing polymorphism</a:t>
            </a:r>
          </a:p>
          <a:p>
            <a:r>
              <a:rPr lang="en-US" dirty="0" smtClean="0"/>
              <a:t>Extendibility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1000" y="4648200"/>
            <a:ext cx="739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Designing a system’s programming language is challenging</a:t>
            </a:r>
          </a:p>
          <a:p>
            <a:r>
              <a:rPr lang="en-US" dirty="0" smtClean="0"/>
              <a:t>Tradeoffs</a:t>
            </a:r>
          </a:p>
          <a:p>
            <a:pPr lvl="1"/>
            <a:r>
              <a:rPr lang="en-US" dirty="0" smtClean="0"/>
              <a:t>Performance</a:t>
            </a:r>
          </a:p>
          <a:p>
            <a:pPr lvl="1"/>
            <a:r>
              <a:rPr lang="en-US" dirty="0" smtClean="0"/>
              <a:t>Safety</a:t>
            </a:r>
          </a:p>
          <a:p>
            <a:pPr lvl="1"/>
            <a:r>
              <a:rPr lang="en-US" dirty="0" smtClean="0"/>
              <a:t>Generality</a:t>
            </a:r>
          </a:p>
          <a:p>
            <a:pPr lvl="1"/>
            <a:r>
              <a:rPr lang="en-US" dirty="0" smtClean="0"/>
              <a:t>Compiler speed</a:t>
            </a:r>
          </a:p>
          <a:p>
            <a:r>
              <a:rPr lang="en-US" dirty="0" smtClean="0"/>
              <a:t>Go takes a huge step from C</a:t>
            </a:r>
          </a:p>
          <a:p>
            <a:pPr lvl="1"/>
            <a:r>
              <a:rPr lang="en-US" dirty="0" smtClean="0"/>
              <a:t>Is it enough?</a:t>
            </a:r>
          </a:p>
          <a:p>
            <a:pPr lvl="1"/>
            <a:r>
              <a:rPr lang="en-US" dirty="0" smtClean="0"/>
              <a:t>Will it be adapted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Interesting PLs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Statically Typed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</a:t>
            </a:r>
          </a:p>
          <a:p>
            <a:r>
              <a:rPr lang="en-US" dirty="0" smtClean="0"/>
              <a:t>Java</a:t>
            </a:r>
          </a:p>
          <a:p>
            <a:r>
              <a:rPr lang="en-US" dirty="0" smtClean="0"/>
              <a:t>ML/</a:t>
            </a:r>
            <a:r>
              <a:rPr lang="en-US" dirty="0" err="1" smtClean="0">
                <a:solidFill>
                  <a:schemeClr val="accent1"/>
                </a:solidFill>
              </a:rPr>
              <a:t>Ocaml</a:t>
            </a:r>
            <a:r>
              <a:rPr lang="en-US" dirty="0" smtClean="0"/>
              <a:t>/F#</a:t>
            </a:r>
          </a:p>
          <a:p>
            <a:r>
              <a:rPr lang="en-US" dirty="0" err="1" smtClean="0"/>
              <a:t>Haskel</a:t>
            </a:r>
            <a:endParaRPr lang="en-US" dirty="0" smtClean="0"/>
          </a:p>
          <a:p>
            <a:r>
              <a:rPr lang="en-US" dirty="0" smtClean="0"/>
              <a:t>C++</a:t>
            </a:r>
          </a:p>
          <a:p>
            <a:r>
              <a:rPr lang="en-US" dirty="0" smtClean="0"/>
              <a:t>C#</a:t>
            </a:r>
          </a:p>
          <a:p>
            <a:r>
              <a:rPr lang="en-US" dirty="0" err="1" smtClean="0">
                <a:solidFill>
                  <a:schemeClr val="accent1"/>
                </a:solidFill>
              </a:rPr>
              <a:t>Scala</a:t>
            </a:r>
            <a:endParaRPr lang="en-US" dirty="0" smtClean="0">
              <a:solidFill>
                <a:schemeClr val="accent1"/>
              </a:solidFill>
            </a:endParaRPr>
          </a:p>
          <a:p>
            <a:r>
              <a:rPr lang="en-US" dirty="0" smtClean="0"/>
              <a:t>Go</a:t>
            </a:r>
          </a:p>
          <a:p>
            <a:r>
              <a:rPr lang="en-US" dirty="0" smtClean="0"/>
              <a:t>Rust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Dynamically Typed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Lisp</a:t>
            </a:r>
          </a:p>
          <a:p>
            <a:r>
              <a:rPr lang="en-US" dirty="0" smtClean="0"/>
              <a:t>Scheme</a:t>
            </a:r>
          </a:p>
          <a:p>
            <a:r>
              <a:rPr lang="en-US" dirty="0" smtClean="0"/>
              <a:t>Python</a:t>
            </a:r>
          </a:p>
          <a:p>
            <a:r>
              <a:rPr lang="en-US" dirty="0" err="1" smtClean="0">
                <a:solidFill>
                  <a:schemeClr val="accent1"/>
                </a:solidFill>
              </a:rPr>
              <a:t>Javascript</a:t>
            </a:r>
            <a:endParaRPr lang="en-US" dirty="0" smtClean="0">
              <a:solidFill>
                <a:schemeClr val="accent1"/>
              </a:solidFill>
            </a:endParaRPr>
          </a:p>
          <a:p>
            <a:r>
              <a:rPr lang="en-US" dirty="0" err="1" smtClean="0"/>
              <a:t>Lua</a:t>
            </a:r>
            <a:endParaRPr lang="en-US" dirty="0" smtClean="0"/>
          </a:p>
          <a:p>
            <a:r>
              <a:rPr lang="en-US" dirty="0" smtClean="0"/>
              <a:t>Ruby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Type Safety (1)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1676400"/>
            <a:ext cx="5181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int</a:t>
            </a:r>
            <a:r>
              <a:rPr lang="en-US" sz="2400" dirty="0" smtClean="0"/>
              <a:t> *x = (*</a:t>
            </a:r>
            <a:r>
              <a:rPr lang="en-US" sz="2400" dirty="0" err="1" smtClean="0"/>
              <a:t>int</a:t>
            </a:r>
            <a:r>
              <a:rPr lang="en-US" sz="2400" dirty="0" smtClean="0"/>
              <a:t> ) 0x 7777;</a:t>
            </a:r>
          </a:p>
          <a:p>
            <a:r>
              <a:rPr lang="en-US" sz="2400" dirty="0" err="1" smtClean="0"/>
              <a:t>int</a:t>
            </a:r>
            <a:r>
              <a:rPr lang="en-US" sz="2400" dirty="0" smtClean="0"/>
              <a:t> y = *x ;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Type Safety (2)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1676400"/>
            <a:ext cx="5181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union u { </a:t>
            </a:r>
            <a:r>
              <a:rPr lang="en-US" sz="2400" dirty="0" err="1" smtClean="0"/>
              <a:t>int</a:t>
            </a:r>
            <a:r>
              <a:rPr lang="en-US" sz="2400" dirty="0" smtClean="0"/>
              <a:t> </a:t>
            </a:r>
            <a:r>
              <a:rPr lang="en-US" sz="2400" dirty="0" err="1" smtClean="0"/>
              <a:t>i</a:t>
            </a:r>
            <a:r>
              <a:rPr lang="en-US" sz="2400" dirty="0" smtClean="0"/>
              <a:t>; </a:t>
            </a:r>
          </a:p>
          <a:p>
            <a:r>
              <a:rPr lang="en-US" sz="2400" dirty="0" smtClean="0"/>
              <a:t>                 </a:t>
            </a:r>
            <a:r>
              <a:rPr lang="en-US" sz="2400" dirty="0" err="1" smtClean="0"/>
              <a:t>int</a:t>
            </a:r>
            <a:r>
              <a:rPr lang="en-US" sz="2400" dirty="0" smtClean="0"/>
              <a:t> * p; </a:t>
            </a:r>
          </a:p>
          <a:p>
            <a:r>
              <a:rPr lang="en-US" sz="2400" dirty="0" smtClean="0"/>
              <a:t>     }</a:t>
            </a:r>
          </a:p>
          <a:p>
            <a:r>
              <a:rPr lang="en-US" sz="2400" dirty="0" err="1" smtClean="0"/>
              <a:t>u.i</a:t>
            </a:r>
            <a:r>
              <a:rPr lang="en-US" sz="2400" dirty="0" smtClean="0"/>
              <a:t> =  0x 7777;</a:t>
            </a:r>
          </a:p>
          <a:p>
            <a:r>
              <a:rPr lang="en-US" sz="2400" dirty="0" err="1" smtClean="0"/>
              <a:t>int</a:t>
            </a:r>
            <a:r>
              <a:rPr lang="en-US" sz="2400" dirty="0" smtClean="0"/>
              <a:t> y = </a:t>
            </a:r>
            <a:r>
              <a:rPr lang="en-US" sz="2400" dirty="0" err="1" smtClean="0"/>
              <a:t>u.p</a:t>
            </a:r>
            <a:r>
              <a:rPr lang="en-US" sz="2400" dirty="0" smtClean="0"/>
              <a:t> ;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Type Safety (3)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57200" y="1676400"/>
            <a:ext cx="5181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 smtClean="0"/>
              <a:t>int</a:t>
            </a:r>
            <a:r>
              <a:rPr lang="en-US" sz="2400" dirty="0" smtClean="0"/>
              <a:t> x;</a:t>
            </a:r>
          </a:p>
          <a:p>
            <a:r>
              <a:rPr lang="en-US" sz="2400" dirty="0" err="1" smtClean="0"/>
              <a:t>int</a:t>
            </a:r>
            <a:r>
              <a:rPr lang="en-US" sz="2400" dirty="0" smtClean="0"/>
              <a:t> a[2];</a:t>
            </a:r>
          </a:p>
          <a:p>
            <a:r>
              <a:rPr lang="en-US" sz="2400" dirty="0" smtClean="0"/>
              <a:t>x= 5;</a:t>
            </a:r>
          </a:p>
          <a:p>
            <a:r>
              <a:rPr lang="en-US" sz="2400" dirty="0" smtClean="0"/>
              <a:t>a[2] = 7;</a:t>
            </a:r>
          </a:p>
          <a:p>
            <a:r>
              <a:rPr lang="en-US" sz="2400" dirty="0" err="1" smtClean="0"/>
              <a:t>printf</a:t>
            </a:r>
            <a:r>
              <a:rPr lang="en-US" sz="2400" dirty="0" smtClean="0"/>
              <a:t>(“%d”, x) 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Buffer Overrun Exploits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150" y="1524000"/>
            <a:ext cx="5257800" cy="2819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(char *x) { 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char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buf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[2]; 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strcpy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buf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, x); 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} </a:t>
            </a:r>
          </a:p>
          <a:p>
            <a:pPr>
              <a:buNone/>
            </a:pP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main 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, char *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[]) { 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800" dirty="0" err="1" smtClean="0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[1]); </a:t>
            </a:r>
          </a:p>
          <a:p>
            <a:pPr>
              <a:buNone/>
            </a:pPr>
            <a:r>
              <a:rPr lang="en-US" sz="1800" dirty="0" smtClean="0">
                <a:latin typeface="Courier New" pitchFamily="49" charset="0"/>
                <a:cs typeface="Courier New" pitchFamily="49" charset="0"/>
              </a:rPr>
              <a:t>} </a:t>
            </a:r>
          </a:p>
        </p:txBody>
      </p:sp>
      <p:sp>
        <p:nvSpPr>
          <p:cNvPr id="4" name="Rectangle 3"/>
          <p:cNvSpPr/>
          <p:nvPr/>
        </p:nvSpPr>
        <p:spPr>
          <a:xfrm>
            <a:off x="6407150" y="1524000"/>
            <a:ext cx="1981200" cy="472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864350" y="6400800"/>
            <a:ext cx="993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memory</a:t>
            </a:r>
          </a:p>
        </p:txBody>
      </p:sp>
      <p:sp>
        <p:nvSpPr>
          <p:cNvPr id="9" name="Rectangle 8"/>
          <p:cNvSpPr/>
          <p:nvPr/>
        </p:nvSpPr>
        <p:spPr>
          <a:xfrm>
            <a:off x="6407150" y="2362200"/>
            <a:ext cx="1981200" cy="83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6407150" y="4419600"/>
            <a:ext cx="1981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Return address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6407150" y="4876800"/>
            <a:ext cx="1981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Saved FP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407150" y="5334000"/>
            <a:ext cx="1981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char* x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407150" y="5791200"/>
            <a:ext cx="1981200" cy="457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buf</a:t>
            </a:r>
            <a:r>
              <a:rPr lang="en-US" dirty="0" smtClean="0"/>
              <a:t>[2]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 rot="16200000">
            <a:off x="7092333" y="3593482"/>
            <a:ext cx="4539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…</a:t>
            </a:r>
            <a:endParaRPr lang="en-US" sz="2400" b="1" dirty="0"/>
          </a:p>
        </p:txBody>
      </p:sp>
      <p:sp>
        <p:nvSpPr>
          <p:cNvPr id="15" name="Rectangle 14"/>
          <p:cNvSpPr/>
          <p:nvPr/>
        </p:nvSpPr>
        <p:spPr>
          <a:xfrm>
            <a:off x="6407150" y="5791200"/>
            <a:ext cx="1981200" cy="457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ab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6407150" y="5334000"/>
            <a:ext cx="1981200" cy="457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ra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6407150" y="4876800"/>
            <a:ext cx="1981200" cy="457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6407150" y="4419600"/>
            <a:ext cx="1981200" cy="4572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da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6407150" y="1524000"/>
            <a:ext cx="1981200" cy="838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rame 20"/>
          <p:cNvSpPr/>
          <p:nvPr/>
        </p:nvSpPr>
        <p:spPr>
          <a:xfrm>
            <a:off x="768350" y="4876800"/>
            <a:ext cx="4419600" cy="1371600"/>
          </a:xfrm>
          <a:prstGeom prst="frame">
            <a:avLst>
              <a:gd name="adj1" fmla="val 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 .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a.out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abracadabra</a:t>
            </a:r>
          </a:p>
          <a:p>
            <a:pPr>
              <a:buNone/>
            </a:pP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Segmentation </a:t>
            </a:r>
            <a:r>
              <a:rPr lang="en-US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fault</a:t>
            </a:r>
          </a:p>
          <a:p>
            <a:pPr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216150" y="6324600"/>
            <a:ext cx="990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en-US" dirty="0" smtClean="0"/>
              <a:t>erminal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216150" y="4101068"/>
            <a:ext cx="1356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source code</a:t>
            </a:r>
          </a:p>
        </p:txBody>
      </p:sp>
      <p:pic>
        <p:nvPicPr>
          <p:cNvPr id="25" name="Picture 24" descr="machine code.jpe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080250" y="1536700"/>
            <a:ext cx="1295400" cy="812800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6362700" y="1752600"/>
            <a:ext cx="600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foo 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6400800" y="2514600"/>
            <a:ext cx="738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main</a:t>
            </a:r>
            <a:endParaRPr lang="en-US" dirty="0"/>
          </a:p>
        </p:txBody>
      </p:sp>
      <p:pic>
        <p:nvPicPr>
          <p:cNvPr id="28" name="Picture 27" descr="machine code.jpe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7080250" y="2374900"/>
            <a:ext cx="1295400" cy="812800"/>
          </a:xfrm>
          <a:prstGeom prst="rect">
            <a:avLst/>
          </a:prstGeom>
        </p:spPr>
      </p:pic>
      <p:cxnSp>
        <p:nvCxnSpPr>
          <p:cNvPr id="30" name="Elbow Connector 29"/>
          <p:cNvCxnSpPr>
            <a:stCxn id="18" idx="3"/>
            <a:endCxn id="9" idx="3"/>
          </p:cNvCxnSpPr>
          <p:nvPr/>
        </p:nvCxnSpPr>
        <p:spPr>
          <a:xfrm flipV="1">
            <a:off x="8388350" y="2781300"/>
            <a:ext cx="12700" cy="1866900"/>
          </a:xfrm>
          <a:prstGeom prst="bentConnector3">
            <a:avLst>
              <a:gd name="adj1" fmla="val 300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/>
          <p:cNvCxnSpPr>
            <a:stCxn id="18" idx="3"/>
            <a:endCxn id="4" idx="3"/>
          </p:cNvCxnSpPr>
          <p:nvPr/>
        </p:nvCxnSpPr>
        <p:spPr>
          <a:xfrm flipV="1">
            <a:off x="8388350" y="3886200"/>
            <a:ext cx="12700" cy="762000"/>
          </a:xfrm>
          <a:prstGeom prst="bentConnector3">
            <a:avLst>
              <a:gd name="adj1" fmla="val 30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Right Arrow 42"/>
          <p:cNvSpPr/>
          <p:nvPr/>
        </p:nvSpPr>
        <p:spPr>
          <a:xfrm>
            <a:off x="546100" y="3444875"/>
            <a:ext cx="425450" cy="1397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37391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1.11111E-6 L -2.77778E-6 0.0351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75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4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846</TotalTime>
  <Words>2594</Words>
  <Application>Microsoft Office PowerPoint</Application>
  <PresentationFormat>On-screen Show (4:3)</PresentationFormat>
  <Paragraphs>526</Paragraphs>
  <Slides>53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4" baseType="lpstr">
      <vt:lpstr>Office Theme</vt:lpstr>
      <vt:lpstr>The Go Programming Language</vt:lpstr>
      <vt:lpstr>Content</vt:lpstr>
      <vt:lpstr>The C Programming Language</vt:lpstr>
      <vt:lpstr>Object Orientation in C</vt:lpstr>
      <vt:lpstr>What is wrong with C?</vt:lpstr>
      <vt:lpstr>Type Safety (1)</vt:lpstr>
      <vt:lpstr>Type Safety (2)</vt:lpstr>
      <vt:lpstr>Type Safety (3)</vt:lpstr>
      <vt:lpstr>Buffer Overrun Exploits</vt:lpstr>
      <vt:lpstr>Pointer Errors (1)</vt:lpstr>
      <vt:lpstr>Pointer Errors (2)</vt:lpstr>
      <vt:lpstr>Pointer Errors (3)</vt:lpstr>
      <vt:lpstr>String Errors</vt:lpstr>
      <vt:lpstr>The Go Programming Language</vt:lpstr>
      <vt:lpstr>Hello, world</vt:lpstr>
      <vt:lpstr>Who</vt:lpstr>
      <vt:lpstr>Why</vt:lpstr>
      <vt:lpstr>Our changing world</vt:lpstr>
      <vt:lpstr>Construction speed</vt:lpstr>
      <vt:lpstr>Type system tyranny</vt:lpstr>
      <vt:lpstr>Why a new language?</vt:lpstr>
      <vt:lpstr>Goals</vt:lpstr>
      <vt:lpstr>As xkcd observes</vt:lpstr>
      <vt:lpstr>Design principles</vt:lpstr>
      <vt:lpstr>The big picture</vt:lpstr>
      <vt:lpstr>New approach: Dependencies</vt:lpstr>
      <vt:lpstr>New approach: Concurrency</vt:lpstr>
      <vt:lpstr>Basics</vt:lpstr>
      <vt:lpstr>Program structure</vt:lpstr>
      <vt:lpstr>Constants</vt:lpstr>
      <vt:lpstr>Values and types</vt:lpstr>
      <vt:lpstr>Methods</vt:lpstr>
      <vt:lpstr>Methods for any user type</vt:lpstr>
      <vt:lpstr>Interfaces</vt:lpstr>
      <vt:lpstr>Interfaces for generality</vt:lpstr>
      <vt:lpstr>Putting it together</vt:lpstr>
      <vt:lpstr>Concurrency</vt:lpstr>
      <vt:lpstr>Multithreading is hard</vt:lpstr>
      <vt:lpstr>Java Data Races</vt:lpstr>
      <vt:lpstr>Go’s approach to concurrency</vt:lpstr>
      <vt:lpstr>Communication channels</vt:lpstr>
      <vt:lpstr>goroutines</vt:lpstr>
      <vt:lpstr>A multiplexed server</vt:lpstr>
      <vt:lpstr>The client</vt:lpstr>
      <vt:lpstr>Select</vt:lpstr>
      <vt:lpstr>Missing</vt:lpstr>
      <vt:lpstr>Libraries</vt:lpstr>
      <vt:lpstr>Language Tools</vt:lpstr>
      <vt:lpstr>Notable Users</vt:lpstr>
      <vt:lpstr>Companies</vt:lpstr>
      <vt:lpstr>Some Critique</vt:lpstr>
      <vt:lpstr>Summary</vt:lpstr>
      <vt:lpstr>Interesting PLs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Go Programming Language</dc:title>
  <dc:creator>msagiv</dc:creator>
  <cp:lastModifiedBy>msagiv</cp:lastModifiedBy>
  <cp:revision>73</cp:revision>
  <dcterms:created xsi:type="dcterms:W3CDTF">2016-05-28T08:56:49Z</dcterms:created>
  <dcterms:modified xsi:type="dcterms:W3CDTF">2016-05-29T17:17:28Z</dcterms:modified>
</cp:coreProperties>
</file>