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1C7B7C-C015-4E24-903F-10EE12C50370}">
  <a:tblStyle styleId="{A71C7B7C-C015-4E24-903F-10EE12C503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C3471C-5DD9-4111-B4D6-CAD1717BA2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8ff4de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8ff4de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8ff4de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8ff4de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33e0ca2e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33e0ca2e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e93d1632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e93d1632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d33e0ca2e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d33e0ca2e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93d1632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93d1632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3387ac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3387ac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93d1632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93d1632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33e0ca2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33e0ca2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d33e0c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d33e0c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3387a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3387a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93d16325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93d16325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8ff4de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18ff4de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udhungana/team7cse331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mmons.wikimedia.org/wiki/File:Carronade_12_pounder.jpg" TargetMode="External"/><Relationship Id="rId4" Type="http://schemas.openxmlformats.org/officeDocument/2006/relationships/hyperlink" Target="https://github.com/udhungana/team7cse3311" TargetMode="External"/><Relationship Id="rId5" Type="http://schemas.openxmlformats.org/officeDocument/2006/relationships/hyperlink" Target="https://mspoweruser.com/subway-surfers-updated-with-new-york-city-world-tour-in-windows-phone-store/" TargetMode="External"/><Relationship Id="rId6" Type="http://schemas.openxmlformats.org/officeDocument/2006/relationships/hyperlink" Target="https://www.malavida.com/en/soft/jetpack-joyride/iphone/#gre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alfbrick.com/our-games/jetpack-joyride/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182550" y="588450"/>
            <a:ext cx="58878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Team 7</a:t>
            </a:r>
            <a:br>
              <a:rPr lang="en" sz="4800"/>
            </a:br>
            <a:r>
              <a:rPr lang="en" sz="2400"/>
              <a:t>Iteration 2</a:t>
            </a:r>
            <a:br>
              <a:rPr lang="en" sz="4800"/>
            </a:b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14675" y="30243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Members: </a:t>
            </a:r>
            <a:r>
              <a:rPr i="1" lang="en" sz="1800"/>
              <a:t>Paul Patraca Pantoja</a:t>
            </a:r>
            <a:r>
              <a:rPr i="1" lang="en" sz="1800"/>
              <a:t> </a:t>
            </a:r>
            <a:endParaRPr i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Utsav Dhungana</a:t>
            </a:r>
            <a:endParaRPr i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Bipul Karki</a:t>
            </a:r>
            <a:endParaRPr i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3256" l="2568" r="2644" t="2899"/>
          <a:stretch/>
        </p:blipFill>
        <p:spPr>
          <a:xfrm>
            <a:off x="6211450" y="278275"/>
            <a:ext cx="2559951" cy="26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Power-Ups</a:t>
            </a:r>
            <a:endParaRPr/>
          </a:p>
        </p:txBody>
      </p:sp>
      <p:graphicFrame>
        <p:nvGraphicFramePr>
          <p:cNvPr id="215" name="Google Shape;215;p22"/>
          <p:cNvGraphicFramePr/>
          <p:nvPr/>
        </p:nvGraphicFramePr>
        <p:xfrm>
          <a:off x="1297500" y="13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{A71C7B7C-C015-4E24-903F-10EE12C50370}</a:tableStyleId>
              </a:tblPr>
              <a:tblGrid>
                <a:gridCol w="1162400"/>
                <a:gridCol w="5876500"/>
              </a:tblGrid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Invincibility - Renders the player immune to all forms of damage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Recovery - Heals the player from 20 damage.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0" y="14318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500" y="37567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Player Types</a:t>
            </a:r>
            <a:endParaRPr/>
          </a:p>
        </p:txBody>
      </p:sp>
      <p:graphicFrame>
        <p:nvGraphicFramePr>
          <p:cNvPr id="223" name="Google Shape;223;p23"/>
          <p:cNvGraphicFramePr/>
          <p:nvPr/>
        </p:nvGraphicFramePr>
        <p:xfrm>
          <a:off x="1297500" y="13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{A71C7B7C-C015-4E24-903F-10EE12C50370}</a:tableStyleId>
              </a:tblPr>
              <a:tblGrid>
                <a:gridCol w="1162400"/>
                <a:gridCol w="5876500"/>
              </a:tblGrid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Sprint - Average Speed, 50 max damage. Pressing SHIFT will greatly increase the movement speed for a brief moment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Blink - Higher Speed, 30 max damage. Pressing SHIFT will instantly teleport the player forward a bit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0" y="37567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500" y="14318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02800" y="162225"/>
            <a:ext cx="3927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Users and Customers </a:t>
            </a:r>
            <a:endParaRPr b="1" sz="2400"/>
          </a:p>
        </p:txBody>
      </p:sp>
      <p:sp>
        <p:nvSpPr>
          <p:cNvPr id="231" name="Google Shape;231;p24"/>
          <p:cNvSpPr txBox="1"/>
          <p:nvPr/>
        </p:nvSpPr>
        <p:spPr>
          <a:xfrm>
            <a:off x="817775" y="1035400"/>
            <a:ext cx="5431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Generally, all the users who play this game are our customers.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Feedbacks from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colleagues.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Provided online form to get feedback.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riends with knowledge about virtual games.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210375" y="31957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Link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https://github.com/udhungana/team7cse3311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Carronade Version 0.2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1297500" y="894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https://commons.wikimedia.org/wiki/File:Carronade_12_pounder.jpg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https://github.com/udhungana/team7cse3311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https://mspoweruser.com/subway-surfers-updated-with-new-york-city-world-tour-in-windows-phone-store/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https://www.malavida.com/en/soft/jetpack-joyride/iphone/#gref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150500" y="89800"/>
            <a:ext cx="3421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Closely Related apps: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47675" y="3179850"/>
            <a:ext cx="58035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health-bar or any power ups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Tokens can be redeemed for gaining life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much to handle by AI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Non-Minimalistic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517600" y="3029550"/>
            <a:ext cx="3421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https://halfbrick.com/our-games/jetpack-joyride/</a:t>
            </a:r>
            <a:endParaRPr sz="6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125" y="619075"/>
            <a:ext cx="7384224" cy="23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6597850" y="353900"/>
            <a:ext cx="2656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Screenshot of jetpack joyride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1239975" y="174900"/>
            <a:ext cx="3439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is Carronade Doing?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1" name="Google Shape;151;p15"/>
          <p:cNvGraphicFramePr/>
          <p:nvPr/>
        </p:nvGraphicFramePr>
        <p:xfrm>
          <a:off x="263375" y="1483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{A71C7B7C-C015-4E24-903F-10EE12C50370}</a:tableStyleId>
              </a:tblPr>
              <a:tblGrid>
                <a:gridCol w="415950"/>
                <a:gridCol w="415950"/>
                <a:gridCol w="415950"/>
                <a:gridCol w="415950"/>
                <a:gridCol w="415950"/>
                <a:gridCol w="415950"/>
                <a:gridCol w="415950"/>
              </a:tblGrid>
              <a:tr h="3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15"/>
          <p:cNvGraphicFramePr/>
          <p:nvPr/>
        </p:nvGraphicFramePr>
        <p:xfrm>
          <a:off x="220275" y="3866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{A71C7B7C-C015-4E24-903F-10EE12C50370}</a:tableStyleId>
              </a:tblPr>
              <a:tblGrid>
                <a:gridCol w="415950"/>
                <a:gridCol w="415950"/>
                <a:gridCol w="415950"/>
                <a:gridCol w="415950"/>
                <a:gridCol w="415950"/>
                <a:gridCol w="415950"/>
                <a:gridCol w="415950"/>
              </a:tblGrid>
              <a:tr h="3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15"/>
          <p:cNvSpPr txBox="1"/>
          <p:nvPr/>
        </p:nvSpPr>
        <p:spPr>
          <a:xfrm>
            <a:off x="2384625" y="1141513"/>
            <a:ext cx="1150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one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2343125" y="3523875"/>
            <a:ext cx="1008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Two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" name="Google Shape;155;p15"/>
          <p:cNvCxnSpPr/>
          <p:nvPr/>
        </p:nvCxnSpPr>
        <p:spPr>
          <a:xfrm flipH="1">
            <a:off x="384625" y="1860600"/>
            <a:ext cx="110100" cy="4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5"/>
          <p:cNvSpPr txBox="1"/>
          <p:nvPr/>
        </p:nvSpPr>
        <p:spPr>
          <a:xfrm>
            <a:off x="0" y="2276775"/>
            <a:ext cx="12408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Requirement Analysis and UML sketching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5"/>
          <p:cNvCxnSpPr/>
          <p:nvPr/>
        </p:nvCxnSpPr>
        <p:spPr>
          <a:xfrm>
            <a:off x="1280000" y="1859225"/>
            <a:ext cx="2199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/>
          <p:nvPr/>
        </p:nvCxnSpPr>
        <p:spPr>
          <a:xfrm flipH="1">
            <a:off x="785175" y="1857725"/>
            <a:ext cx="159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 txBox="1"/>
          <p:nvPr/>
        </p:nvSpPr>
        <p:spPr>
          <a:xfrm>
            <a:off x="1193600" y="2332700"/>
            <a:ext cx="17124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Start coding and Testing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15"/>
          <p:cNvCxnSpPr/>
          <p:nvPr/>
        </p:nvCxnSpPr>
        <p:spPr>
          <a:xfrm>
            <a:off x="2243675" y="1869725"/>
            <a:ext cx="2847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5"/>
          <p:cNvSpPr txBox="1"/>
          <p:nvPr/>
        </p:nvSpPr>
        <p:spPr>
          <a:xfrm>
            <a:off x="2489275" y="2164700"/>
            <a:ext cx="12408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Virtual meeting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 work on iteration 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15"/>
          <p:cNvCxnSpPr/>
          <p:nvPr/>
        </p:nvCxnSpPr>
        <p:spPr>
          <a:xfrm>
            <a:off x="2089425" y="4241575"/>
            <a:ext cx="2586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5"/>
          <p:cNvSpPr txBox="1"/>
          <p:nvPr/>
        </p:nvSpPr>
        <p:spPr>
          <a:xfrm>
            <a:off x="2089425" y="4656175"/>
            <a:ext cx="1891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inish up the final touches</a:t>
            </a:r>
            <a:endParaRPr/>
          </a:p>
        </p:txBody>
      </p:sp>
      <p:cxnSp>
        <p:nvCxnSpPr>
          <p:cNvPr id="164" name="Google Shape;164;p15"/>
          <p:cNvCxnSpPr/>
          <p:nvPr/>
        </p:nvCxnSpPr>
        <p:spPr>
          <a:xfrm flipH="1">
            <a:off x="1280050" y="4271375"/>
            <a:ext cx="3690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5"/>
          <p:cNvSpPr txBox="1"/>
          <p:nvPr/>
        </p:nvSpPr>
        <p:spPr>
          <a:xfrm>
            <a:off x="54975" y="4609025"/>
            <a:ext cx="18294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 and requirement lookover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5"/>
          <p:cNvCxnSpPr/>
          <p:nvPr/>
        </p:nvCxnSpPr>
        <p:spPr>
          <a:xfrm>
            <a:off x="3131925" y="4241575"/>
            <a:ext cx="4881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5"/>
          <p:cNvSpPr txBox="1"/>
          <p:nvPr/>
        </p:nvSpPr>
        <p:spPr>
          <a:xfrm>
            <a:off x="3745725" y="4263500"/>
            <a:ext cx="2779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 for next iteration; virtual meeting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475" y="987000"/>
            <a:ext cx="5052453" cy="31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6"/>
          <p:cNvGraphicFramePr/>
          <p:nvPr/>
        </p:nvGraphicFramePr>
        <p:xfrm>
          <a:off x="1432350" y="11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{61C3471C-5DD9-4111-B4D6-CAD1717BA29B}</a:tableStyleId>
              </a:tblPr>
              <a:tblGrid>
                <a:gridCol w="3441025"/>
                <a:gridCol w="3441025"/>
              </a:tblGrid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Input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Output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Keyboard Button ( S 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Player moves down the screen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Keyboard Button ( A 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Player moves towards left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Keyboard Button ( W 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Player moves in upward direction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Keyboard Button ( D 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Player moves towards right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Keyboard Button ( R 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Resets the game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Keyboard Button ( Shift 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Players go faster for the first or teleport for the second. 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16"/>
          <p:cNvSpPr txBox="1"/>
          <p:nvPr/>
        </p:nvSpPr>
        <p:spPr>
          <a:xfrm>
            <a:off x="1383400" y="288525"/>
            <a:ext cx="3893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Inputs and Outputs: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156400" y="111550"/>
            <a:ext cx="703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Top 5 Risks</a:t>
            </a:r>
            <a:endParaRPr b="1" sz="1200"/>
          </a:p>
        </p:txBody>
      </p:sp>
      <p:graphicFrame>
        <p:nvGraphicFramePr>
          <p:cNvPr id="180" name="Google Shape;180;p17"/>
          <p:cNvGraphicFramePr/>
          <p:nvPr/>
        </p:nvGraphicFramePr>
        <p:xfrm>
          <a:off x="1156400" y="776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{A71C7B7C-C015-4E24-903F-10EE12C50370}</a:tableStyleId>
              </a:tblPr>
              <a:tblGrid>
                <a:gridCol w="566675"/>
                <a:gridCol w="3192650"/>
                <a:gridCol w="1174750"/>
                <a:gridCol w="2444750"/>
              </a:tblGrid>
              <a:tr h="32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No.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Risks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Mitigate (How / When ?)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Changes in the functional requirements.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RE = 0.4 * 20 = 8hrs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Changes in the gaming functionality is made during each iteration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Unidentified risk; includes a member getting sick.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RE = 10 hrs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Healthy living environment and social distancing would mitigate the risk.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Poor programming practices leading to memory leaks and slowing down the user’s machine; occurance of bugs.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RE= 4 hrs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Careful and thoughtful use of documentation and available resources can mitigate the probability of the risk during each iteration.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Exceeding the deadline to complete the project i.e project not completed on time.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RE = 4 hrs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Making a good planning on project timeline for each iteration would solve the problem.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Poor communication between the team members.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RE= 3 hrs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Strong communication throughout the class project using mediums like GroupMe.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744700" y="209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Requirements</a:t>
            </a:r>
            <a:endParaRPr b="1"/>
          </a:p>
        </p:txBody>
      </p:sp>
      <p:graphicFrame>
        <p:nvGraphicFramePr>
          <p:cNvPr id="186" name="Google Shape;186;p18"/>
          <p:cNvGraphicFramePr/>
          <p:nvPr/>
        </p:nvGraphicFramePr>
        <p:xfrm>
          <a:off x="1097525" y="7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{A71C7B7C-C015-4E24-903F-10EE12C50370}</a:tableStyleId>
              </a:tblPr>
              <a:tblGrid>
                <a:gridCol w="599225"/>
                <a:gridCol w="2296375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Req. 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Requirements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Functional/Non-Functional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Planning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Updated/Added/Deleted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System shall display health for the convenience of the Player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Updated / Implemented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Player shall be able to choose from at least two different characters.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Updated / Implemented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Player shall be able to choose from different characters.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Enemy director shall create at least three different types of enemies.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player shall be able to restart the game.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Functional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Iteration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Use-Case</a:t>
            </a:r>
            <a:endParaRPr b="1"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297500" y="1567550"/>
            <a:ext cx="7038900" cy="22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50" y="1075825"/>
            <a:ext cx="6633674" cy="37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496350" y="1667600"/>
            <a:ext cx="2780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Sample prototype of the game</a:t>
            </a:r>
            <a:endParaRPr sz="1800"/>
          </a:p>
        </p:txBody>
      </p:sp>
      <p:sp>
        <p:nvSpPr>
          <p:cNvPr id="199" name="Google Shape;199;p20"/>
          <p:cNvSpPr txBox="1"/>
          <p:nvPr/>
        </p:nvSpPr>
        <p:spPr>
          <a:xfrm>
            <a:off x="3730000" y="4483800"/>
            <a:ext cx="2452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 Screen 1.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150" y="432400"/>
            <a:ext cx="5562450" cy="417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Enemies</a:t>
            </a:r>
            <a:endParaRPr/>
          </a:p>
        </p:txBody>
      </p:sp>
      <p:graphicFrame>
        <p:nvGraphicFramePr>
          <p:cNvPr id="206" name="Google Shape;206;p21"/>
          <p:cNvGraphicFramePr/>
          <p:nvPr/>
        </p:nvGraphicFramePr>
        <p:xfrm>
          <a:off x="1297500" y="13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{A71C7B7C-C015-4E24-903F-10EE12C50370}</a:tableStyleId>
              </a:tblPr>
              <a:tblGrid>
                <a:gridCol w="1162400"/>
                <a:gridCol w="5876500"/>
              </a:tblGrid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Straight Arrow - Flies forward, no gimmicks. 10 Damage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Accelerating Arrow - Starts slow and ramps up speed. 20 Damage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1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Turning Arrow - Turns towards the player relentlessly. 5 Damage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0" y="14318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500" y="25942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500" y="37566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