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66" r:id="rId5"/>
    <p:sldId id="277" r:id="rId6"/>
    <p:sldId id="278" r:id="rId7"/>
    <p:sldId id="279" r:id="rId8"/>
    <p:sldId id="280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ox_games" TargetMode="External"/><Relationship Id="rId7" Type="http://schemas.openxmlformats.org/officeDocument/2006/relationships/hyperlink" Target="http://en.wikipedia.org/wiki/Wireworld" TargetMode="External"/><Relationship Id="rId2" Type="http://schemas.openxmlformats.org/officeDocument/2006/relationships/hyperlink" Target="http://en.wikipedia.org/wiki/Archon:_The_Light_and_the_Da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onway's_Game_of_Life" TargetMode="External"/><Relationship Id="rId5" Type="http://schemas.openxmlformats.org/officeDocument/2006/relationships/hyperlink" Target="http://en.wikipedia.org/wiki/Dungeonquest" TargetMode="External"/><Relationship Id="rId4" Type="http://schemas.openxmlformats.org/officeDocument/2006/relationships/hyperlink" Target="https://www.mathsisfun.com/games/plumber-gam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Sparse Matrix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Who needs a key?</a:t>
            </a:r>
          </a:p>
          <a:p>
            <a:r>
              <a:rPr lang="en-US" dirty="0" smtClean="0"/>
              <a:t>Extra methods, challenges…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0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SparseMatrix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219200"/>
            <a:ext cx="6172200" cy="16764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 public class </a:t>
            </a:r>
            <a:r>
              <a:rPr lang="en-US" sz="14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1400" b="1" dirty="0" smtClean="0">
                <a:solidFill>
                  <a:srgbClr val="7030A0"/>
                </a:solidFill>
              </a:rPr>
              <a:t>&lt;</a:t>
            </a:r>
            <a:r>
              <a:rPr lang="en-US" sz="1400" b="1" dirty="0" err="1" smtClean="0">
                <a:solidFill>
                  <a:srgbClr val="7030A0"/>
                </a:solidFill>
              </a:rPr>
              <a:t>anyType</a:t>
            </a:r>
            <a:r>
              <a:rPr lang="en-US" sz="1400" b="1" dirty="0" smtClean="0">
                <a:solidFill>
                  <a:srgbClr val="7030A0"/>
                </a:solidFill>
              </a:rPr>
              <a:t>&gt; implements </a:t>
            </a:r>
            <a:r>
              <a:rPr lang="en-US" sz="1400" b="1" dirty="0" err="1" smtClean="0">
                <a:solidFill>
                  <a:srgbClr val="7030A0"/>
                </a:solidFill>
              </a:rPr>
              <a:t>Matrixable</a:t>
            </a:r>
            <a:r>
              <a:rPr lang="en-US" sz="1400" b="1" dirty="0" smtClean="0">
                <a:solidFill>
                  <a:srgbClr val="7030A0"/>
                </a:solidFill>
              </a:rPr>
              <a:t>&lt;</a:t>
            </a:r>
            <a:r>
              <a:rPr lang="en-US" sz="1400" b="1" dirty="0" err="1" smtClean="0">
                <a:solidFill>
                  <a:srgbClr val="7030A0"/>
                </a:solidFill>
              </a:rPr>
              <a:t>anyType</a:t>
            </a:r>
            <a:r>
              <a:rPr lang="en-US" sz="1400" b="1" dirty="0" smtClean="0">
                <a:solidFill>
                  <a:srgbClr val="7030A0"/>
                </a:solidFill>
              </a:rPr>
              <a:t>&gt;</a:t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{</a:t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</a:t>
            </a:r>
            <a:r>
              <a:rPr lang="en-US" sz="1400" b="1" dirty="0" smtClean="0"/>
              <a:t>private </a:t>
            </a:r>
            <a:r>
              <a:rPr lang="en-US" sz="1400" b="1" dirty="0" err="1" smtClean="0"/>
              <a:t>ArrayList</a:t>
            </a:r>
            <a:r>
              <a:rPr lang="en-US" sz="1400" b="1" dirty="0" smtClean="0"/>
              <a:t>&lt;Cell&lt;</a:t>
            </a:r>
            <a:r>
              <a:rPr lang="en-US" sz="1400" b="1" dirty="0" err="1" smtClean="0"/>
              <a:t>anyType</a:t>
            </a:r>
            <a:r>
              <a:rPr lang="en-US" sz="1400" b="1" dirty="0" smtClean="0"/>
              <a:t>&gt;&gt; list; </a:t>
            </a:r>
            <a:r>
              <a:rPr lang="en-US" sz="1400" b="1" dirty="0" smtClean="0">
                <a:solidFill>
                  <a:srgbClr val="7030A0"/>
                </a:solidFill>
              </a:rPr>
              <a:t>      </a:t>
            </a:r>
            <a:r>
              <a:rPr lang="en-US" sz="1400" dirty="0" smtClean="0">
                <a:solidFill>
                  <a:srgbClr val="C00000"/>
                </a:solidFill>
              </a:rPr>
              <a:t>//stores the actual elements</a:t>
            </a:r>
            <a:r>
              <a:rPr lang="en-US" sz="1400" b="1" dirty="0" smtClean="0">
                <a:solidFill>
                  <a:srgbClr val="7030A0"/>
                </a:solidFill>
              </a:rPr>
              <a:t/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private </a:t>
            </a:r>
            <a:r>
              <a:rPr lang="en-US" sz="1400" b="1" dirty="0" err="1" smtClean="0">
                <a:solidFill>
                  <a:srgbClr val="7030A0"/>
                </a:solidFill>
              </a:rPr>
              <a:t>int</a:t>
            </a:r>
            <a:r>
              <a:rPr lang="en-US" sz="1400" b="1" dirty="0" smtClean="0">
                <a:solidFill>
                  <a:srgbClr val="7030A0"/>
                </a:solidFill>
              </a:rPr>
              <a:t> </a:t>
            </a:r>
            <a:r>
              <a:rPr lang="en-US" sz="1400" b="1" dirty="0" err="1" smtClean="0">
                <a:solidFill>
                  <a:srgbClr val="7030A0"/>
                </a:solidFill>
              </a:rPr>
              <a:t>numElements</a:t>
            </a:r>
            <a:r>
              <a:rPr lang="en-US" sz="1400" b="1" dirty="0" smtClean="0">
                <a:solidFill>
                  <a:srgbClr val="7030A0"/>
                </a:solidFill>
              </a:rPr>
              <a:t>;                             </a:t>
            </a:r>
            <a:r>
              <a:rPr lang="en-US" sz="1400" dirty="0" smtClean="0">
                <a:solidFill>
                  <a:srgbClr val="C00000"/>
                </a:solidFill>
              </a:rPr>
              <a:t>//number of valid elements in the list</a:t>
            </a:r>
            <a:r>
              <a:rPr lang="en-US" sz="1400" b="1" dirty="0" smtClean="0">
                <a:solidFill>
                  <a:srgbClr val="7030A0"/>
                </a:solidFill>
              </a:rPr>
              <a:t/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private </a:t>
            </a:r>
            <a:r>
              <a:rPr lang="en-US" sz="1400" b="1" dirty="0" err="1" smtClean="0">
                <a:solidFill>
                  <a:srgbClr val="7030A0"/>
                </a:solidFill>
              </a:rPr>
              <a:t>int</a:t>
            </a:r>
            <a:r>
              <a:rPr lang="en-US" sz="1400" b="1" dirty="0" smtClean="0">
                <a:solidFill>
                  <a:srgbClr val="7030A0"/>
                </a:solidFill>
              </a:rPr>
              <a:t> </a:t>
            </a:r>
            <a:r>
              <a:rPr lang="en-US" sz="1400" b="1" dirty="0" err="1" smtClean="0">
                <a:solidFill>
                  <a:srgbClr val="7030A0"/>
                </a:solidFill>
              </a:rPr>
              <a:t>numRows</a:t>
            </a:r>
            <a:r>
              <a:rPr lang="en-US" sz="1400" b="1" dirty="0" smtClean="0">
                <a:solidFill>
                  <a:srgbClr val="7030A0"/>
                </a:solidFill>
              </a:rPr>
              <a:t>, </a:t>
            </a:r>
            <a:r>
              <a:rPr lang="en-US" sz="1400" b="1" dirty="0" err="1" smtClean="0">
                <a:solidFill>
                  <a:srgbClr val="7030A0"/>
                </a:solidFill>
              </a:rPr>
              <a:t>numCols</a:t>
            </a:r>
            <a:r>
              <a:rPr lang="en-US" sz="1400" b="1" dirty="0" smtClean="0">
                <a:solidFill>
                  <a:srgbClr val="7030A0"/>
                </a:solidFill>
              </a:rPr>
              <a:t>;                  </a:t>
            </a:r>
            <a:r>
              <a:rPr lang="en-US" sz="1400" dirty="0" smtClean="0">
                <a:solidFill>
                  <a:srgbClr val="C00000"/>
                </a:solidFill>
              </a:rPr>
              <a:t>//logical dimensions</a:t>
            </a:r>
            <a:r>
              <a:rPr lang="en-US" sz="1400" b="1" dirty="0" smtClean="0">
                <a:solidFill>
                  <a:srgbClr val="7030A0"/>
                </a:solidFill>
              </a:rPr>
              <a:t/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</a:t>
            </a:r>
            <a:r>
              <a:rPr lang="en-US" sz="1400" dirty="0" smtClean="0">
                <a:solidFill>
                  <a:srgbClr val="C00000"/>
                </a:solidFill>
              </a:rPr>
              <a:t>//…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}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200400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What’s this?</a:t>
            </a:r>
          </a:p>
          <a:p>
            <a:endParaRPr lang="en-US" dirty="0"/>
          </a:p>
          <a:p>
            <a:r>
              <a:rPr lang="en-US" dirty="0" smtClean="0"/>
              <a:t>An </a:t>
            </a:r>
            <a:r>
              <a:rPr lang="en-US" dirty="0" err="1" smtClean="0"/>
              <a:t>ArrayList</a:t>
            </a:r>
            <a:r>
              <a:rPr lang="en-US" dirty="0" smtClean="0"/>
              <a:t> of Cell objects, where each Cell can store an &lt;</a:t>
            </a:r>
            <a:r>
              <a:rPr lang="en-US" dirty="0" err="1" smtClean="0"/>
              <a:t>anyType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Cell Object data fields:</a:t>
            </a:r>
          </a:p>
          <a:p>
            <a:r>
              <a:rPr lang="en-US" dirty="0"/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anyType</a:t>
            </a:r>
            <a:r>
              <a:rPr lang="en-US" b="1" dirty="0" smtClean="0">
                <a:solidFill>
                  <a:srgbClr val="7030A0"/>
                </a:solidFill>
              </a:rPr>
              <a:t> value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//the actual Object that the Cell stores &lt;can be any type&gt;</a:t>
            </a:r>
          </a:p>
          <a:p>
            <a:r>
              <a:rPr lang="en-US" dirty="0"/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row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//the row value it is simulated to be stored at</a:t>
            </a:r>
          </a:p>
          <a:p>
            <a:r>
              <a:rPr lang="en-US" dirty="0"/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col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//the column value it is simulated to be stored at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Does a Cell object need a data field for its key value?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8000" y="1905000"/>
            <a:ext cx="2667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6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SparseMatrix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219200"/>
            <a:ext cx="6172200" cy="16764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 public class </a:t>
            </a:r>
            <a:r>
              <a:rPr lang="en-US" sz="14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1400" b="1" dirty="0" smtClean="0">
                <a:solidFill>
                  <a:srgbClr val="7030A0"/>
                </a:solidFill>
              </a:rPr>
              <a:t>&lt;</a:t>
            </a:r>
            <a:r>
              <a:rPr lang="en-US" sz="1400" b="1" dirty="0" err="1" smtClean="0">
                <a:solidFill>
                  <a:srgbClr val="7030A0"/>
                </a:solidFill>
              </a:rPr>
              <a:t>anyType</a:t>
            </a:r>
            <a:r>
              <a:rPr lang="en-US" sz="1400" b="1" dirty="0" smtClean="0">
                <a:solidFill>
                  <a:srgbClr val="7030A0"/>
                </a:solidFill>
              </a:rPr>
              <a:t>&gt; implements </a:t>
            </a:r>
            <a:r>
              <a:rPr lang="en-US" sz="1400" b="1" dirty="0" err="1" smtClean="0">
                <a:solidFill>
                  <a:srgbClr val="7030A0"/>
                </a:solidFill>
              </a:rPr>
              <a:t>Matrixable</a:t>
            </a:r>
            <a:r>
              <a:rPr lang="en-US" sz="1400" b="1" dirty="0" smtClean="0">
                <a:solidFill>
                  <a:srgbClr val="7030A0"/>
                </a:solidFill>
              </a:rPr>
              <a:t>&lt;</a:t>
            </a:r>
            <a:r>
              <a:rPr lang="en-US" sz="1400" b="1" dirty="0" err="1" smtClean="0">
                <a:solidFill>
                  <a:srgbClr val="7030A0"/>
                </a:solidFill>
              </a:rPr>
              <a:t>anyType</a:t>
            </a:r>
            <a:r>
              <a:rPr lang="en-US" sz="1400" b="1" dirty="0" smtClean="0">
                <a:solidFill>
                  <a:srgbClr val="7030A0"/>
                </a:solidFill>
              </a:rPr>
              <a:t>&gt;</a:t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{</a:t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</a:t>
            </a:r>
            <a:r>
              <a:rPr lang="en-US" sz="1400" b="1" dirty="0" smtClean="0"/>
              <a:t>private </a:t>
            </a:r>
            <a:r>
              <a:rPr lang="en-US" sz="1400" b="1" dirty="0" err="1" smtClean="0"/>
              <a:t>ArrayList</a:t>
            </a:r>
            <a:r>
              <a:rPr lang="en-US" sz="1400" b="1" dirty="0" smtClean="0"/>
              <a:t>&lt;Cell&lt;</a:t>
            </a:r>
            <a:r>
              <a:rPr lang="en-US" sz="1400" b="1" dirty="0" err="1" smtClean="0"/>
              <a:t>anyType</a:t>
            </a:r>
            <a:r>
              <a:rPr lang="en-US" sz="1400" b="1" dirty="0" smtClean="0"/>
              <a:t>&gt;&gt; list; </a:t>
            </a:r>
            <a:r>
              <a:rPr lang="en-US" sz="1400" b="1" dirty="0" smtClean="0">
                <a:solidFill>
                  <a:srgbClr val="7030A0"/>
                </a:solidFill>
              </a:rPr>
              <a:t>      </a:t>
            </a:r>
            <a:r>
              <a:rPr lang="en-US" sz="1400" dirty="0" smtClean="0">
                <a:solidFill>
                  <a:srgbClr val="C00000"/>
                </a:solidFill>
              </a:rPr>
              <a:t>//stores the actual elements</a:t>
            </a:r>
            <a:r>
              <a:rPr lang="en-US" sz="1400" b="1" dirty="0" smtClean="0">
                <a:solidFill>
                  <a:srgbClr val="7030A0"/>
                </a:solidFill>
              </a:rPr>
              <a:t/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private </a:t>
            </a:r>
            <a:r>
              <a:rPr lang="en-US" sz="1400" b="1" dirty="0" err="1" smtClean="0">
                <a:solidFill>
                  <a:srgbClr val="7030A0"/>
                </a:solidFill>
              </a:rPr>
              <a:t>int</a:t>
            </a:r>
            <a:r>
              <a:rPr lang="en-US" sz="1400" b="1" dirty="0" smtClean="0">
                <a:solidFill>
                  <a:srgbClr val="7030A0"/>
                </a:solidFill>
              </a:rPr>
              <a:t> </a:t>
            </a:r>
            <a:r>
              <a:rPr lang="en-US" sz="1400" b="1" dirty="0" err="1" smtClean="0">
                <a:solidFill>
                  <a:srgbClr val="7030A0"/>
                </a:solidFill>
              </a:rPr>
              <a:t>numElements</a:t>
            </a:r>
            <a:r>
              <a:rPr lang="en-US" sz="1400" b="1" dirty="0" smtClean="0">
                <a:solidFill>
                  <a:srgbClr val="7030A0"/>
                </a:solidFill>
              </a:rPr>
              <a:t>;                             </a:t>
            </a:r>
            <a:r>
              <a:rPr lang="en-US" sz="1400" dirty="0" smtClean="0">
                <a:solidFill>
                  <a:srgbClr val="C00000"/>
                </a:solidFill>
              </a:rPr>
              <a:t>//number of valid elements in the list</a:t>
            </a:r>
            <a:r>
              <a:rPr lang="en-US" sz="1400" b="1" dirty="0" smtClean="0">
                <a:solidFill>
                  <a:srgbClr val="7030A0"/>
                </a:solidFill>
              </a:rPr>
              <a:t/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private </a:t>
            </a:r>
            <a:r>
              <a:rPr lang="en-US" sz="1400" b="1" dirty="0" err="1" smtClean="0">
                <a:solidFill>
                  <a:srgbClr val="7030A0"/>
                </a:solidFill>
              </a:rPr>
              <a:t>int</a:t>
            </a:r>
            <a:r>
              <a:rPr lang="en-US" sz="1400" b="1" dirty="0" smtClean="0">
                <a:solidFill>
                  <a:srgbClr val="7030A0"/>
                </a:solidFill>
              </a:rPr>
              <a:t> </a:t>
            </a:r>
            <a:r>
              <a:rPr lang="en-US" sz="1400" b="1" dirty="0" err="1" smtClean="0">
                <a:solidFill>
                  <a:srgbClr val="7030A0"/>
                </a:solidFill>
              </a:rPr>
              <a:t>numRows</a:t>
            </a:r>
            <a:r>
              <a:rPr lang="en-US" sz="1400" b="1" dirty="0" smtClean="0">
                <a:solidFill>
                  <a:srgbClr val="7030A0"/>
                </a:solidFill>
              </a:rPr>
              <a:t>, </a:t>
            </a:r>
            <a:r>
              <a:rPr lang="en-US" sz="1400" b="1" dirty="0" err="1" smtClean="0">
                <a:solidFill>
                  <a:srgbClr val="7030A0"/>
                </a:solidFill>
              </a:rPr>
              <a:t>numCols</a:t>
            </a:r>
            <a:r>
              <a:rPr lang="en-US" sz="1400" b="1" dirty="0" smtClean="0">
                <a:solidFill>
                  <a:srgbClr val="7030A0"/>
                </a:solidFill>
              </a:rPr>
              <a:t>;                  </a:t>
            </a:r>
            <a:r>
              <a:rPr lang="en-US" sz="1400" dirty="0" smtClean="0">
                <a:solidFill>
                  <a:srgbClr val="C00000"/>
                </a:solidFill>
              </a:rPr>
              <a:t>//logical dimensions</a:t>
            </a:r>
            <a:r>
              <a:rPr lang="en-US" sz="1400" b="1" dirty="0" smtClean="0">
                <a:solidFill>
                  <a:srgbClr val="7030A0"/>
                </a:solidFill>
              </a:rPr>
              <a:t/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</a:t>
            </a:r>
            <a:r>
              <a:rPr lang="en-US" sz="1400" dirty="0" smtClean="0">
                <a:solidFill>
                  <a:srgbClr val="C00000"/>
                </a:solidFill>
              </a:rPr>
              <a:t>//…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}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2004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What’s this?</a:t>
            </a:r>
          </a:p>
          <a:p>
            <a:endParaRPr lang="en-US" dirty="0"/>
          </a:p>
          <a:p>
            <a:r>
              <a:rPr lang="en-US" dirty="0" smtClean="0"/>
              <a:t>An </a:t>
            </a:r>
            <a:r>
              <a:rPr lang="en-US" dirty="0" err="1" smtClean="0"/>
              <a:t>ArrayList</a:t>
            </a:r>
            <a:r>
              <a:rPr lang="en-US" dirty="0" smtClean="0"/>
              <a:t> of Cell objects, where each Cell can store an &lt;</a:t>
            </a:r>
            <a:r>
              <a:rPr lang="en-US" dirty="0" err="1" smtClean="0"/>
              <a:t>anyType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Cell Object data fields:</a:t>
            </a:r>
          </a:p>
          <a:p>
            <a:r>
              <a:rPr lang="en-US" dirty="0"/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anyType</a:t>
            </a:r>
            <a:r>
              <a:rPr lang="en-US" b="1" dirty="0" smtClean="0">
                <a:solidFill>
                  <a:srgbClr val="7030A0"/>
                </a:solidFill>
              </a:rPr>
              <a:t> value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//the actual Object that the Cell stores &lt;can be any type&gt;</a:t>
            </a:r>
          </a:p>
          <a:p>
            <a:r>
              <a:rPr lang="en-US" dirty="0"/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row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//the row value it is simulated to be stored at</a:t>
            </a:r>
          </a:p>
          <a:p>
            <a:r>
              <a:rPr lang="en-US" dirty="0"/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col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//the column value it is simulated to be stored at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Does a Cell object need a data field for its key value?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If so, the Cell would have to know the Sparse Matrix’s number of columns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The key is only used to get things in the right order in Sparse Matrix.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The key could just be a helper method in </a:t>
            </a:r>
            <a:r>
              <a:rPr lang="en-US" b="1" dirty="0" err="1" smtClean="0">
                <a:solidFill>
                  <a:srgbClr val="C00000"/>
                </a:solidFill>
              </a:rPr>
              <a:t>SparseMatrix</a:t>
            </a:r>
            <a:r>
              <a:rPr lang="en-US" b="1" dirty="0" smtClean="0">
                <a:solidFill>
                  <a:srgbClr val="C00000"/>
                </a:solidFill>
              </a:rPr>
              <a:t>:  </a:t>
            </a:r>
            <a:r>
              <a:rPr lang="en-US" b="1" dirty="0" smtClean="0">
                <a:solidFill>
                  <a:srgbClr val="7030A0"/>
                </a:solidFill>
              </a:rPr>
              <a:t>private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getKey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c)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8000" y="1905000"/>
            <a:ext cx="2667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11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other methods would be helpful?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282005"/>
            <a:ext cx="3962400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</a:t>
            </a:r>
            <a:r>
              <a:rPr lang="en-US" dirty="0" err="1" smtClean="0"/>
              <a:t>numRows</a:t>
            </a:r>
            <a:r>
              <a:rPr lang="en-US" dirty="0" smtClean="0"/>
              <a:t>()</a:t>
            </a:r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 smtClean="0"/>
              <a:t>numColumns</a:t>
            </a:r>
            <a:r>
              <a:rPr lang="en-US" dirty="0" smtClean="0"/>
              <a:t>()</a:t>
            </a:r>
            <a:endParaRPr lang="en-US" b="1" dirty="0"/>
          </a:p>
          <a:p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size() 			</a:t>
            </a:r>
          </a:p>
          <a:p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dirty="0"/>
              <a:t>add(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 smtClean="0"/>
              <a:t>r, </a:t>
            </a:r>
            <a:r>
              <a:rPr lang="en-US" sz="2000" b="1" dirty="0" err="1" smtClean="0"/>
              <a:t>int</a:t>
            </a:r>
            <a:r>
              <a:rPr lang="en-US" sz="2000" i="1" dirty="0" smtClean="0"/>
              <a:t> c</a:t>
            </a:r>
            <a:r>
              <a:rPr lang="en-US" sz="2000" dirty="0" smtClean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i="1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smtClean="0"/>
              <a:t>get(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 smtClean="0"/>
              <a:t>) </a:t>
            </a:r>
            <a:r>
              <a:rPr lang="en-US" sz="2000" dirty="0"/>
              <a:t>		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smtClean="0"/>
              <a:t>set(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 smtClean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smtClean="0"/>
              <a:t>remove(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 smtClean="0"/>
              <a:t>)</a:t>
            </a:r>
            <a:r>
              <a:rPr lang="en-US" sz="2000" dirty="0"/>
              <a:t>	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00946" y="1337046"/>
            <a:ext cx="4267200" cy="20928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//returns # rows set in constructor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//returns # cols set in constructor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//returns # actual elements stored</a:t>
            </a:r>
            <a:r>
              <a:rPr lang="en-US" sz="2000" dirty="0"/>
              <a:t>	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//adds </a:t>
            </a:r>
            <a:r>
              <a:rPr lang="en-US" dirty="0" err="1" smtClean="0">
                <a:solidFill>
                  <a:srgbClr val="C00000"/>
                </a:solidFill>
              </a:rPr>
              <a:t>obj</a:t>
            </a:r>
            <a:r>
              <a:rPr lang="en-US" dirty="0" smtClean="0">
                <a:solidFill>
                  <a:srgbClr val="C00000"/>
                </a:solidFill>
              </a:rPr>
              <a:t> at row r, col c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//returns the element at row r, col c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//changes element at (</a:t>
            </a:r>
            <a:r>
              <a:rPr lang="en-US" dirty="0" err="1" smtClean="0">
                <a:solidFill>
                  <a:srgbClr val="C00000"/>
                </a:solidFill>
              </a:rPr>
              <a:t>r,c</a:t>
            </a:r>
            <a:r>
              <a:rPr lang="en-US" dirty="0" smtClean="0">
                <a:solidFill>
                  <a:srgbClr val="C00000"/>
                </a:solidFill>
              </a:rPr>
              <a:t>), returns old value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//removes element at (</a:t>
            </a:r>
            <a:r>
              <a:rPr lang="en-US" dirty="0" err="1" smtClean="0">
                <a:solidFill>
                  <a:srgbClr val="C00000"/>
                </a:solidFill>
              </a:rPr>
              <a:t>r,c</a:t>
            </a:r>
            <a:r>
              <a:rPr lang="en-US" dirty="0" smtClean="0">
                <a:solidFill>
                  <a:srgbClr val="C00000"/>
                </a:solidFill>
              </a:rPr>
              <a:t>), returns its value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74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other methods would be helpful?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282005"/>
            <a:ext cx="3962400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</a:t>
            </a:r>
            <a:r>
              <a:rPr lang="en-US" dirty="0" err="1" smtClean="0"/>
              <a:t>numRows</a:t>
            </a:r>
            <a:r>
              <a:rPr lang="en-US" dirty="0" smtClean="0"/>
              <a:t>()</a:t>
            </a:r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 smtClean="0"/>
              <a:t>numColumns</a:t>
            </a:r>
            <a:r>
              <a:rPr lang="en-US" dirty="0" smtClean="0"/>
              <a:t>()</a:t>
            </a:r>
            <a:endParaRPr lang="en-US" b="1" dirty="0"/>
          </a:p>
          <a:p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size() 			</a:t>
            </a:r>
          </a:p>
          <a:p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dirty="0"/>
              <a:t>add(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 smtClean="0"/>
              <a:t>r, </a:t>
            </a:r>
            <a:r>
              <a:rPr lang="en-US" sz="2000" b="1" dirty="0" err="1" smtClean="0"/>
              <a:t>int</a:t>
            </a:r>
            <a:r>
              <a:rPr lang="en-US" sz="2000" i="1" dirty="0" smtClean="0"/>
              <a:t> c</a:t>
            </a:r>
            <a:r>
              <a:rPr lang="en-US" sz="2000" dirty="0" smtClean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i="1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smtClean="0"/>
              <a:t>get(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 smtClean="0"/>
              <a:t>) </a:t>
            </a:r>
            <a:r>
              <a:rPr lang="en-US" sz="2000" dirty="0"/>
              <a:t>		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smtClean="0"/>
              <a:t>set(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 smtClean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smtClean="0"/>
              <a:t>remove(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 smtClean="0"/>
              <a:t>)</a:t>
            </a:r>
            <a:r>
              <a:rPr lang="en-US" sz="2000" dirty="0"/>
              <a:t>	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00946" y="1337046"/>
            <a:ext cx="4267200" cy="20928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//returns # rows set in constructor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//returns # cols set in constructor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//returns # actual elements stored</a:t>
            </a:r>
            <a:r>
              <a:rPr lang="en-US" sz="2000" dirty="0"/>
              <a:t>	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//adds </a:t>
            </a:r>
            <a:r>
              <a:rPr lang="en-US" dirty="0" err="1" smtClean="0">
                <a:solidFill>
                  <a:srgbClr val="C00000"/>
                </a:solidFill>
              </a:rPr>
              <a:t>obj</a:t>
            </a:r>
            <a:r>
              <a:rPr lang="en-US" dirty="0" smtClean="0">
                <a:solidFill>
                  <a:srgbClr val="C00000"/>
                </a:solidFill>
              </a:rPr>
              <a:t> at row r, col c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//returns the element at row r, col c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//changes element at (</a:t>
            </a:r>
            <a:r>
              <a:rPr lang="en-US" dirty="0" err="1" smtClean="0">
                <a:solidFill>
                  <a:srgbClr val="C00000"/>
                </a:solidFill>
              </a:rPr>
              <a:t>r,c</a:t>
            </a:r>
            <a:r>
              <a:rPr lang="en-US" dirty="0" smtClean="0">
                <a:solidFill>
                  <a:srgbClr val="C00000"/>
                </a:solidFill>
              </a:rPr>
              <a:t>), returns old value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//removes element at (</a:t>
            </a:r>
            <a:r>
              <a:rPr lang="en-US" dirty="0" err="1" smtClean="0">
                <a:solidFill>
                  <a:srgbClr val="C00000"/>
                </a:solidFill>
              </a:rPr>
              <a:t>r,c</a:t>
            </a:r>
            <a:r>
              <a:rPr lang="en-US" dirty="0" smtClean="0">
                <a:solidFill>
                  <a:srgbClr val="C00000"/>
                </a:solidFill>
              </a:rPr>
              <a:t>), returns its value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3581400"/>
            <a:ext cx="86868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b="1" dirty="0" err="1"/>
              <a:t>boolean</a:t>
            </a:r>
            <a:r>
              <a:rPr lang="en-US" dirty="0"/>
              <a:t> contains(</a:t>
            </a:r>
            <a:r>
              <a:rPr lang="en-US" dirty="0" err="1"/>
              <a:t>anyType</a:t>
            </a:r>
            <a:r>
              <a:rPr lang="en-US" dirty="0"/>
              <a:t> x);   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true if x exists in list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public </a:t>
            </a:r>
            <a:r>
              <a:rPr lang="en-US" b="1" dirty="0" err="1"/>
              <a:t>int</a:t>
            </a:r>
            <a:r>
              <a:rPr lang="en-US" dirty="0"/>
              <a:t>[] </a:t>
            </a:r>
            <a:r>
              <a:rPr lang="en-US" dirty="0" err="1"/>
              <a:t>getLocation</a:t>
            </a:r>
            <a:r>
              <a:rPr lang="en-US" dirty="0"/>
              <a:t>(</a:t>
            </a:r>
            <a:r>
              <a:rPr lang="en-US" dirty="0" err="1"/>
              <a:t>anyType</a:t>
            </a:r>
            <a:r>
              <a:rPr lang="en-US" dirty="0"/>
              <a:t> x);   </a:t>
            </a:r>
            <a:r>
              <a:rPr lang="en-US" dirty="0" smtClean="0"/>
              <a:t>  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returns location [</a:t>
            </a:r>
            <a:r>
              <a:rPr lang="en-US" dirty="0" err="1">
                <a:solidFill>
                  <a:srgbClr val="C00000"/>
                </a:solidFill>
              </a:rPr>
              <a:t>r,c</a:t>
            </a:r>
            <a:r>
              <a:rPr lang="en-US" dirty="0">
                <a:solidFill>
                  <a:srgbClr val="C00000"/>
                </a:solidFill>
              </a:rPr>
              <a:t>] of where x exists in list,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		// 			    null </a:t>
            </a:r>
            <a:r>
              <a:rPr lang="en-US" dirty="0">
                <a:solidFill>
                  <a:srgbClr val="C00000"/>
                </a:solidFill>
              </a:rPr>
              <a:t>otherwise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public </a:t>
            </a:r>
            <a:r>
              <a:rPr lang="en-US" b="1" dirty="0"/>
              <a:t>Object</a:t>
            </a:r>
            <a:r>
              <a:rPr lang="en-US" dirty="0"/>
              <a:t>[][] </a:t>
            </a:r>
            <a:r>
              <a:rPr lang="en-US" dirty="0" err="1"/>
              <a:t>toArray</a:t>
            </a:r>
            <a:r>
              <a:rPr lang="en-US" dirty="0"/>
              <a:t>();          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returns equivalent structure in 2-D array form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public </a:t>
            </a:r>
            <a:r>
              <a:rPr lang="en-US" b="1" dirty="0" err="1"/>
              <a:t>boolean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();             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returns true if there are no </a:t>
            </a:r>
            <a:r>
              <a:rPr lang="en-US" dirty="0" smtClean="0">
                <a:solidFill>
                  <a:srgbClr val="C00000"/>
                </a:solidFill>
              </a:rPr>
              <a:t>elements </a:t>
            </a:r>
            <a:r>
              <a:rPr lang="en-US" dirty="0">
                <a:solidFill>
                  <a:srgbClr val="C00000"/>
                </a:solidFill>
              </a:rPr>
              <a:t>stored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public </a:t>
            </a:r>
            <a:r>
              <a:rPr lang="en-US" b="1" dirty="0"/>
              <a:t>void</a:t>
            </a:r>
            <a:r>
              <a:rPr lang="en-US" dirty="0"/>
              <a:t> clear();                   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clears all elements out of the list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public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setBlank</a:t>
            </a:r>
            <a:r>
              <a:rPr lang="en-US" dirty="0"/>
              <a:t>(</a:t>
            </a:r>
            <a:r>
              <a:rPr lang="en-US" b="1" dirty="0"/>
              <a:t>char</a:t>
            </a:r>
            <a:r>
              <a:rPr lang="en-US" dirty="0"/>
              <a:t> blank);     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allows the client to set the character that a blank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		//    spot </a:t>
            </a:r>
            <a:r>
              <a:rPr lang="en-US" dirty="0">
                <a:solidFill>
                  <a:srgbClr val="C00000"/>
                </a:solidFill>
              </a:rPr>
              <a:t>in the array </a:t>
            </a:r>
            <a:r>
              <a:rPr lang="en-US" dirty="0" smtClean="0">
                <a:solidFill>
                  <a:srgbClr val="C00000"/>
                </a:solidFill>
              </a:rPr>
              <a:t>is represented </a:t>
            </a:r>
            <a:r>
              <a:rPr lang="en-US" dirty="0">
                <a:solidFill>
                  <a:srgbClr val="C00000"/>
                </a:solidFill>
              </a:rPr>
              <a:t>by in </a:t>
            </a:r>
            <a:r>
              <a:rPr lang="en-US" dirty="0" err="1" smtClean="0">
                <a:solidFill>
                  <a:srgbClr val="C00000"/>
                </a:solidFill>
              </a:rPr>
              <a:t>toString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0555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1600" dirty="0"/>
              <a:t>public </a:t>
            </a:r>
            <a:r>
              <a:rPr lang="en-US" sz="1600" b="1" dirty="0"/>
              <a:t>void</a:t>
            </a:r>
            <a:r>
              <a:rPr lang="en-US" sz="1600" dirty="0"/>
              <a:t> </a:t>
            </a:r>
            <a:r>
              <a:rPr lang="en-US" sz="1600" dirty="0" err="1"/>
              <a:t>setBlank</a:t>
            </a:r>
            <a:r>
              <a:rPr lang="en-US" sz="1600" dirty="0"/>
              <a:t>(</a:t>
            </a:r>
            <a:r>
              <a:rPr lang="en-US" sz="1600" b="1" dirty="0"/>
              <a:t>char</a:t>
            </a:r>
            <a:r>
              <a:rPr lang="en-US" sz="1600" dirty="0"/>
              <a:t> blank);      	</a:t>
            </a:r>
            <a:r>
              <a:rPr lang="en-US" sz="1600" dirty="0">
                <a:solidFill>
                  <a:srgbClr val="C00000"/>
                </a:solidFill>
              </a:rPr>
              <a:t>//allows the client to set the character that a blank 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				//    spot in the array is represented by in </a:t>
            </a:r>
            <a:r>
              <a:rPr lang="en-US" sz="1600" dirty="0" err="1">
                <a:solidFill>
                  <a:srgbClr val="C00000"/>
                </a:solidFill>
              </a:rPr>
              <a:t>toString</a:t>
            </a:r>
            <a:r>
              <a:rPr lang="en-US" sz="1600" dirty="0">
                <a:solidFill>
                  <a:srgbClr val="C00000"/>
                </a:solidFill>
              </a:rPr>
              <a:t>()</a:t>
            </a:r>
            <a:br>
              <a:rPr lang="en-US" sz="1600" dirty="0">
                <a:solidFill>
                  <a:srgbClr val="C00000"/>
                </a:solidFill>
              </a:rPr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SparseMatrix</a:t>
            </a:r>
            <a:r>
              <a:rPr lang="en-US" sz="2000" dirty="0" smtClean="0"/>
              <a:t>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 should show the elements in row/col fashion.</a:t>
            </a:r>
          </a:p>
          <a:p>
            <a:pPr marL="0" indent="0">
              <a:buNone/>
            </a:pPr>
            <a:r>
              <a:rPr lang="en-US" sz="2000" dirty="0" smtClean="0"/>
              <a:t>What do you show for unoccupied cells?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null ?			A       B     null    </a:t>
            </a:r>
            <a:r>
              <a:rPr lang="en-US" sz="2000" dirty="0" err="1" smtClean="0"/>
              <a:t>null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		null  </a:t>
            </a:r>
            <a:r>
              <a:rPr lang="en-US" sz="2000" dirty="0" err="1" smtClean="0"/>
              <a:t>null</a:t>
            </a:r>
            <a:r>
              <a:rPr lang="en-US" sz="2000" dirty="0" smtClean="0"/>
              <a:t>   C       null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D        E     null     F</a:t>
            </a:r>
          </a:p>
          <a:p>
            <a:pPr marL="0" indent="0">
              <a:buNone/>
            </a:pPr>
            <a:r>
              <a:rPr lang="en-US" sz="2000" dirty="0" smtClean="0"/>
              <a:t>What if you actually want to store the literal string “null”?</a:t>
            </a:r>
          </a:p>
          <a:p>
            <a:pPr marL="0" indent="0">
              <a:buNone/>
            </a:pPr>
            <a:r>
              <a:rPr lang="en-US" sz="2000" dirty="0" smtClean="0"/>
              <a:t>There would be no way to differentiate between occupied and unoccupied cells.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34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1600" dirty="0"/>
              <a:t>public </a:t>
            </a:r>
            <a:r>
              <a:rPr lang="en-US" sz="1600" b="1" dirty="0"/>
              <a:t>void</a:t>
            </a:r>
            <a:r>
              <a:rPr lang="en-US" sz="1600" dirty="0"/>
              <a:t> </a:t>
            </a:r>
            <a:r>
              <a:rPr lang="en-US" sz="1600" dirty="0" err="1"/>
              <a:t>setBlank</a:t>
            </a:r>
            <a:r>
              <a:rPr lang="en-US" sz="1600" dirty="0"/>
              <a:t>(</a:t>
            </a:r>
            <a:r>
              <a:rPr lang="en-US" sz="1600" b="1" dirty="0"/>
              <a:t>char</a:t>
            </a:r>
            <a:r>
              <a:rPr lang="en-US" sz="1600" dirty="0"/>
              <a:t> blank);      	</a:t>
            </a:r>
            <a:r>
              <a:rPr lang="en-US" sz="1600" dirty="0">
                <a:solidFill>
                  <a:srgbClr val="C00000"/>
                </a:solidFill>
              </a:rPr>
              <a:t>//allows the client to set the character that a blank 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				//    spot in the array is represented by in </a:t>
            </a:r>
            <a:r>
              <a:rPr lang="en-US" sz="1600" dirty="0" err="1">
                <a:solidFill>
                  <a:srgbClr val="C00000"/>
                </a:solidFill>
              </a:rPr>
              <a:t>toString</a:t>
            </a:r>
            <a:r>
              <a:rPr lang="en-US" sz="1600" dirty="0">
                <a:solidFill>
                  <a:srgbClr val="C00000"/>
                </a:solidFill>
              </a:rPr>
              <a:t>()</a:t>
            </a:r>
            <a:br>
              <a:rPr lang="en-US" sz="1600" dirty="0">
                <a:solidFill>
                  <a:srgbClr val="C00000"/>
                </a:solidFill>
              </a:rPr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SparseMatrix</a:t>
            </a:r>
            <a:r>
              <a:rPr lang="en-US" sz="2000" dirty="0" smtClean="0"/>
              <a:t>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 should show the elements in row/col fashion.</a:t>
            </a:r>
          </a:p>
          <a:p>
            <a:pPr marL="0" indent="0">
              <a:buNone/>
            </a:pPr>
            <a:r>
              <a:rPr lang="en-US" sz="2000" dirty="0" smtClean="0"/>
              <a:t>What do you show for unoccupied cells?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hyphen ?		A       B       -         -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		-         -       C        -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D        E       -        F</a:t>
            </a:r>
          </a:p>
          <a:p>
            <a:pPr marL="0" indent="0">
              <a:buNone/>
            </a:pPr>
            <a:r>
              <a:rPr lang="en-US" sz="2000" dirty="0" smtClean="0"/>
              <a:t>What if you actually want to store the character hyphen?</a:t>
            </a:r>
          </a:p>
          <a:p>
            <a:pPr marL="0" indent="0">
              <a:buNone/>
            </a:pPr>
            <a:r>
              <a:rPr lang="en-US" sz="2000" dirty="0" smtClean="0"/>
              <a:t>There would be no way to differentiate between occupied and unoccupied cells.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685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1600" dirty="0"/>
              <a:t>public </a:t>
            </a:r>
            <a:r>
              <a:rPr lang="en-US" sz="1600" b="1" dirty="0"/>
              <a:t>void</a:t>
            </a:r>
            <a:r>
              <a:rPr lang="en-US" sz="1600" dirty="0"/>
              <a:t> </a:t>
            </a:r>
            <a:r>
              <a:rPr lang="en-US" sz="1600" dirty="0" err="1"/>
              <a:t>setBlank</a:t>
            </a:r>
            <a:r>
              <a:rPr lang="en-US" sz="1600" dirty="0"/>
              <a:t>(</a:t>
            </a:r>
            <a:r>
              <a:rPr lang="en-US" sz="1600" b="1" dirty="0"/>
              <a:t>char</a:t>
            </a:r>
            <a:r>
              <a:rPr lang="en-US" sz="1600" dirty="0"/>
              <a:t> blank);      	</a:t>
            </a:r>
            <a:r>
              <a:rPr lang="en-US" sz="1600" dirty="0">
                <a:solidFill>
                  <a:srgbClr val="C00000"/>
                </a:solidFill>
              </a:rPr>
              <a:t>//allows the client to set the character that a blank 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				//    spot in the array is represented by in </a:t>
            </a:r>
            <a:r>
              <a:rPr lang="en-US" sz="1600" dirty="0" err="1">
                <a:solidFill>
                  <a:srgbClr val="C00000"/>
                </a:solidFill>
              </a:rPr>
              <a:t>toString</a:t>
            </a:r>
            <a:r>
              <a:rPr lang="en-US" sz="1600" dirty="0">
                <a:solidFill>
                  <a:srgbClr val="C00000"/>
                </a:solidFill>
              </a:rPr>
              <a:t>()</a:t>
            </a:r>
            <a:br>
              <a:rPr lang="en-US" sz="1600" dirty="0">
                <a:solidFill>
                  <a:srgbClr val="C00000"/>
                </a:solidFill>
              </a:rPr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Give the client the ability to set the value (character or String) that they want an unoccupied space to be represented by in the </a:t>
            </a:r>
            <a:r>
              <a:rPr lang="en-US" sz="2000" dirty="0" err="1" smtClean="0"/>
              <a:t>SparseMatrix’s</a:t>
            </a:r>
            <a:r>
              <a:rPr lang="en-US" sz="2000" dirty="0" smtClean="0"/>
              <a:t>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 method.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946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Matrix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Chess / Checkers / </a:t>
            </a:r>
            <a:r>
              <a:rPr lang="en-US" dirty="0" smtClean="0"/>
              <a:t>Archon</a:t>
            </a:r>
          </a:p>
          <a:p>
            <a:pPr marL="457200" lvl="1" indent="0">
              <a:buNone/>
            </a:pPr>
            <a:r>
              <a:rPr lang="en-US" i="1" u="sng" dirty="0" smtClean="0">
                <a:solidFill>
                  <a:srgbClr val="7030A0"/>
                </a:solidFill>
                <a:hlinkClick r:id="rId2"/>
              </a:rPr>
              <a:t>http://en.wikipedia.org/wiki/Archon:_The_Light_and_the_Dark</a:t>
            </a:r>
            <a:endParaRPr lang="en-US" i="1" u="sng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en-US" i="1" u="sng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Othello </a:t>
            </a:r>
            <a:r>
              <a:rPr lang="en-US" dirty="0" smtClean="0"/>
              <a:t>/ </a:t>
            </a:r>
            <a:r>
              <a:rPr lang="en-US" dirty="0" err="1" smtClean="0"/>
              <a:t>Reversi</a:t>
            </a:r>
            <a:r>
              <a:rPr lang="en-US" dirty="0" smtClean="0"/>
              <a:t> / Go</a:t>
            </a:r>
          </a:p>
          <a:p>
            <a:r>
              <a:rPr lang="en-US" dirty="0" smtClean="0"/>
              <a:t>Battleship / Connect 4 / Meta-Tic-Tac-Toe / Fox &amp; Geese</a:t>
            </a:r>
          </a:p>
          <a:p>
            <a:pPr lvl="1"/>
            <a:r>
              <a:rPr lang="en-US" dirty="0" smtClean="0"/>
              <a:t>Only appropriate ambition with 2-player and single player against a reactionary AI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i="1" u="sng" dirty="0">
                <a:solidFill>
                  <a:srgbClr val="7030A0"/>
                </a:solidFill>
                <a:hlinkClick r:id="rId3"/>
              </a:rPr>
              <a:t>http://</a:t>
            </a:r>
            <a:r>
              <a:rPr lang="en-US" i="1" u="sng" dirty="0" smtClean="0">
                <a:solidFill>
                  <a:srgbClr val="7030A0"/>
                </a:solidFill>
                <a:hlinkClick r:id="rId3"/>
              </a:rPr>
              <a:t>en.wikipedia.org/wiki/Fox_games</a:t>
            </a:r>
            <a:endParaRPr lang="en-US" i="1" u="sng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en-US" i="1" u="sng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Connect pipes </a:t>
            </a:r>
            <a:r>
              <a:rPr lang="en-US" dirty="0" smtClean="0"/>
              <a:t>puzzle</a:t>
            </a:r>
          </a:p>
          <a:p>
            <a:pPr marL="400050" lvl="1" indent="0">
              <a:buNone/>
            </a:pPr>
            <a:r>
              <a:rPr lang="en-US" i="1" u="sng" dirty="0" smtClean="0">
                <a:solidFill>
                  <a:srgbClr val="7030A0"/>
                </a:solidFill>
                <a:hlinkClick r:id="rId4"/>
              </a:rPr>
              <a:t>https</a:t>
            </a:r>
            <a:r>
              <a:rPr lang="en-US" i="1" u="sng" dirty="0">
                <a:solidFill>
                  <a:srgbClr val="7030A0"/>
                </a:solidFill>
                <a:hlinkClick r:id="rId4"/>
              </a:rPr>
              <a:t>://</a:t>
            </a:r>
            <a:r>
              <a:rPr lang="en-US" i="1" u="sng" dirty="0" smtClean="0">
                <a:solidFill>
                  <a:srgbClr val="7030A0"/>
                </a:solidFill>
                <a:hlinkClick r:id="rId4"/>
              </a:rPr>
              <a:t>www.mathsisfun.com/games/plumber-game.html</a:t>
            </a:r>
            <a:endParaRPr lang="en-US" i="1" u="sng" dirty="0" smtClean="0">
              <a:solidFill>
                <a:srgbClr val="7030A0"/>
              </a:solidFill>
            </a:endParaRPr>
          </a:p>
          <a:p>
            <a:pPr marL="400050" lvl="1" indent="0">
              <a:buNone/>
            </a:pPr>
            <a:endParaRPr lang="en-US" i="1" u="sng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Dungeon Quest (board game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i="1" u="sng" dirty="0">
                <a:solidFill>
                  <a:srgbClr val="7030A0"/>
                </a:solidFill>
                <a:hlinkClick r:id="rId5"/>
              </a:rPr>
              <a:t>http://</a:t>
            </a:r>
            <a:r>
              <a:rPr lang="en-US" i="1" u="sng" dirty="0" smtClean="0">
                <a:solidFill>
                  <a:srgbClr val="7030A0"/>
                </a:solidFill>
                <a:hlinkClick r:id="rId5"/>
              </a:rPr>
              <a:t>en.wikipedia.org/wiki/Dungeonquest</a:t>
            </a:r>
            <a:endParaRPr lang="en-US" i="1" u="sng" dirty="0" smtClean="0">
              <a:solidFill>
                <a:srgbClr val="7030A0"/>
              </a:solidFill>
            </a:endParaRPr>
          </a:p>
          <a:p>
            <a:pPr marL="400050" lvl="1" indent="0">
              <a:buNone/>
            </a:pPr>
            <a:endParaRPr lang="en-US" i="1" u="sng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Conway’s Game of Life / Wire World</a:t>
            </a:r>
          </a:p>
          <a:p>
            <a:pPr lvl="1"/>
            <a:r>
              <a:rPr lang="en-US" dirty="0" smtClean="0"/>
              <a:t>Only appropriate </a:t>
            </a:r>
            <a:r>
              <a:rPr lang="en-US" dirty="0" smtClean="0"/>
              <a:t>ambition </a:t>
            </a:r>
            <a:r>
              <a:rPr lang="en-US" dirty="0" smtClean="0"/>
              <a:t>with wrap-around and file save and load features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en.wikipedia.org/wiki/Conway's_Game_of_Life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en.wikipedia.org/wiki/Wireworld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5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326</Words>
  <Application>Microsoft Office PowerPoint</Application>
  <PresentationFormat>On-screen Show (4:3)</PresentationFormat>
  <Paragraphs>100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Sparse Matrix 2</vt:lpstr>
      <vt:lpstr>Creating SparseMatrix</vt:lpstr>
      <vt:lpstr>Creating SparseMatrix</vt:lpstr>
      <vt:lpstr>What other methods would be helpful?</vt:lpstr>
      <vt:lpstr>What other methods would be helpful?</vt:lpstr>
      <vt:lpstr>public void setBlank(char blank);       //allows the client to set the character that a blank      //    spot in the array is represented by in toString() </vt:lpstr>
      <vt:lpstr>public void setBlank(char blank);       //allows the client to set the character that a blank      //    spot in the array is represented by in toString() </vt:lpstr>
      <vt:lpstr>public void setBlank(char blank);       //allows the client to set the character that a blank      //    spot in the array is represented by in toString() </vt:lpstr>
      <vt:lpstr>Sparse Matrix Games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Matrix</dc:title>
  <dc:creator>Oberle, Doug R</dc:creator>
  <cp:lastModifiedBy>Administrator</cp:lastModifiedBy>
  <cp:revision>24</cp:revision>
  <dcterms:created xsi:type="dcterms:W3CDTF">2006-08-16T00:00:00Z</dcterms:created>
  <dcterms:modified xsi:type="dcterms:W3CDTF">2015-05-13T15:52:05Z</dcterms:modified>
</cp:coreProperties>
</file>