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10287000" cx="18288000"/>
  <p:notesSz cx="6858000" cy="9144000"/>
  <p:embeddedFontLst>
    <p:embeddedFont>
      <p:font typeface="DM Sans"/>
      <p:regular r:id="rId11"/>
      <p:bold r:id="rId12"/>
      <p:italic r:id="rId13"/>
      <p:boldItalic r:id="rId14"/>
    </p:embeddedFon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NVZ7RIjAS2j5KB2cJ+Jd3kmP2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D8B8E7-3B23-4751-A000-35C65A498C34}">
  <a:tblStyle styleId="{EED8B8E7-3B23-4751-A000-35C65A498C3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DMSans-regular.fntdata"/><Relationship Id="rId10" Type="http://schemas.openxmlformats.org/officeDocument/2006/relationships/slide" Target="slides/slide4.xml"/><Relationship Id="rId13" Type="http://schemas.openxmlformats.org/officeDocument/2006/relationships/font" Target="fonts/DMSans-italic.fntdata"/><Relationship Id="rId12" Type="http://schemas.openxmlformats.org/officeDocument/2006/relationships/font" Target="fonts/DMSans-bold.fntdata"/><Relationship Id="rId15" Type="http://schemas.openxmlformats.org/officeDocument/2006/relationships/font" Target="fonts/CenturyGothic-regular.fntdata"/><Relationship Id="rId14" Type="http://schemas.openxmlformats.org/officeDocument/2006/relationships/font" Target="fonts/DMSans-boldItalic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19" Type="http://customschemas.google.com/relationships/presentationmetadata" Target="metadata"/><Relationship Id="rId18" Type="http://schemas.openxmlformats.org/officeDocument/2006/relationships/font" Target="fonts/CenturyGothic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Shakila</a:t>
            </a:r>
            <a:endParaRPr/>
          </a:p>
        </p:txBody>
      </p:sp>
      <p:sp>
        <p:nvSpPr>
          <p:cNvPr id="262" name="Google Shape;26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/>
          <p:nvPr>
            <p:ph type="ctrTitle"/>
          </p:nvPr>
        </p:nvSpPr>
        <p:spPr>
          <a:xfrm>
            <a:off x="4152900" y="2171700"/>
            <a:ext cx="88011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DM Sans"/>
              <a:buNone/>
              <a:defRPr b="1" i="0" sz="9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6"/>
          <p:cNvSpPr txBox="1"/>
          <p:nvPr/>
        </p:nvSpPr>
        <p:spPr>
          <a:xfrm>
            <a:off x="914400" y="742816"/>
            <a:ext cx="4352143" cy="414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StartHub Africa</a:t>
            </a:r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41944" y="262254"/>
            <a:ext cx="980556" cy="137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text + 1 Image">
  <p:cSld name="Left text + 1 Imag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7162987" y="4006817"/>
            <a:ext cx="10363013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7162987" y="3087757"/>
            <a:ext cx="10363013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5"/>
          <p:cNvSpPr/>
          <p:nvPr>
            <p:ph idx="3" type="pic"/>
          </p:nvPr>
        </p:nvSpPr>
        <p:spPr>
          <a:xfrm>
            <a:off x="762000" y="3087757"/>
            <a:ext cx="6090620" cy="6090619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Right text + 1 Image">
  <p:cSld name=" Right text + 1 Imag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762000" y="4006817"/>
            <a:ext cx="10363013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762000" y="3087757"/>
            <a:ext cx="10363013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2" name="Google Shape;102;p16"/>
          <p:cNvSpPr/>
          <p:nvPr>
            <p:ph idx="3" type="pic"/>
          </p:nvPr>
        </p:nvSpPr>
        <p:spPr>
          <a:xfrm>
            <a:off x="11435380" y="3087757"/>
            <a:ext cx="6090620" cy="6090619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Image + Text">
  <p:cSld name="Right Image +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type="ctrTitle"/>
          </p:nvPr>
        </p:nvSpPr>
        <p:spPr>
          <a:xfrm>
            <a:off x="8712244" y="1538499"/>
            <a:ext cx="8813755" cy="2516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8712245" y="4333461"/>
            <a:ext cx="8813755" cy="484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8" name="Google Shape;108;p17"/>
          <p:cNvSpPr/>
          <p:nvPr>
            <p:ph idx="2" type="pic"/>
          </p:nvPr>
        </p:nvSpPr>
        <p:spPr>
          <a:xfrm>
            <a:off x="762000" y="1538499"/>
            <a:ext cx="7639878" cy="7639877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text + Image">
  <p:cSld name="Right text + Imag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>
            <p:ph idx="2" type="pic"/>
          </p:nvPr>
        </p:nvSpPr>
        <p:spPr>
          <a:xfrm>
            <a:off x="9886121" y="1538499"/>
            <a:ext cx="7639878" cy="7639877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762001" y="4333461"/>
            <a:ext cx="8813755" cy="484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8"/>
          <p:cNvSpPr txBox="1"/>
          <p:nvPr>
            <p:ph type="ctrTitle"/>
          </p:nvPr>
        </p:nvSpPr>
        <p:spPr>
          <a:xfrm>
            <a:off x="762001" y="1538499"/>
            <a:ext cx="8813755" cy="2516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ircle images + Right text">
  <p:cSld name="3 Circle images + Right 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11277600" y="4006817"/>
            <a:ext cx="6248400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11277600" y="3087757"/>
            <a:ext cx="62484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1" name="Google Shape;121;p19"/>
          <p:cNvSpPr/>
          <p:nvPr>
            <p:ph idx="3" type="pic"/>
          </p:nvPr>
        </p:nvSpPr>
        <p:spPr>
          <a:xfrm>
            <a:off x="7175586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22" name="Google Shape;122;p19"/>
          <p:cNvSpPr/>
          <p:nvPr>
            <p:ph idx="4" type="pic"/>
          </p:nvPr>
        </p:nvSpPr>
        <p:spPr>
          <a:xfrm>
            <a:off x="762000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23" name="Google Shape;123;p19"/>
          <p:cNvSpPr/>
          <p:nvPr>
            <p:ph idx="5" type="pic"/>
          </p:nvPr>
        </p:nvSpPr>
        <p:spPr>
          <a:xfrm>
            <a:off x="3968793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24" name="Google Shape;124;p19"/>
          <p:cNvSpPr txBox="1"/>
          <p:nvPr>
            <p:ph idx="6" type="body"/>
          </p:nvPr>
        </p:nvSpPr>
        <p:spPr>
          <a:xfrm>
            <a:off x="1151515" y="8169440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7" type="body"/>
          </p:nvPr>
        </p:nvSpPr>
        <p:spPr>
          <a:xfrm>
            <a:off x="1151516" y="7390514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8" type="body"/>
          </p:nvPr>
        </p:nvSpPr>
        <p:spPr>
          <a:xfrm>
            <a:off x="4358308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9" type="body"/>
          </p:nvPr>
        </p:nvSpPr>
        <p:spPr>
          <a:xfrm>
            <a:off x="4358309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3" type="body"/>
          </p:nvPr>
        </p:nvSpPr>
        <p:spPr>
          <a:xfrm>
            <a:off x="7565101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4" type="body"/>
          </p:nvPr>
        </p:nvSpPr>
        <p:spPr>
          <a:xfrm>
            <a:off x="7565102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ircle images">
  <p:cSld name="3 Circle image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62000" y="4006817"/>
            <a:ext cx="6248400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762000" y="3087757"/>
            <a:ext cx="62484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6" name="Google Shape;136;p20"/>
          <p:cNvSpPr/>
          <p:nvPr>
            <p:ph idx="3" type="pic"/>
          </p:nvPr>
        </p:nvSpPr>
        <p:spPr>
          <a:xfrm>
            <a:off x="13622769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37" name="Google Shape;137;p20"/>
          <p:cNvSpPr/>
          <p:nvPr>
            <p:ph idx="4" type="pic"/>
          </p:nvPr>
        </p:nvSpPr>
        <p:spPr>
          <a:xfrm>
            <a:off x="7209183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38" name="Google Shape;138;p20"/>
          <p:cNvSpPr/>
          <p:nvPr>
            <p:ph idx="5" type="pic"/>
          </p:nvPr>
        </p:nvSpPr>
        <p:spPr>
          <a:xfrm>
            <a:off x="10415976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39" name="Google Shape;139;p20"/>
          <p:cNvSpPr txBox="1"/>
          <p:nvPr>
            <p:ph idx="6" type="body"/>
          </p:nvPr>
        </p:nvSpPr>
        <p:spPr>
          <a:xfrm>
            <a:off x="7598698" y="8169440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7" type="body"/>
          </p:nvPr>
        </p:nvSpPr>
        <p:spPr>
          <a:xfrm>
            <a:off x="7598699" y="7390514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8" type="body"/>
          </p:nvPr>
        </p:nvSpPr>
        <p:spPr>
          <a:xfrm>
            <a:off x="10805491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9" type="body"/>
          </p:nvPr>
        </p:nvSpPr>
        <p:spPr>
          <a:xfrm>
            <a:off x="10805492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13" type="body"/>
          </p:nvPr>
        </p:nvSpPr>
        <p:spPr>
          <a:xfrm>
            <a:off x="14012284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14" type="body"/>
          </p:nvPr>
        </p:nvSpPr>
        <p:spPr>
          <a:xfrm>
            <a:off x="14012285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ircle images">
  <p:cSld name="2 Circle image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62000" y="4006817"/>
            <a:ext cx="6248400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762000" y="3087757"/>
            <a:ext cx="62484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1" name="Google Shape;151;p21"/>
          <p:cNvSpPr/>
          <p:nvPr>
            <p:ph idx="3" type="pic"/>
          </p:nvPr>
        </p:nvSpPr>
        <p:spPr>
          <a:xfrm>
            <a:off x="12736395" y="3087355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52" name="Google Shape;152;p21"/>
          <p:cNvSpPr/>
          <p:nvPr>
            <p:ph idx="4" type="pic"/>
          </p:nvPr>
        </p:nvSpPr>
        <p:spPr>
          <a:xfrm>
            <a:off x="8520151" y="3087355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153" name="Google Shape;153;p21"/>
          <p:cNvSpPr txBox="1"/>
          <p:nvPr>
            <p:ph idx="5" type="body"/>
          </p:nvPr>
        </p:nvSpPr>
        <p:spPr>
          <a:xfrm>
            <a:off x="8909666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6" type="body"/>
          </p:nvPr>
        </p:nvSpPr>
        <p:spPr>
          <a:xfrm>
            <a:off x="8909667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7" type="body"/>
          </p:nvPr>
        </p:nvSpPr>
        <p:spPr>
          <a:xfrm>
            <a:off x="13125910" y="8161436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8" type="body"/>
          </p:nvPr>
        </p:nvSpPr>
        <p:spPr>
          <a:xfrm>
            <a:off x="13125911" y="7382510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ircle images">
  <p:cSld name="4 Circle image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761999" y="7673009"/>
            <a:ext cx="12192156" cy="1505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2" name="Google Shape;162;p22"/>
          <p:cNvSpPr/>
          <p:nvPr>
            <p:ph idx="2" type="pic"/>
          </p:nvPr>
        </p:nvSpPr>
        <p:spPr>
          <a:xfrm>
            <a:off x="13622769" y="3087756"/>
            <a:ext cx="3618309" cy="3618309"/>
          </a:xfrm>
          <a:prstGeom prst="ellipse">
            <a:avLst/>
          </a:prstGeom>
          <a:noFill/>
          <a:ln>
            <a:noFill/>
          </a:ln>
        </p:spPr>
      </p:sp>
      <p:sp>
        <p:nvSpPr>
          <p:cNvPr id="163" name="Google Shape;163;p22"/>
          <p:cNvSpPr/>
          <p:nvPr>
            <p:ph idx="3" type="pic"/>
          </p:nvPr>
        </p:nvSpPr>
        <p:spPr>
          <a:xfrm>
            <a:off x="5012260" y="3087756"/>
            <a:ext cx="3618309" cy="3618309"/>
          </a:xfrm>
          <a:prstGeom prst="ellipse">
            <a:avLst/>
          </a:prstGeom>
          <a:noFill/>
          <a:ln>
            <a:noFill/>
          </a:ln>
        </p:spPr>
      </p:sp>
      <p:sp>
        <p:nvSpPr>
          <p:cNvPr id="164" name="Google Shape;164;p22"/>
          <p:cNvSpPr/>
          <p:nvPr>
            <p:ph idx="4" type="pic"/>
          </p:nvPr>
        </p:nvSpPr>
        <p:spPr>
          <a:xfrm>
            <a:off x="9335846" y="3087756"/>
            <a:ext cx="3618309" cy="3618309"/>
          </a:xfrm>
          <a:prstGeom prst="ellipse">
            <a:avLst/>
          </a:prstGeom>
          <a:noFill/>
          <a:ln>
            <a:noFill/>
          </a:ln>
        </p:spPr>
      </p:sp>
      <p:sp>
        <p:nvSpPr>
          <p:cNvPr id="165" name="Google Shape;165;p22"/>
          <p:cNvSpPr/>
          <p:nvPr>
            <p:ph idx="5" type="pic"/>
          </p:nvPr>
        </p:nvSpPr>
        <p:spPr>
          <a:xfrm>
            <a:off x="762000" y="3087756"/>
            <a:ext cx="3618309" cy="3618309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" name="Google Shape;166;p22"/>
          <p:cNvSpPr txBox="1"/>
          <p:nvPr>
            <p:ph idx="6" type="body"/>
          </p:nvPr>
        </p:nvSpPr>
        <p:spPr>
          <a:xfrm>
            <a:off x="762000" y="6855160"/>
            <a:ext cx="3618309" cy="44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7" type="body"/>
          </p:nvPr>
        </p:nvSpPr>
        <p:spPr>
          <a:xfrm>
            <a:off x="5012260" y="6855160"/>
            <a:ext cx="3618309" cy="44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8" type="body"/>
          </p:nvPr>
        </p:nvSpPr>
        <p:spPr>
          <a:xfrm>
            <a:off x="9335846" y="6855160"/>
            <a:ext cx="3618309" cy="44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9" type="body"/>
          </p:nvPr>
        </p:nvSpPr>
        <p:spPr>
          <a:xfrm>
            <a:off x="13622769" y="6855160"/>
            <a:ext cx="3618309" cy="44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Red" type="title">
  <p:cSld name="TITL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482113" y="2191110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EA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23"/>
          <p:cNvSpPr txBox="1"/>
          <p:nvPr>
            <p:ph idx="1" type="subTitle"/>
          </p:nvPr>
        </p:nvSpPr>
        <p:spPr>
          <a:xfrm>
            <a:off x="762000" y="3425276"/>
            <a:ext cx="1676400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Red Split">
  <p:cSld name="Default Red Spli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/>
          <p:nvPr/>
        </p:nvSpPr>
        <p:spPr>
          <a:xfrm>
            <a:off x="482113" y="2191110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EA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762000" y="4381500"/>
            <a:ext cx="7924800" cy="479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2" type="body"/>
          </p:nvPr>
        </p:nvSpPr>
        <p:spPr>
          <a:xfrm>
            <a:off x="9601200" y="4381500"/>
            <a:ext cx="7924800" cy="479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3" type="body"/>
          </p:nvPr>
        </p:nvSpPr>
        <p:spPr>
          <a:xfrm>
            <a:off x="9601200" y="3425276"/>
            <a:ext cx="79248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4" type="body"/>
          </p:nvPr>
        </p:nvSpPr>
        <p:spPr>
          <a:xfrm>
            <a:off x="762000" y="3425276"/>
            <a:ext cx="79248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">
  <p:cSld name="Lean Canva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" type="body"/>
          </p:nvPr>
        </p:nvSpPr>
        <p:spPr>
          <a:xfrm>
            <a:off x="327511" y="2083780"/>
            <a:ext cx="3461789" cy="2442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2" type="body"/>
          </p:nvPr>
        </p:nvSpPr>
        <p:spPr>
          <a:xfrm>
            <a:off x="327509" y="4985238"/>
            <a:ext cx="3418013" cy="22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3" type="body"/>
          </p:nvPr>
        </p:nvSpPr>
        <p:spPr>
          <a:xfrm>
            <a:off x="4039704" y="2083779"/>
            <a:ext cx="3152403" cy="2110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4" type="body"/>
          </p:nvPr>
        </p:nvSpPr>
        <p:spPr>
          <a:xfrm>
            <a:off x="4039704" y="4985238"/>
            <a:ext cx="3152403" cy="22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5" type="body"/>
          </p:nvPr>
        </p:nvSpPr>
        <p:spPr>
          <a:xfrm>
            <a:off x="11016399" y="2443164"/>
            <a:ext cx="3152403" cy="175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6" type="body"/>
          </p:nvPr>
        </p:nvSpPr>
        <p:spPr>
          <a:xfrm>
            <a:off x="11016399" y="4985237"/>
            <a:ext cx="3152403" cy="2215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7" type="body"/>
          </p:nvPr>
        </p:nvSpPr>
        <p:spPr>
          <a:xfrm>
            <a:off x="14476171" y="2083780"/>
            <a:ext cx="3354629" cy="2442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8" type="body"/>
          </p:nvPr>
        </p:nvSpPr>
        <p:spPr>
          <a:xfrm>
            <a:off x="14476171" y="4985240"/>
            <a:ext cx="3354629" cy="221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9" type="body"/>
          </p:nvPr>
        </p:nvSpPr>
        <p:spPr>
          <a:xfrm>
            <a:off x="7567799" y="2443165"/>
            <a:ext cx="3152403" cy="2083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3" type="body"/>
          </p:nvPr>
        </p:nvSpPr>
        <p:spPr>
          <a:xfrm>
            <a:off x="327509" y="8084528"/>
            <a:ext cx="8693397" cy="13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4" type="body"/>
          </p:nvPr>
        </p:nvSpPr>
        <p:spPr>
          <a:xfrm>
            <a:off x="9267098" y="8084528"/>
            <a:ext cx="8563701" cy="13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5" type="body"/>
          </p:nvPr>
        </p:nvSpPr>
        <p:spPr>
          <a:xfrm>
            <a:off x="7567799" y="4989632"/>
            <a:ext cx="3152403" cy="22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16666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Left text + 1 Image">
  <p:cSld name="White Left text + 1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7162987" y="4006817"/>
            <a:ext cx="10363013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7" name="Google Shape;187;p25"/>
          <p:cNvSpPr txBox="1"/>
          <p:nvPr>
            <p:ph idx="2" type="body"/>
          </p:nvPr>
        </p:nvSpPr>
        <p:spPr>
          <a:xfrm>
            <a:off x="7162987" y="3087757"/>
            <a:ext cx="10363013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8" name="Google Shape;188;p25"/>
          <p:cNvSpPr/>
          <p:nvPr>
            <p:ph idx="3" type="pic"/>
          </p:nvPr>
        </p:nvSpPr>
        <p:spPr>
          <a:xfrm>
            <a:off x="762000" y="3087757"/>
            <a:ext cx="6090620" cy="6090619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Right text + 1 Image">
  <p:cSld name="White Right text + 1 Imag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762000" y="4006817"/>
            <a:ext cx="10363013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idx="2" type="body"/>
          </p:nvPr>
        </p:nvSpPr>
        <p:spPr>
          <a:xfrm>
            <a:off x="762000" y="3087757"/>
            <a:ext cx="10363013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4" name="Google Shape;194;p26"/>
          <p:cNvSpPr/>
          <p:nvPr>
            <p:ph idx="3" type="pic"/>
          </p:nvPr>
        </p:nvSpPr>
        <p:spPr>
          <a:xfrm>
            <a:off x="11435380" y="3087757"/>
            <a:ext cx="6090620" cy="6090619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Right Image + Text">
  <p:cSld name="White Right Image + 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ctrTitle"/>
          </p:nvPr>
        </p:nvSpPr>
        <p:spPr>
          <a:xfrm>
            <a:off x="8712244" y="1538499"/>
            <a:ext cx="8813755" cy="2516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8712245" y="4333461"/>
            <a:ext cx="8813755" cy="484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9" name="Google Shape;199;p27"/>
          <p:cNvSpPr/>
          <p:nvPr>
            <p:ph idx="2" type="pic"/>
          </p:nvPr>
        </p:nvSpPr>
        <p:spPr>
          <a:xfrm>
            <a:off x="762000" y="1538499"/>
            <a:ext cx="7639878" cy="7639877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Right text + Image">
  <p:cSld name="White Right text + Imag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>
            <p:ph idx="2" type="pic"/>
          </p:nvPr>
        </p:nvSpPr>
        <p:spPr>
          <a:xfrm>
            <a:off x="9886121" y="1538499"/>
            <a:ext cx="7639878" cy="7639877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762001" y="4333461"/>
            <a:ext cx="8813755" cy="484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8"/>
          <p:cNvSpPr txBox="1"/>
          <p:nvPr>
            <p:ph type="ctrTitle"/>
          </p:nvPr>
        </p:nvSpPr>
        <p:spPr>
          <a:xfrm>
            <a:off x="762001" y="1538499"/>
            <a:ext cx="8813755" cy="2516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3 Circle images + Right text">
  <p:cSld name="White 3 Circle images + Right 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11277600" y="4006817"/>
            <a:ext cx="6248400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11277600" y="3087757"/>
            <a:ext cx="62484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7175586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211" name="Google Shape;211;p29"/>
          <p:cNvSpPr/>
          <p:nvPr>
            <p:ph idx="4" type="pic"/>
          </p:nvPr>
        </p:nvSpPr>
        <p:spPr>
          <a:xfrm>
            <a:off x="762000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212" name="Google Shape;212;p29"/>
          <p:cNvSpPr/>
          <p:nvPr>
            <p:ph idx="5" type="pic"/>
          </p:nvPr>
        </p:nvSpPr>
        <p:spPr>
          <a:xfrm>
            <a:off x="3968793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213" name="Google Shape;213;p29"/>
          <p:cNvSpPr txBox="1"/>
          <p:nvPr>
            <p:ph idx="6" type="body"/>
          </p:nvPr>
        </p:nvSpPr>
        <p:spPr>
          <a:xfrm>
            <a:off x="1151515" y="8169440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7" type="body"/>
          </p:nvPr>
        </p:nvSpPr>
        <p:spPr>
          <a:xfrm>
            <a:off x="1151516" y="7390514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8" type="body"/>
          </p:nvPr>
        </p:nvSpPr>
        <p:spPr>
          <a:xfrm>
            <a:off x="4358308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9" type="body"/>
          </p:nvPr>
        </p:nvSpPr>
        <p:spPr>
          <a:xfrm>
            <a:off x="4358309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13" type="body"/>
          </p:nvPr>
        </p:nvSpPr>
        <p:spPr>
          <a:xfrm>
            <a:off x="7565101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idx="14" type="body"/>
          </p:nvPr>
        </p:nvSpPr>
        <p:spPr>
          <a:xfrm>
            <a:off x="7565102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3 Circle images">
  <p:cSld name="White 3 Circle images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762000" y="4006817"/>
            <a:ext cx="6248400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2" type="body"/>
          </p:nvPr>
        </p:nvSpPr>
        <p:spPr>
          <a:xfrm>
            <a:off x="762000" y="3087757"/>
            <a:ext cx="62484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4" name="Google Shape;224;p30"/>
          <p:cNvSpPr/>
          <p:nvPr>
            <p:ph idx="3" type="pic"/>
          </p:nvPr>
        </p:nvSpPr>
        <p:spPr>
          <a:xfrm>
            <a:off x="13622769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225" name="Google Shape;225;p30"/>
          <p:cNvSpPr/>
          <p:nvPr>
            <p:ph idx="4" type="pic"/>
          </p:nvPr>
        </p:nvSpPr>
        <p:spPr>
          <a:xfrm>
            <a:off x="7209183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226" name="Google Shape;226;p30"/>
          <p:cNvSpPr/>
          <p:nvPr>
            <p:ph idx="5" type="pic"/>
          </p:nvPr>
        </p:nvSpPr>
        <p:spPr>
          <a:xfrm>
            <a:off x="10415976" y="3087757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227" name="Google Shape;227;p30"/>
          <p:cNvSpPr txBox="1"/>
          <p:nvPr>
            <p:ph idx="6" type="body"/>
          </p:nvPr>
        </p:nvSpPr>
        <p:spPr>
          <a:xfrm>
            <a:off x="7598698" y="8169440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7" type="body"/>
          </p:nvPr>
        </p:nvSpPr>
        <p:spPr>
          <a:xfrm>
            <a:off x="7598699" y="7390514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idx="8" type="body"/>
          </p:nvPr>
        </p:nvSpPr>
        <p:spPr>
          <a:xfrm>
            <a:off x="10805491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9" type="body"/>
          </p:nvPr>
        </p:nvSpPr>
        <p:spPr>
          <a:xfrm>
            <a:off x="10805492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13" type="body"/>
          </p:nvPr>
        </p:nvSpPr>
        <p:spPr>
          <a:xfrm>
            <a:off x="14012284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2" name="Google Shape;232;p30"/>
          <p:cNvSpPr txBox="1"/>
          <p:nvPr>
            <p:ph idx="14" type="body"/>
          </p:nvPr>
        </p:nvSpPr>
        <p:spPr>
          <a:xfrm>
            <a:off x="14012285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2 Circle images">
  <p:cSld name="White 2 Circle image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762000" y="4006817"/>
            <a:ext cx="6248400" cy="517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7" name="Google Shape;237;p31"/>
          <p:cNvSpPr txBox="1"/>
          <p:nvPr>
            <p:ph idx="2" type="body"/>
          </p:nvPr>
        </p:nvSpPr>
        <p:spPr>
          <a:xfrm>
            <a:off x="762000" y="3087757"/>
            <a:ext cx="62484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8" name="Google Shape;238;p31"/>
          <p:cNvSpPr/>
          <p:nvPr>
            <p:ph idx="3" type="pic"/>
          </p:nvPr>
        </p:nvSpPr>
        <p:spPr>
          <a:xfrm>
            <a:off x="12736395" y="3087355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239" name="Google Shape;239;p31"/>
          <p:cNvSpPr/>
          <p:nvPr>
            <p:ph idx="4" type="pic"/>
          </p:nvPr>
        </p:nvSpPr>
        <p:spPr>
          <a:xfrm>
            <a:off x="8520151" y="3087355"/>
            <a:ext cx="3903231" cy="3903231"/>
          </a:xfrm>
          <a:prstGeom prst="ellipse">
            <a:avLst/>
          </a:prstGeom>
          <a:noFill/>
          <a:ln>
            <a:noFill/>
          </a:ln>
        </p:spPr>
      </p:sp>
      <p:sp>
        <p:nvSpPr>
          <p:cNvPr id="240" name="Google Shape;240;p31"/>
          <p:cNvSpPr txBox="1"/>
          <p:nvPr>
            <p:ph idx="5" type="body"/>
          </p:nvPr>
        </p:nvSpPr>
        <p:spPr>
          <a:xfrm>
            <a:off x="8909666" y="8161838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1" name="Google Shape;241;p31"/>
          <p:cNvSpPr txBox="1"/>
          <p:nvPr>
            <p:ph idx="6" type="body"/>
          </p:nvPr>
        </p:nvSpPr>
        <p:spPr>
          <a:xfrm>
            <a:off x="8909667" y="7382912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body"/>
          </p:nvPr>
        </p:nvSpPr>
        <p:spPr>
          <a:xfrm>
            <a:off x="13125910" y="8161436"/>
            <a:ext cx="3124200" cy="100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body"/>
          </p:nvPr>
        </p:nvSpPr>
        <p:spPr>
          <a:xfrm>
            <a:off x="13125911" y="7382510"/>
            <a:ext cx="3124199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4 Circle images">
  <p:cSld name="White 4 Circle image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761999" y="7673009"/>
            <a:ext cx="12192156" cy="1505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8" name="Google Shape;248;p32"/>
          <p:cNvSpPr/>
          <p:nvPr>
            <p:ph idx="2" type="pic"/>
          </p:nvPr>
        </p:nvSpPr>
        <p:spPr>
          <a:xfrm>
            <a:off x="13622769" y="3087756"/>
            <a:ext cx="3618309" cy="3618309"/>
          </a:xfrm>
          <a:prstGeom prst="ellipse">
            <a:avLst/>
          </a:prstGeom>
          <a:noFill/>
          <a:ln>
            <a:noFill/>
          </a:ln>
        </p:spPr>
      </p:sp>
      <p:sp>
        <p:nvSpPr>
          <p:cNvPr id="249" name="Google Shape;249;p32"/>
          <p:cNvSpPr/>
          <p:nvPr>
            <p:ph idx="3" type="pic"/>
          </p:nvPr>
        </p:nvSpPr>
        <p:spPr>
          <a:xfrm>
            <a:off x="5012260" y="3087756"/>
            <a:ext cx="3618309" cy="3618309"/>
          </a:xfrm>
          <a:prstGeom prst="ellipse">
            <a:avLst/>
          </a:prstGeom>
          <a:noFill/>
          <a:ln>
            <a:noFill/>
          </a:ln>
        </p:spPr>
      </p:sp>
      <p:sp>
        <p:nvSpPr>
          <p:cNvPr id="250" name="Google Shape;250;p32"/>
          <p:cNvSpPr/>
          <p:nvPr>
            <p:ph idx="4" type="pic"/>
          </p:nvPr>
        </p:nvSpPr>
        <p:spPr>
          <a:xfrm>
            <a:off x="9335846" y="3087756"/>
            <a:ext cx="3618309" cy="3618309"/>
          </a:xfrm>
          <a:prstGeom prst="ellipse">
            <a:avLst/>
          </a:prstGeom>
          <a:noFill/>
          <a:ln>
            <a:noFill/>
          </a:ln>
        </p:spPr>
      </p:sp>
      <p:sp>
        <p:nvSpPr>
          <p:cNvPr id="251" name="Google Shape;251;p32"/>
          <p:cNvSpPr/>
          <p:nvPr>
            <p:ph idx="5" type="pic"/>
          </p:nvPr>
        </p:nvSpPr>
        <p:spPr>
          <a:xfrm>
            <a:off x="762000" y="3087756"/>
            <a:ext cx="3618309" cy="3618309"/>
          </a:xfrm>
          <a:prstGeom prst="ellipse">
            <a:avLst/>
          </a:prstGeom>
          <a:noFill/>
          <a:ln>
            <a:noFill/>
          </a:ln>
        </p:spPr>
      </p:sp>
      <p:sp>
        <p:nvSpPr>
          <p:cNvPr id="252" name="Google Shape;252;p32"/>
          <p:cNvSpPr txBox="1"/>
          <p:nvPr>
            <p:ph idx="6" type="body"/>
          </p:nvPr>
        </p:nvSpPr>
        <p:spPr>
          <a:xfrm>
            <a:off x="762000" y="6855160"/>
            <a:ext cx="3618309" cy="44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3" name="Google Shape;253;p32"/>
          <p:cNvSpPr txBox="1"/>
          <p:nvPr>
            <p:ph idx="7" type="body"/>
          </p:nvPr>
        </p:nvSpPr>
        <p:spPr>
          <a:xfrm>
            <a:off x="5012260" y="6855160"/>
            <a:ext cx="3618309" cy="44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8" type="body"/>
          </p:nvPr>
        </p:nvSpPr>
        <p:spPr>
          <a:xfrm>
            <a:off x="9335846" y="6855160"/>
            <a:ext cx="3618309" cy="44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5" name="Google Shape;255;p32"/>
          <p:cNvSpPr txBox="1"/>
          <p:nvPr>
            <p:ph idx="9" type="body"/>
          </p:nvPr>
        </p:nvSpPr>
        <p:spPr>
          <a:xfrm>
            <a:off x="13622769" y="6855160"/>
            <a:ext cx="3618309" cy="44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 + Blank">
  <p:cSld name="Close + Blank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ctrTitle"/>
          </p:nvPr>
        </p:nvSpPr>
        <p:spPr>
          <a:xfrm>
            <a:off x="4743450" y="3091898"/>
            <a:ext cx="8801100" cy="410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DM Sans"/>
              <a:buNone/>
              <a:defRPr b="1" i="0" sz="9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White">
  <p:cSld name="Default Whit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" type="subTitle"/>
          </p:nvPr>
        </p:nvSpPr>
        <p:spPr>
          <a:xfrm>
            <a:off x="762000" y="3425276"/>
            <a:ext cx="1676400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62000" y="3425276"/>
            <a:ext cx="1676400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plit">
  <p:cSld name="Default Spli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1633" y="2189929"/>
            <a:ext cx="17384733" cy="7373171"/>
          </a:xfrm>
          <a:custGeom>
            <a:rect b="b" l="l" r="r" t="t"/>
            <a:pathLst>
              <a:path extrusionOk="0" h="4080209" w="9620467">
                <a:moveTo>
                  <a:pt x="9496007" y="4080209"/>
                </a:moveTo>
                <a:lnTo>
                  <a:pt x="124460" y="4080209"/>
                </a:lnTo>
                <a:cubicBezTo>
                  <a:pt x="55880" y="4080209"/>
                  <a:pt x="0" y="4024329"/>
                  <a:pt x="0" y="395574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496007" y="0"/>
                </a:lnTo>
                <a:cubicBezTo>
                  <a:pt x="9564587" y="0"/>
                  <a:pt x="9620467" y="55880"/>
                  <a:pt x="9620467" y="124460"/>
                </a:cubicBezTo>
                <a:lnTo>
                  <a:pt x="9620467" y="3955749"/>
                </a:lnTo>
                <a:cubicBezTo>
                  <a:pt x="9620467" y="4024329"/>
                  <a:pt x="9564587" y="4080209"/>
                  <a:pt x="9496007" y="4080209"/>
                </a:cubicBezTo>
                <a:close/>
              </a:path>
            </a:pathLst>
          </a:custGeom>
          <a:solidFill>
            <a:srgbClr val="FFF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0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762000" y="4381500"/>
            <a:ext cx="7924800" cy="479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9601200" y="4381500"/>
            <a:ext cx="7924800" cy="479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9601200" y="3425276"/>
            <a:ext cx="79248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4" type="body"/>
          </p:nvPr>
        </p:nvSpPr>
        <p:spPr>
          <a:xfrm>
            <a:off x="762000" y="3425276"/>
            <a:ext cx="79248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White Split">
  <p:cSld name="Default White Spli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  <a:defRPr b="1" i="0" sz="8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762000" y="4381500"/>
            <a:ext cx="7924800" cy="479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9601200" y="4381500"/>
            <a:ext cx="7924800" cy="479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3" type="body"/>
          </p:nvPr>
        </p:nvSpPr>
        <p:spPr>
          <a:xfrm>
            <a:off x="9601200" y="3425276"/>
            <a:ext cx="79248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4" type="body"/>
          </p:nvPr>
        </p:nvSpPr>
        <p:spPr>
          <a:xfrm>
            <a:off x="762000" y="3425276"/>
            <a:ext cx="7924800" cy="65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cial Lean Canvas" showMasterSp="0">
  <p:cSld name="Social Lean Canva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72566" y="3058766"/>
            <a:ext cx="3214625" cy="2109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9307997" y="1258957"/>
            <a:ext cx="8419261" cy="1009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3" type="body"/>
          </p:nvPr>
        </p:nvSpPr>
        <p:spPr>
          <a:xfrm>
            <a:off x="372565" y="5737953"/>
            <a:ext cx="3214625" cy="190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4" type="body"/>
          </p:nvPr>
        </p:nvSpPr>
        <p:spPr>
          <a:xfrm>
            <a:off x="4076548" y="3058766"/>
            <a:ext cx="3214625" cy="2109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5" type="body"/>
          </p:nvPr>
        </p:nvSpPr>
        <p:spPr>
          <a:xfrm>
            <a:off x="4076547" y="5737953"/>
            <a:ext cx="3214625" cy="190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6" type="body"/>
          </p:nvPr>
        </p:nvSpPr>
        <p:spPr>
          <a:xfrm>
            <a:off x="14512636" y="3058766"/>
            <a:ext cx="3214622" cy="2109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7" type="body"/>
          </p:nvPr>
        </p:nvSpPr>
        <p:spPr>
          <a:xfrm>
            <a:off x="14512634" y="5737953"/>
            <a:ext cx="3214623" cy="190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8" type="body"/>
          </p:nvPr>
        </p:nvSpPr>
        <p:spPr>
          <a:xfrm>
            <a:off x="11063091" y="3405809"/>
            <a:ext cx="3148362" cy="160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9" type="body"/>
          </p:nvPr>
        </p:nvSpPr>
        <p:spPr>
          <a:xfrm>
            <a:off x="11063090" y="5737953"/>
            <a:ext cx="3148362" cy="190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3" type="body"/>
          </p:nvPr>
        </p:nvSpPr>
        <p:spPr>
          <a:xfrm>
            <a:off x="9307997" y="8436361"/>
            <a:ext cx="8419261" cy="1164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4" type="body"/>
          </p:nvPr>
        </p:nvSpPr>
        <p:spPr>
          <a:xfrm>
            <a:off x="372565" y="8436360"/>
            <a:ext cx="8419261" cy="1164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5" type="body"/>
          </p:nvPr>
        </p:nvSpPr>
        <p:spPr>
          <a:xfrm>
            <a:off x="372565" y="1258956"/>
            <a:ext cx="8498773" cy="1009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6" type="body"/>
          </p:nvPr>
        </p:nvSpPr>
        <p:spPr>
          <a:xfrm>
            <a:off x="7632113" y="3427337"/>
            <a:ext cx="3022636" cy="4219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Business Model Canvas" showMasterSp="0">
  <p:cSld name="Lean Business Model Canva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72566" y="2231445"/>
            <a:ext cx="3214625" cy="3335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372565" y="6255656"/>
            <a:ext cx="3214625" cy="1695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3" type="body"/>
          </p:nvPr>
        </p:nvSpPr>
        <p:spPr>
          <a:xfrm>
            <a:off x="4076548" y="1839562"/>
            <a:ext cx="3214625" cy="2709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4" type="body"/>
          </p:nvPr>
        </p:nvSpPr>
        <p:spPr>
          <a:xfrm>
            <a:off x="4076547" y="5737954"/>
            <a:ext cx="3214625" cy="2213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5" type="body"/>
          </p:nvPr>
        </p:nvSpPr>
        <p:spPr>
          <a:xfrm>
            <a:off x="14512636" y="1839562"/>
            <a:ext cx="3214622" cy="3727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6" type="body"/>
          </p:nvPr>
        </p:nvSpPr>
        <p:spPr>
          <a:xfrm>
            <a:off x="14512634" y="6255656"/>
            <a:ext cx="3214623" cy="16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7" type="body"/>
          </p:nvPr>
        </p:nvSpPr>
        <p:spPr>
          <a:xfrm>
            <a:off x="11063091" y="2231446"/>
            <a:ext cx="3148362" cy="231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8" type="body"/>
          </p:nvPr>
        </p:nvSpPr>
        <p:spPr>
          <a:xfrm>
            <a:off x="11063090" y="5297714"/>
            <a:ext cx="3148362" cy="265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9" type="body"/>
          </p:nvPr>
        </p:nvSpPr>
        <p:spPr>
          <a:xfrm>
            <a:off x="9307997" y="8639557"/>
            <a:ext cx="8419261" cy="1164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3" type="body"/>
          </p:nvPr>
        </p:nvSpPr>
        <p:spPr>
          <a:xfrm>
            <a:off x="372565" y="8639556"/>
            <a:ext cx="8419261" cy="1164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4" type="body"/>
          </p:nvPr>
        </p:nvSpPr>
        <p:spPr>
          <a:xfrm>
            <a:off x="7632113" y="2231445"/>
            <a:ext cx="3022636" cy="5719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-Lo Template" showMasterSp="0">
  <p:cSld name="Hi-Lo Templa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1260463" y="1269722"/>
            <a:ext cx="3703982" cy="3196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2" type="body"/>
          </p:nvPr>
        </p:nvSpPr>
        <p:spPr>
          <a:xfrm>
            <a:off x="5195858" y="1269722"/>
            <a:ext cx="3703982" cy="3196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3" type="body"/>
          </p:nvPr>
        </p:nvSpPr>
        <p:spPr>
          <a:xfrm>
            <a:off x="1260463" y="5517044"/>
            <a:ext cx="3703982" cy="3500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4" type="body"/>
          </p:nvPr>
        </p:nvSpPr>
        <p:spPr>
          <a:xfrm>
            <a:off x="5195858" y="5517044"/>
            <a:ext cx="3703982" cy="3500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5" type="body"/>
          </p:nvPr>
        </p:nvSpPr>
        <p:spPr>
          <a:xfrm>
            <a:off x="9369789" y="5517044"/>
            <a:ext cx="3703982" cy="3500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6" type="body"/>
          </p:nvPr>
        </p:nvSpPr>
        <p:spPr>
          <a:xfrm>
            <a:off x="13252175" y="5517044"/>
            <a:ext cx="3703982" cy="3500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7" type="body"/>
          </p:nvPr>
        </p:nvSpPr>
        <p:spPr>
          <a:xfrm>
            <a:off x="9369789" y="1269722"/>
            <a:ext cx="3703982" cy="3196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8" type="body"/>
          </p:nvPr>
        </p:nvSpPr>
        <p:spPr>
          <a:xfrm>
            <a:off x="13252175" y="1269722"/>
            <a:ext cx="3703982" cy="3196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hyperlink" Target="http://www.starthubafrica.org/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914400" y="742816"/>
            <a:ext cx="4352143" cy="414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StartHub Africa</a:t>
            </a:r>
            <a:endParaRPr/>
          </a:p>
        </p:txBody>
      </p:sp>
      <p:pic>
        <p:nvPicPr>
          <p:cNvPr id="11" name="Google Shape;11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641944" y="262254"/>
            <a:ext cx="980556" cy="137604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914400" y="9690602"/>
            <a:ext cx="2133600" cy="414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5"/>
          <p:cNvSpPr txBox="1"/>
          <p:nvPr/>
        </p:nvSpPr>
        <p:spPr>
          <a:xfrm>
            <a:off x="13173857" y="9678331"/>
            <a:ext cx="4352143" cy="395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7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www.starthubafrica.org</a:t>
            </a:r>
            <a:endParaRPr b="0" i="0" sz="2000" u="sng" cap="none" strike="noStrike">
              <a:solidFill>
                <a:srgbClr val="A5A5A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"/>
          <p:cNvSpPr txBox="1"/>
          <p:nvPr/>
        </p:nvSpPr>
        <p:spPr>
          <a:xfrm>
            <a:off x="10408868" y="6819900"/>
            <a:ext cx="3850711" cy="414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Welcome to Week 1</a:t>
            </a:r>
            <a:endParaRPr/>
          </a:p>
        </p:txBody>
      </p:sp>
      <p:grpSp>
        <p:nvGrpSpPr>
          <p:cNvPr id="265" name="Google Shape;265;p1"/>
          <p:cNvGrpSpPr/>
          <p:nvPr/>
        </p:nvGrpSpPr>
        <p:grpSpPr>
          <a:xfrm>
            <a:off x="3575881" y="3825240"/>
            <a:ext cx="11136238" cy="2096768"/>
            <a:chOff x="3575881" y="3825240"/>
            <a:chExt cx="11136238" cy="2096768"/>
          </a:xfrm>
        </p:grpSpPr>
        <p:sp>
          <p:nvSpPr>
            <p:cNvPr id="266" name="Google Shape;266;p1"/>
            <p:cNvSpPr/>
            <p:nvPr/>
          </p:nvSpPr>
          <p:spPr>
            <a:xfrm>
              <a:off x="3575881" y="3825240"/>
              <a:ext cx="11136238" cy="2096768"/>
            </a:xfrm>
            <a:custGeom>
              <a:rect b="b" l="l" r="r" t="t"/>
              <a:pathLst>
                <a:path extrusionOk="0" h="5271987" w="17068167">
                  <a:moveTo>
                    <a:pt x="16445867" y="4701757"/>
                  </a:moveTo>
                  <a:cubicBezTo>
                    <a:pt x="16445867" y="4695407"/>
                    <a:pt x="16447137" y="4690327"/>
                    <a:pt x="16447137" y="4682707"/>
                  </a:cubicBezTo>
                  <a:lnTo>
                    <a:pt x="16447137" y="490220"/>
                  </a:lnTo>
                  <a:cubicBezTo>
                    <a:pt x="16447137" y="220980"/>
                    <a:pt x="16237587" y="0"/>
                    <a:pt x="15981048" y="0"/>
                  </a:cubicBezTo>
                  <a:lnTo>
                    <a:pt x="467360" y="0"/>
                  </a:lnTo>
                  <a:cubicBezTo>
                    <a:pt x="210820" y="0"/>
                    <a:pt x="0" y="220980"/>
                    <a:pt x="0" y="490220"/>
                  </a:cubicBezTo>
                  <a:lnTo>
                    <a:pt x="0" y="4682707"/>
                  </a:lnTo>
                  <a:cubicBezTo>
                    <a:pt x="0" y="4951947"/>
                    <a:pt x="209550" y="5172927"/>
                    <a:pt x="466090" y="5172927"/>
                  </a:cubicBezTo>
                  <a:lnTo>
                    <a:pt x="15979777" y="5172927"/>
                  </a:lnTo>
                  <a:cubicBezTo>
                    <a:pt x="16092807" y="5172927"/>
                    <a:pt x="16196948" y="5129747"/>
                    <a:pt x="16276957" y="5059897"/>
                  </a:cubicBezTo>
                  <a:cubicBezTo>
                    <a:pt x="16407767" y="5131017"/>
                    <a:pt x="16720187" y="5271987"/>
                    <a:pt x="17066898" y="5064977"/>
                  </a:cubicBezTo>
                  <a:cubicBezTo>
                    <a:pt x="17068167" y="5064977"/>
                    <a:pt x="16755748" y="5066247"/>
                    <a:pt x="16445867" y="4701757"/>
                  </a:cubicBezTo>
                  <a:lnTo>
                    <a:pt x="16445867" y="4701757"/>
                  </a:lnTo>
                  <a:close/>
                </a:path>
              </a:pathLst>
            </a:custGeom>
            <a:solidFill>
              <a:srgbClr val="6A18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"/>
            <p:cNvSpPr txBox="1"/>
            <p:nvPr/>
          </p:nvSpPr>
          <p:spPr>
            <a:xfrm>
              <a:off x="3853140" y="4218655"/>
              <a:ext cx="10089129" cy="1338315"/>
            </a:xfrm>
            <a:prstGeom prst="rect">
              <a:avLst/>
            </a:prstGeom>
            <a:solidFill>
              <a:srgbClr val="6A181C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600" u="none" cap="none" strike="noStrik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Startup 101</a:t>
              </a:r>
              <a:endParaRPr b="1" i="0" sz="66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68" name="Google Shape;268;p1"/>
          <p:cNvGrpSpPr/>
          <p:nvPr/>
        </p:nvGrpSpPr>
        <p:grpSpPr>
          <a:xfrm>
            <a:off x="3575882" y="6145552"/>
            <a:ext cx="10683699" cy="1182964"/>
            <a:chOff x="0" y="0"/>
            <a:chExt cx="14299067" cy="1577285"/>
          </a:xfrm>
        </p:grpSpPr>
        <p:sp>
          <p:nvSpPr>
            <p:cNvPr id="269" name="Google Shape;269;p1"/>
            <p:cNvSpPr/>
            <p:nvPr/>
          </p:nvSpPr>
          <p:spPr>
            <a:xfrm>
              <a:off x="0" y="0"/>
              <a:ext cx="14299067" cy="1577285"/>
            </a:xfrm>
            <a:custGeom>
              <a:rect b="b" l="l" r="r" t="t"/>
              <a:pathLst>
                <a:path extrusionOk="0" h="2311400" w="15455252">
                  <a:moveTo>
                    <a:pt x="1515045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15150452" y="2311400"/>
                  </a:lnTo>
                  <a:cubicBezTo>
                    <a:pt x="15319361" y="2311400"/>
                    <a:pt x="15455252" y="2175510"/>
                    <a:pt x="15455252" y="2006600"/>
                  </a:cubicBezTo>
                  <a:lnTo>
                    <a:pt x="15455252" y="304800"/>
                  </a:lnTo>
                  <a:cubicBezTo>
                    <a:pt x="15455252" y="135890"/>
                    <a:pt x="15319361" y="0"/>
                    <a:pt x="15150452" y="0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"/>
            <p:cNvSpPr txBox="1"/>
            <p:nvPr/>
          </p:nvSpPr>
          <p:spPr>
            <a:xfrm>
              <a:off x="327528" y="601295"/>
              <a:ext cx="13452173" cy="611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33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Session 5 Templates</a:t>
              </a:r>
              <a:endParaRPr/>
            </a:p>
          </p:txBody>
        </p:sp>
      </p:grpSp>
      <p:pic>
        <p:nvPicPr>
          <p:cNvPr id="271" name="Google Shape;27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5135" y="6238183"/>
            <a:ext cx="5327389" cy="404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"/>
          <p:cNvSpPr txBox="1"/>
          <p:nvPr>
            <p:ph type="ctrTitle"/>
          </p:nvPr>
        </p:nvSpPr>
        <p:spPr>
          <a:xfrm>
            <a:off x="762000" y="334191"/>
            <a:ext cx="16764000" cy="125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DM Sans"/>
              <a:buNone/>
            </a:pPr>
            <a:r>
              <a:rPr lang="en-US">
                <a:latin typeface="DM Sans"/>
                <a:ea typeface="DM Sans"/>
                <a:cs typeface="DM Sans"/>
                <a:sym typeface="DM Sans"/>
              </a:rPr>
              <a:t>Customer Segments</a:t>
            </a:r>
            <a:endParaRPr/>
          </a:p>
        </p:txBody>
      </p:sp>
      <p:graphicFrame>
        <p:nvGraphicFramePr>
          <p:cNvPr id="281" name="Google Shape;281;p3"/>
          <p:cNvGraphicFramePr/>
          <p:nvPr/>
        </p:nvGraphicFramePr>
        <p:xfrm>
          <a:off x="0" y="23463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{EED8B8E7-3B23-4751-A000-35C65A498C34}</a:tableStyleId>
              </a:tblPr>
              <a:tblGrid>
                <a:gridCol w="3858100"/>
                <a:gridCol w="5148000"/>
                <a:gridCol w="4640950"/>
                <a:gridCol w="4640950"/>
              </a:tblGrid>
              <a:tr h="142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Segment 1: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rPr lang="en-US" sz="1800"/>
                        <a:t>RESIDENTIAL CUSTOMERS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Segment 2: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COMMERCIAL CUSTOMERS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Segment 3: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INDUSTRIAL CUSTOMERS 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What problem do they have?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9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Why would they want your product?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M Sans"/>
                        <a:buNone/>
                      </a:pPr>
                      <a:r>
                        <a:rPr lang="en-US" sz="2400"/>
                        <a:t>What characterizes them?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M Sans"/>
                        <a:buNone/>
                      </a:pPr>
                      <a:r>
                        <a:rPr lang="en-US" sz="2400"/>
                        <a:t>Name of one real person / company in your network that fits the description</a:t>
                      </a:r>
                      <a:endParaRPr sz="24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Google Shape;286;p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{EED8B8E7-3B23-4751-A000-35C65A498C34}</a:tableStyleId>
              </a:tblPr>
              <a:tblGrid>
                <a:gridCol w="2286000"/>
                <a:gridCol w="2286000"/>
                <a:gridCol w="2286000"/>
                <a:gridCol w="2286000"/>
                <a:gridCol w="2286000"/>
                <a:gridCol w="2286000"/>
                <a:gridCol w="2286000"/>
                <a:gridCol w="2286000"/>
              </a:tblGrid>
              <a:tr h="116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Name + contact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rPr b="1" lang="en-US" sz="1800"/>
                        <a:t>What is the hardest in doing </a:t>
                      </a:r>
                      <a:r>
                        <a:rPr b="1" lang="en-US" sz="1800"/>
                        <a:t>xy</a:t>
                      </a:r>
                      <a:r>
                        <a:rPr b="1" lang="en-US" sz="1800"/>
                        <a:t>?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When was the last time he/she had the problem?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Why was it hard?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Which solutions has he/she tried?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How much does the solution cost?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What don't they like about the solution?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Any other relevant insights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52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rPr lang="en-US" sz="1800"/>
                        <a:t>DAYANA LASWAY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rPr lang="en-US" sz="1800"/>
                        <a:t>Two weeks ago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rPr lang="en-US" sz="1800"/>
                        <a:t>-generator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rPr lang="en-US" sz="1800"/>
                        <a:t>-charging lights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rPr lang="en-US" sz="1800"/>
                        <a:t>high cost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rPr lang="en-US" sz="1800"/>
                        <a:t>-noise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rPr lang="en-US" sz="1800"/>
                        <a:t>-cost is high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rPr lang="en-US" sz="1800"/>
                        <a:t>INES  DAVID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000000"/>
      </a:dk1>
      <a:lt1>
        <a:srgbClr val="FFFFFF"/>
      </a:lt1>
      <a:dk2>
        <a:srgbClr val="1F497D"/>
      </a:dk2>
      <a:lt2>
        <a:srgbClr val="E6E7E8"/>
      </a:lt2>
      <a:accent1>
        <a:srgbClr val="C8E9EF"/>
      </a:accent1>
      <a:accent2>
        <a:srgbClr val="6A191C"/>
      </a:accent2>
      <a:accent3>
        <a:srgbClr val="3F5729"/>
      </a:accent3>
      <a:accent4>
        <a:srgbClr val="FCBD78"/>
      </a:accent4>
      <a:accent5>
        <a:srgbClr val="0A6C6C"/>
      </a:accent5>
      <a:accent6>
        <a:srgbClr val="CB8029"/>
      </a:accent6>
      <a:hlink>
        <a:srgbClr val="6A181C"/>
      </a:hlink>
      <a:folHlink>
        <a:srgbClr val="6A191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2022-01-23T15:09:45Z</dcterms:created>
  <dc:creator>Laura Althaus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0x0101009633CD2EA697884EA6EA78CFAC87C067</vt:lpwstr>
  </property>
  <property fmtid="{D5CDD505-2E9C-101B-9397-08002B2CF9AE}" pid="3" name="Order">
    <vt:r8>2516400.0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