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3" r:id="rId1"/>
  </p:sldMasterIdLst>
  <p:notesMasterIdLst>
    <p:notesMasterId r:id="rId12"/>
  </p:notesMasterIdLst>
  <p:sldIdLst>
    <p:sldId id="256" r:id="rId2"/>
    <p:sldId id="257" r:id="rId3"/>
    <p:sldId id="258" r:id="rId4"/>
    <p:sldId id="263" r:id="rId5"/>
    <p:sldId id="259" r:id="rId6"/>
    <p:sldId id="261" r:id="rId7"/>
    <p:sldId id="262" r:id="rId8"/>
    <p:sldId id="265" r:id="rId9"/>
    <p:sldId id="266"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1658">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0" d="100"/>
          <a:sy n="160" d="100"/>
        </p:scale>
        <p:origin x="-120" y="-1664"/>
      </p:cViewPr>
      <p:guideLst>
        <p:guide orient="horz" pos="1658"/>
        <p:guide pos="2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748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61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38157600"/>
      </p:ext>
    </p:extLst>
  </p:cSld>
  <p:clrMapOvr>
    <a:masterClrMapping/>
  </p:clrMapOvr>
  <p:hf sldNum="0" hdr="0" ftr="0" dt="0"/>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85881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57253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1286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36710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6032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98424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65291784"/>
      </p:ext>
    </p:extLst>
  </p:cSld>
  <p:clrMapOvr>
    <a:masterClrMapping/>
  </p:clrMapOvr>
  <p:hf sldNum="0" hdr="0" ftr="0" dt="0"/>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81812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0288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2118267"/>
      </p:ext>
    </p:extLst>
  </p:cSld>
  <p:clrMapOvr>
    <a:masterClrMapping/>
  </p:clrMapOvr>
  <p:hf sldNum="0" hdr="0" ftr="0" dt="0"/>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352123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00510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1204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68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5359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75295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3C633830-2244-49AE-BC4A-47F415C177C6}" type="datetimeFigureOut">
              <a:rPr lang="en-US" smtClean="0"/>
              <a:pPr/>
              <a:t>4/16/20</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59901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arget="../slideLayouts/slideLayout17.xml" Type="http://schemas.openxmlformats.org/officeDocument/2006/relationships/slideLayout"/><Relationship Id="rId2" Target="../media/image6.jpeg" Type="http://schemas.openxmlformats.org/officeDocument/2006/relationships/image"/></Relationships>
</file>

<file path=ppt/slides/_rels/slide9.xml.rels><?xml version="1.0" encoding="UTF-8" standalone="yes" ?><Relationships xmlns="http://schemas.openxmlformats.org/package/2006/relationships"><Relationship Id="rId1" Target="../slideLayouts/slideLayout17.xml" Type="http://schemas.openxmlformats.org/officeDocument/2006/relationships/slideLayout"/><Relationship Id="rId2" Target="../media/image7.jpeg" Type="http://schemas.openxmlformats.org/officeDocument/2006/relationships/image"/></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93420"/>
            <a:ext cx="8520600" cy="2052600"/>
          </a:xfrm>
          <a:prstGeom prst="rect">
            <a:avLst/>
          </a:prstGeom>
        </p:spPr>
        <p:txBody>
          <a:bodyPr spcFirstLastPara="1" wrap="square" lIns="91425" tIns="91425" rIns="91425" bIns="91425" anchor="b" anchorCtr="0">
            <a:no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en-US" sz="4000" b="1" dirty="0" err="1" smtClean="0">
                <a:solidFill>
                  <a:schemeClr val="accent4"/>
                </a:solidFill>
              </a:rPr>
              <a:t>movieAPI</a:t>
            </a:r>
            <a:r>
              <a:rPr lang="en-US" dirty="0">
                <a:solidFill>
                  <a:schemeClr val="accent4"/>
                </a:solidFill>
              </a:rPr>
              <a:t/>
            </a:r>
            <a:br>
              <a:rPr lang="en-US" dirty="0">
                <a:solidFill>
                  <a:schemeClr val="accent4"/>
                </a:solidFill>
              </a:rPr>
            </a:br>
            <a:r>
              <a:rPr lang="en-US" dirty="0" smtClean="0">
                <a:solidFill>
                  <a:schemeClr val="accent4"/>
                </a:solidFill>
              </a:rPr>
              <a:t>Demo Presentation</a:t>
            </a:r>
            <a:endParaRPr lang="en-US" sz="3200" i="1" dirty="0">
              <a:solidFill>
                <a:schemeClr val="accent4"/>
              </a:solidFill>
            </a:endParaRPr>
          </a:p>
        </p:txBody>
      </p:sp>
      <p:sp>
        <p:nvSpPr>
          <p:cNvPr id="55" name="Google Shape;55;p13"/>
          <p:cNvSpPr txBox="1">
            <a:spLocks noGrp="1"/>
          </p:cNvSpPr>
          <p:nvPr>
            <p:ph type="subTitle" idx="1"/>
          </p:nvPr>
        </p:nvSpPr>
        <p:spPr>
          <a:xfrm>
            <a:off x="311785" y="2748280"/>
            <a:ext cx="8520430" cy="1187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smtClean="0">
                <a:ln w="22225">
                  <a:solidFill>
                    <a:schemeClr val="accent2"/>
                  </a:solidFill>
                  <a:prstDash val="solid"/>
                </a:ln>
                <a:solidFill>
                  <a:schemeClr val="accent2">
                    <a:lumMod val="40000"/>
                    <a:lumOff val="60000"/>
                  </a:schemeClr>
                </a:solidFill>
                <a:effectLst/>
              </a:rPr>
              <a:t>By</a:t>
            </a:r>
          </a:p>
          <a:p>
            <a:pPr marL="0" lvl="0" indent="0" algn="ctr" rtl="0">
              <a:spcBef>
                <a:spcPts val="0"/>
              </a:spcBef>
              <a:spcAft>
                <a:spcPts val="0"/>
              </a:spcAft>
              <a:buNone/>
            </a:pPr>
            <a:endParaRPr lang="en-US" sz="2000" dirty="0" smtClean="0"/>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rPr>
              <a:t>Aizuddin</a:t>
            </a:r>
            <a:r>
              <a:rPr lang="en-US" sz="2000" dirty="0" smtClean="0">
                <a:latin typeface="Calibri" panose="020F0502020204030204" pitchFamily="34" charset="0"/>
                <a:cs typeface="Calibri" panose="020F0502020204030204" pitchFamily="34" charset="0"/>
              </a:rPr>
              <a:t>                 23012</a:t>
            </a:r>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rPr>
              <a:t>Thurgashhini</a:t>
            </a:r>
            <a:r>
              <a:rPr lang="en-US" sz="2000" dirty="0" smtClean="0">
                <a:latin typeface="Calibri" panose="020F0502020204030204" pitchFamily="34" charset="0"/>
                <a:cs typeface="Calibri" panose="020F0502020204030204" pitchFamily="34" charset="0"/>
              </a:rPr>
              <a:t>           23294</a:t>
            </a:r>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sym typeface="+mn-ea"/>
              </a:rPr>
              <a:t>Muginesh</a:t>
            </a:r>
            <a:r>
              <a:rPr lang="en-US" sz="2000" dirty="0" smtClean="0">
                <a:latin typeface="Calibri" panose="020F0502020204030204" pitchFamily="34" charset="0"/>
                <a:cs typeface="Calibri" panose="020F0502020204030204" pitchFamily="34" charset="0"/>
                <a:sym typeface="+mn-ea"/>
              </a:rPr>
              <a:t> Kumar   23282</a:t>
            </a:r>
            <a:endParaRPr lang="en-US" sz="2000" dirty="0" smtClean="0">
              <a:latin typeface="Calibri" panose="020F0502020204030204" pitchFamily="34" charset="0"/>
              <a:cs typeface="Calibri" panose="020F0502020204030204" pitchFamily="34" charset="0"/>
            </a:endParaRPr>
          </a:p>
          <a:p>
            <a:pPr marL="0" lvl="0" indent="0" algn="ctr" rtl="0">
              <a:lnSpc>
                <a:spcPct val="150000"/>
              </a:lnSpc>
              <a:spcBef>
                <a:spcPts val="0"/>
              </a:spcBef>
              <a:spcAft>
                <a:spcPts val="0"/>
              </a:spcAft>
              <a:buNone/>
            </a:pPr>
            <a:endParaRPr lang="en-US" sz="2000" dirty="0">
              <a:latin typeface="Calibri" panose="020F0502020204030204" pitchFamily="34" charset="0"/>
              <a:cs typeface="Calibri" panose="020F0502020204030204" pitchFamily="34" charset="0"/>
            </a:endParaRPr>
          </a:p>
        </p:txBody>
      </p:sp>
      <p:pic>
        <p:nvPicPr>
          <p:cNvPr id="3" name="Picture 0" descr="download"/>
          <p:cNvPicPr>
            <a:picLocks noChangeAspect="1"/>
          </p:cNvPicPr>
          <p:nvPr/>
        </p:nvPicPr>
        <p:blipFill>
          <a:blip r:embed="rId3"/>
          <a:stretch>
            <a:fillRect/>
          </a:stretch>
        </p:blipFill>
        <p:spPr>
          <a:xfrm>
            <a:off x="6838315" y="3935730"/>
            <a:ext cx="2295525" cy="1200150"/>
          </a:xfrm>
          <a:prstGeom prst="rect">
            <a:avLst/>
          </a:prstGeom>
        </p:spPr>
      </p:pic>
      <p:pic>
        <p:nvPicPr>
          <p:cNvPr id="2" name="Picture 1" descr="UTP-logo"/>
          <p:cNvPicPr>
            <a:picLocks noChangeAspect="1"/>
          </p:cNvPicPr>
          <p:nvPr/>
        </p:nvPicPr>
        <p:blipFill>
          <a:blip r:embed="rId4"/>
          <a:stretch>
            <a:fillRect/>
          </a:stretch>
        </p:blipFill>
        <p:spPr>
          <a:xfrm>
            <a:off x="3408305" y="205484"/>
            <a:ext cx="2040274" cy="8505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30" y="1904270"/>
            <a:ext cx="8520600" cy="841800"/>
          </a:xfrm>
        </p:spPr>
        <p:txBody>
          <a:bodyPr/>
          <a:lstStyle/>
          <a:p>
            <a:r>
              <a:rPr lang="en-MY" dirty="0" smtClean="0"/>
              <a:t>Thank you</a:t>
            </a:r>
            <a:endParaRPr lang="en-MY" dirty="0"/>
          </a:p>
        </p:txBody>
      </p:sp>
    </p:spTree>
    <p:extLst>
      <p:ext uri="{BB962C8B-B14F-4D97-AF65-F5344CB8AC3E}">
        <p14:creationId xmlns:p14="http://schemas.microsoft.com/office/powerpoint/2010/main" val="279862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67" y="281831"/>
            <a:ext cx="8520600" cy="841800"/>
          </a:xfrm>
        </p:spPr>
        <p:txBody>
          <a:bodyPr>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rPr>
              <a:t>Overview</a:t>
            </a:r>
          </a:p>
        </p:txBody>
      </p:sp>
      <p:sp>
        <p:nvSpPr>
          <p:cNvPr id="3" name="Text Box 2"/>
          <p:cNvSpPr txBox="1"/>
          <p:nvPr/>
        </p:nvSpPr>
        <p:spPr>
          <a:xfrm>
            <a:off x="770562" y="1257195"/>
            <a:ext cx="7787811" cy="72071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This project is to see how the flow of using lambda function </a:t>
            </a:r>
            <a:r>
              <a:rPr lang="en-US" dirty="0" smtClean="0">
                <a:latin typeface="Calibri" panose="020F0502020204030204" pitchFamily="34" charset="0"/>
                <a:cs typeface="Calibri" panose="020F0502020204030204" pitchFamily="34" charset="0"/>
              </a:rPr>
              <a:t>over the server by utilizing the API.</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We are implementing GET method which is used to request data from a specified (is: lambda) .</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90" y="322050"/>
            <a:ext cx="8520600" cy="841800"/>
          </a:xfrm>
        </p:spPr>
        <p:txBody>
          <a:bodyPr>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rPr>
              <a:t>Features</a:t>
            </a:r>
          </a:p>
        </p:txBody>
      </p:sp>
      <p:sp>
        <p:nvSpPr>
          <p:cNvPr id="3" name="Text Box 2"/>
          <p:cNvSpPr txBox="1"/>
          <p:nvPr/>
        </p:nvSpPr>
        <p:spPr>
          <a:xfrm>
            <a:off x="801384" y="1399539"/>
            <a:ext cx="7664522" cy="169020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For API Gateway, need to create resource and under resource need to create method (in this case we are pointing the GET method)</a:t>
            </a:r>
          </a:p>
          <a:p>
            <a:pPr marL="285750" indent="-285750" algn="just">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For Lambda, need to create the function using standard </a:t>
            </a:r>
            <a:r>
              <a:rPr lang="en-US" dirty="0" err="1" smtClean="0">
                <a:latin typeface="Calibri" panose="020F0502020204030204" pitchFamily="34" charset="0"/>
                <a:cs typeface="Calibri" panose="020F0502020204030204" pitchFamily="34" charset="0"/>
              </a:rPr>
              <a:t>node.js</a:t>
            </a:r>
            <a:r>
              <a:rPr lang="en-US" dirty="0" smtClean="0">
                <a:latin typeface="Calibri" panose="020F0502020204030204" pitchFamily="34" charset="0"/>
                <a:cs typeface="Calibri" panose="020F0502020204030204" pitchFamily="34" charset="0"/>
              </a:rPr>
              <a:t> runtime and run some code within the editor itself.</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169852"/>
            <a:ext cx="8520600" cy="841800"/>
          </a:xfrm>
        </p:spPr>
        <p:txBody>
          <a:bodyPr>
            <a:scene3d>
              <a:camera prst="orthographicFront"/>
              <a:lightRig rig="threePt" dir="t"/>
            </a:scene3d>
          </a:bodyPr>
          <a:lstStyle/>
          <a:p>
            <a:r>
              <a:rPr lang="en-US" b="1" dirty="0">
                <a:ln/>
                <a:solidFill>
                  <a:schemeClr val="accent1"/>
                </a:solidFill>
                <a:effectLst>
                  <a:outerShdw blurRad="38100" dist="25400" dir="5400000" algn="ctr" rotWithShape="0">
                    <a:srgbClr val="6E747A">
                      <a:alpha val="43000"/>
                    </a:srgbClr>
                  </a:outerShdw>
                </a:effectLst>
              </a:rPr>
              <a:t>Usage Examples</a:t>
            </a:r>
          </a:p>
        </p:txBody>
      </p:sp>
      <p:sp>
        <p:nvSpPr>
          <p:cNvPr id="3" name="Text Box 2"/>
          <p:cNvSpPr txBox="1"/>
          <p:nvPr/>
        </p:nvSpPr>
        <p:spPr>
          <a:xfrm>
            <a:off x="657545" y="1415089"/>
            <a:ext cx="7828908" cy="2659702"/>
          </a:xfrm>
          <a:prstGeom prst="rect">
            <a:avLst/>
          </a:prstGeom>
          <a:noFill/>
        </p:spPr>
        <p:txBody>
          <a:bodyPr wrap="square" rtlCol="0">
            <a:spAutoFit/>
          </a:bodyPr>
          <a:lstStyle/>
          <a:p>
            <a:pPr marL="342900" indent="-342900" algn="just">
              <a:lnSpc>
                <a:spcPct val="150000"/>
              </a:lnSpc>
              <a:buAutoNum type="arabicPeriod"/>
            </a:pPr>
            <a:r>
              <a:rPr lang="en-US" b="1" dirty="0" smtClean="0">
                <a:latin typeface="Calibri" panose="020F0502020204030204" pitchFamily="34" charset="0"/>
                <a:cs typeface="Calibri" panose="020F0502020204030204" pitchFamily="34" charset="0"/>
              </a:rPr>
              <a:t>Google Maps API</a:t>
            </a:r>
            <a:r>
              <a:rPr lang="en-US" dirty="0">
                <a:latin typeface="Calibri" panose="020F0502020204030204" pitchFamily="34" charset="0"/>
                <a:cs typeface="Calibri" panose="020F0502020204030204" pitchFamily="34" charset="0"/>
              </a:rPr>
              <a:t>: Google Maps APIs lets developers embed Google Maps on webpages using a JavaScript or Flash interface. The Google Maps API is designed to work on mobile devices and desktop browsers.</a:t>
            </a:r>
          </a:p>
          <a:p>
            <a:pPr marL="342900" indent="-342900" algn="just">
              <a:lnSpc>
                <a:spcPct val="150000"/>
              </a:lnSpc>
              <a:buAutoNum type="arabicPeriod"/>
            </a:pPr>
            <a:r>
              <a:rPr lang="en-US" b="1" dirty="0" smtClean="0">
                <a:latin typeface="Calibri" panose="020F0502020204030204" pitchFamily="34" charset="0"/>
                <a:cs typeface="Calibri" panose="020F0502020204030204" pitchFamily="34" charset="0"/>
              </a:rPr>
              <a:t>YouTube </a:t>
            </a:r>
            <a:r>
              <a:rPr lang="en-US" b="1" dirty="0">
                <a:latin typeface="Calibri" panose="020F0502020204030204" pitchFamily="34" charset="0"/>
                <a:cs typeface="Calibri" panose="020F0502020204030204" pitchFamily="34" charset="0"/>
              </a:rPr>
              <a:t>APIs</a:t>
            </a:r>
            <a:r>
              <a:rPr lang="en-US" dirty="0">
                <a:latin typeface="Calibri" panose="020F0502020204030204" pitchFamily="34" charset="0"/>
                <a:cs typeface="Calibri" panose="020F0502020204030204" pitchFamily="34" charset="0"/>
              </a:rPr>
              <a:t>: YouTube API: Google's APIs lets developers integrate YouTube videos and functionality into websites or applications. YouTube APIs include the YouTube Analytics API, YouTube Data API, YouTube Live Streaming API, YouTube Player APIs and others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3.    </a:t>
            </a:r>
            <a:r>
              <a:rPr lang="en-US" b="1" dirty="0" smtClean="0">
                <a:latin typeface="Calibri" panose="020F0502020204030204" pitchFamily="34" charset="0"/>
                <a:cs typeface="Calibri" panose="020F0502020204030204" pitchFamily="34" charset="0"/>
              </a:rPr>
              <a:t>Flickr </a:t>
            </a:r>
            <a:r>
              <a:rPr lang="en-US" b="1" dirty="0">
                <a:latin typeface="Calibri" panose="020F0502020204030204" pitchFamily="34" charset="0"/>
                <a:cs typeface="Calibri" panose="020F0502020204030204" pitchFamily="34" charset="0"/>
              </a:rPr>
              <a:t>API</a:t>
            </a:r>
            <a:r>
              <a:rPr lang="en-US" dirty="0">
                <a:latin typeface="Calibri" panose="020F0502020204030204" pitchFamily="34" charset="0"/>
                <a:cs typeface="Calibri" panose="020F0502020204030204" pitchFamily="34" charset="0"/>
              </a:rPr>
              <a:t>: The Flickr API is used by developers to access the Flick photo sharing community data. </a:t>
            </a: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45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a:ln/>
                <a:solidFill>
                  <a:schemeClr val="accent1"/>
                </a:solidFill>
                <a:effectLst>
                  <a:outerShdw blurRad="38100" dist="25400" dir="5400000" algn="ctr" rotWithShape="0">
                    <a:srgbClr val="6E747A">
                      <a:alpha val="43000"/>
                    </a:srgbClr>
                  </a:outerShdw>
                </a:effectLst>
              </a:rPr>
              <a:t>Scalability</a:t>
            </a:r>
          </a:p>
        </p:txBody>
      </p:sp>
      <p:sp>
        <p:nvSpPr>
          <p:cNvPr id="3" name="Text Box 2"/>
          <p:cNvSpPr txBox="1"/>
          <p:nvPr/>
        </p:nvSpPr>
        <p:spPr>
          <a:xfrm>
            <a:off x="565079" y="1263651"/>
            <a:ext cx="8137132" cy="233653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Lambda and API Gateway consequently </a:t>
            </a:r>
            <a:r>
              <a:rPr lang="en-US" dirty="0">
                <a:latin typeface="Calibri" panose="020F0502020204030204" pitchFamily="34" charset="0"/>
                <a:cs typeface="Calibri" panose="020F0502020204030204" pitchFamily="34" charset="0"/>
              </a:rPr>
              <a:t>scale to deal with changes in load, without expecting to arrangement additional limit.</a:t>
            </a:r>
          </a:p>
          <a:p>
            <a:pPr marL="0" indent="0" algn="just">
              <a:lnSpc>
                <a:spcPct val="150000"/>
              </a:lnSpc>
              <a:buFont typeface="Wingdings" panose="05000000000000000000" charset="0"/>
              <a:buNone/>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main concern is consider pre-cautioning these administrations before significant press occasions    that could prompt an extreme burden spike.</a:t>
            </a:r>
          </a:p>
          <a:p>
            <a:pPr marL="0" indent="0" algn="just">
              <a:lnSpc>
                <a:spcPct val="150000"/>
              </a:lnSpc>
              <a:buFont typeface="Wingdings" panose="05000000000000000000" charset="0"/>
              <a:buNone/>
            </a:pPr>
            <a:endParaRPr lang="en-US" dirty="0">
              <a:latin typeface="Calibri" panose="020F0502020204030204" pitchFamily="34" charset="0"/>
              <a:cs typeface="Calibri" panose="020F0502020204030204" pitchFamily="34" charset="0"/>
            </a:endParaRPr>
          </a:p>
          <a:p>
            <a:pPr marL="0" indent="0" algn="just">
              <a:lnSpc>
                <a:spcPct val="150000"/>
              </a:lnSpc>
              <a:buFont typeface="Wingdings" panose="05000000000000000000" charset="0"/>
              <a:buNone/>
            </a:pPr>
            <a:r>
              <a:rPr lang="en-US" dirty="0">
                <a:latin typeface="Calibri" panose="020F0502020204030204" pitchFamily="34" charset="0"/>
                <a:cs typeface="Calibri" panose="020F050202020403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Services </a:t>
            </a:r>
            <a:endParaRPr lang="en-US" b="1" dirty="0">
              <a:ln/>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rotWithShape="1">
          <a:blip r:embed="rId2"/>
          <a:srcRect l="8317" t="1040" r="10751" b="-344"/>
          <a:stretch/>
        </p:blipFill>
        <p:spPr>
          <a:xfrm>
            <a:off x="404410" y="1224771"/>
            <a:ext cx="1674688" cy="1027415"/>
          </a:xfrm>
          <a:prstGeom prst="rect">
            <a:avLst/>
          </a:prstGeom>
        </p:spPr>
      </p:pic>
      <p:sp>
        <p:nvSpPr>
          <p:cNvPr id="9" name="TextBox 8"/>
          <p:cNvSpPr txBox="1"/>
          <p:nvPr/>
        </p:nvSpPr>
        <p:spPr>
          <a:xfrm>
            <a:off x="2267027" y="1427831"/>
            <a:ext cx="6383811" cy="612155"/>
          </a:xfrm>
          <a:prstGeom prst="rect">
            <a:avLst/>
          </a:prstGeom>
          <a:noFill/>
        </p:spPr>
        <p:txBody>
          <a:bodyPr wrap="square" rtlCol="0">
            <a:spAutoFit/>
          </a:bodyPr>
          <a:lstStyle/>
          <a:p>
            <a:pPr algn="just">
              <a:lnSpc>
                <a:spcPct val="150000"/>
              </a:lnSpc>
            </a:pPr>
            <a:r>
              <a:rPr lang="en-MY" sz="1200" b="1" dirty="0" smtClean="0"/>
              <a:t>Amazon Lambda </a:t>
            </a:r>
            <a:r>
              <a:rPr lang="en-MY" sz="1200" dirty="0" smtClean="0"/>
              <a:t>enable us to </a:t>
            </a:r>
            <a:r>
              <a:rPr lang="en-MY" sz="1200" dirty="0"/>
              <a:t>run code for virtually any type of application or backend service - all with zero </a:t>
            </a:r>
            <a:r>
              <a:rPr lang="en-MY" sz="1200" dirty="0" smtClean="0"/>
              <a:t>administration.</a:t>
            </a:r>
            <a:endParaRPr lang="en-MY" sz="1200" dirty="0"/>
          </a:p>
        </p:txBody>
      </p:sp>
      <p:pic>
        <p:nvPicPr>
          <p:cNvPr id="10" name="Picture 9"/>
          <p:cNvPicPr>
            <a:picLocks noChangeAspect="1"/>
          </p:cNvPicPr>
          <p:nvPr/>
        </p:nvPicPr>
        <p:blipFill rotWithShape="1">
          <a:blip r:embed="rId3"/>
          <a:srcRect l="51296" r="2708" b="220"/>
          <a:stretch/>
        </p:blipFill>
        <p:spPr>
          <a:xfrm>
            <a:off x="512289" y="2662123"/>
            <a:ext cx="1458930" cy="1435118"/>
          </a:xfrm>
          <a:prstGeom prst="rect">
            <a:avLst/>
          </a:prstGeom>
        </p:spPr>
      </p:pic>
      <p:sp>
        <p:nvSpPr>
          <p:cNvPr id="11" name="TextBox 10"/>
          <p:cNvSpPr txBox="1"/>
          <p:nvPr/>
        </p:nvSpPr>
        <p:spPr>
          <a:xfrm>
            <a:off x="2193396" y="3073604"/>
            <a:ext cx="6383811" cy="612155"/>
          </a:xfrm>
          <a:prstGeom prst="rect">
            <a:avLst/>
          </a:prstGeom>
          <a:noFill/>
        </p:spPr>
        <p:txBody>
          <a:bodyPr wrap="square" rtlCol="0">
            <a:spAutoFit/>
          </a:bodyPr>
          <a:lstStyle/>
          <a:p>
            <a:pPr algn="just">
              <a:lnSpc>
                <a:spcPct val="150000"/>
              </a:lnSpc>
            </a:pPr>
            <a:r>
              <a:rPr lang="en-MY" sz="1200" b="1" dirty="0" smtClean="0"/>
              <a:t>API Gateway </a:t>
            </a:r>
            <a:r>
              <a:rPr lang="en-MY" sz="1200" dirty="0"/>
              <a:t>All requests from clients first go through the API Gateway. It then routes requests to </a:t>
            </a:r>
            <a:r>
              <a:rPr lang="en-MY" sz="1200" dirty="0" smtClean="0"/>
              <a:t>the Amazon Lambda.</a:t>
            </a:r>
            <a:endParaRPr lang="en-MY" sz="1200" dirty="0"/>
          </a:p>
        </p:txBody>
      </p:sp>
    </p:spTree>
    <p:extLst>
      <p:ext uri="{BB962C8B-B14F-4D97-AF65-F5344CB8AC3E}">
        <p14:creationId xmlns:p14="http://schemas.microsoft.com/office/powerpoint/2010/main" val="203570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Architecture</a:t>
            </a:r>
            <a:endParaRPr lang="en-US" b="1" dirty="0">
              <a:ln/>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077" t="14929" r="3034" b="10237"/>
          <a:stretch/>
        </p:blipFill>
        <p:spPr>
          <a:xfrm>
            <a:off x="1010271" y="1397285"/>
            <a:ext cx="7308877" cy="2969232"/>
          </a:xfrm>
          <a:prstGeom prst="rect">
            <a:avLst/>
          </a:prstGeom>
        </p:spPr>
      </p:pic>
    </p:spTree>
    <p:extLst>
      <p:ext uri="{BB962C8B-B14F-4D97-AF65-F5344CB8AC3E}">
        <p14:creationId xmlns:p14="http://schemas.microsoft.com/office/powerpoint/2010/main" val="79200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2" y="2131978"/>
            <a:ext cx="3298004" cy="832024"/>
          </a:xfrm>
        </p:spPr>
        <p:txBody>
          <a:bodyPr/>
          <a:lstStyle/>
          <a:p>
            <a:r>
              <a:rPr lang="en-US" sz="2800" b="1" dirty="0" smtClean="0">
                <a:ln/>
                <a:solidFill>
                  <a:schemeClr val="accent1"/>
                </a:solidFill>
                <a:effectLst>
                  <a:outerShdw blurRad="38100" dist="25400" dir="5400000" algn="ctr" rotWithShape="0">
                    <a:srgbClr val="6E747A">
                      <a:alpha val="43000"/>
                    </a:srgbClr>
                  </a:outerShdw>
                </a:effectLst>
              </a:rPr>
              <a:t>Lambda Coding</a:t>
            </a:r>
            <a:endParaRPr lang="en-US" sz="2800" b="1" dirty="0">
              <a:ln/>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415" y="246797"/>
            <a:ext cx="5208463" cy="4602387"/>
          </a:xfrm>
          <a:prstGeom prst="rect">
            <a:avLst/>
          </a:prstGeom>
        </p:spPr>
      </p:pic>
    </p:spTree>
    <p:extLst>
      <p:ext uri="{BB962C8B-B14F-4D97-AF65-F5344CB8AC3E}">
        <p14:creationId xmlns:p14="http://schemas.microsoft.com/office/powerpoint/2010/main" val="6692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2" y="2131978"/>
            <a:ext cx="3298004" cy="832024"/>
          </a:xfrm>
        </p:spPr>
        <p:txBody>
          <a:bodyPr/>
          <a:lstStyle/>
          <a:p>
            <a:r>
              <a:rPr lang="en-US" sz="2800" b="1" dirty="0" smtClean="0">
                <a:ln/>
                <a:solidFill>
                  <a:schemeClr val="accent1"/>
                </a:solidFill>
                <a:effectLst>
                  <a:outerShdw blurRad="38100" dist="25400" dir="5400000" algn="ctr" rotWithShape="0">
                    <a:srgbClr val="6E747A">
                      <a:alpha val="43000"/>
                    </a:srgbClr>
                  </a:outerShdw>
                </a:effectLst>
              </a:rPr>
              <a:t>Lambda Coding</a:t>
            </a:r>
            <a:endParaRPr lang="en-US" sz="2800" b="1" dirty="0">
              <a:ln/>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070" y="1328790"/>
            <a:ext cx="5133975" cy="2438400"/>
          </a:xfrm>
          <a:prstGeom prst="rect">
            <a:avLst/>
          </a:prstGeom>
        </p:spPr>
      </p:pic>
    </p:spTree>
    <p:extLst>
      <p:ext uri="{BB962C8B-B14F-4D97-AF65-F5344CB8AC3E}">
        <p14:creationId xmlns:p14="http://schemas.microsoft.com/office/powerpoint/2010/main" val="25497214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140</TotalTime>
  <Words>296</Words>
  <Application>Microsoft Macintosh PowerPoint</Application>
  <PresentationFormat>On-screen Show (16:9)</PresentationFormat>
  <Paragraphs>30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movieAPI Demo Presentation</vt:lpstr>
      <vt:lpstr>Overview</vt:lpstr>
      <vt:lpstr>Features</vt:lpstr>
      <vt:lpstr>Usage Examples</vt:lpstr>
      <vt:lpstr>Scalability</vt:lpstr>
      <vt:lpstr>Services </vt:lpstr>
      <vt:lpstr>Architecture</vt:lpstr>
      <vt:lpstr>Lambda Coding</vt:lpstr>
      <vt:lpstr>Lambda Coding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Authentication Project Proposal</dc:title>
  <dc:creator/>
  <cp:lastModifiedBy>Apple</cp:lastModifiedBy>
  <cp:revision>16</cp:revision>
  <dcterms:created xsi:type="dcterms:W3CDTF">2020-03-01T20:29:00Z</dcterms:created>
  <dcterms:modified xsi:type="dcterms:W3CDTF">2020-04-16T14:41:52Z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KSOProductBuildVer" pid="2">
    <vt:lpwstr>1033-11.2.0.9150</vt:lpwstr>
  </property>
  <property fmtid="{D5CDD505-2E9C-101B-9397-08002B2CF9AE}" name="NXPowerLiteLastOptimized" pid="3">
    <vt:lpwstr>912399</vt:lpwstr>
  </property>
  <property fmtid="{D5CDD505-2E9C-101B-9397-08002B2CF9AE}" name="NXPowerLiteSettings" pid="4">
    <vt:lpwstr>C7000400038000</vt:lpwstr>
  </property>
  <property fmtid="{D5CDD505-2E9C-101B-9397-08002B2CF9AE}" name="NXPowerLiteVersion" pid="5">
    <vt:lpwstr>S9.0.1</vt:lpwstr>
  </property>
</Properties>
</file>