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71" r:id="rId4"/>
    <p:sldId id="272" r:id="rId5"/>
    <p:sldId id="293" r:id="rId6"/>
    <p:sldId id="296" r:id="rId7"/>
    <p:sldId id="297" r:id="rId8"/>
    <p:sldId id="298" r:id="rId9"/>
    <p:sldId id="299" r:id="rId10"/>
    <p:sldId id="300" r:id="rId11"/>
    <p:sldId id="301" r:id="rId12"/>
    <p:sldId id="302" r:id="rId13"/>
    <p:sldId id="303" r:id="rId14"/>
    <p:sldId id="304" r:id="rId15"/>
    <p:sldId id="305" r:id="rId16"/>
    <p:sldId id="306"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2A44-F7E9-590F-5F66-B6250D0AF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65C57E-FB79-EDEA-80C6-C52943E43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79B2A-51CA-8A95-7A5A-17BD0F738EB7}"/>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5" name="Footer Placeholder 4">
            <a:extLst>
              <a:ext uri="{FF2B5EF4-FFF2-40B4-BE49-F238E27FC236}">
                <a16:creationId xmlns:a16="http://schemas.microsoft.com/office/drawing/2014/main" id="{BDA16094-FB2C-D568-8317-BF7B280B8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FB37B-6F05-D807-0ABC-D52520A0DDF1}"/>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4925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169-9CC1-A274-44D4-AB641FF9D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0E5BB-CADE-A71E-7FC2-D0858BE5E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D8E26-4E46-54EB-E599-D19D6D562309}"/>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5" name="Footer Placeholder 4">
            <a:extLst>
              <a:ext uri="{FF2B5EF4-FFF2-40B4-BE49-F238E27FC236}">
                <a16:creationId xmlns:a16="http://schemas.microsoft.com/office/drawing/2014/main" id="{589D8BB8-7849-2E69-191E-7B253815E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162E7-0137-1D9F-3CB3-144922F32B5D}"/>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181883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C8B1C-45DC-CB97-E24C-4F3A5CC1AB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89516-4F0D-6712-0F0F-B50B8C60C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D3F3C-76C5-4B89-CD04-7745CC65B7B1}"/>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5" name="Footer Placeholder 4">
            <a:extLst>
              <a:ext uri="{FF2B5EF4-FFF2-40B4-BE49-F238E27FC236}">
                <a16:creationId xmlns:a16="http://schemas.microsoft.com/office/drawing/2014/main" id="{0CC04E29-2D8E-87E0-4662-335B8C7BF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E3FC0-491D-4F27-AE6B-BA02068E8F67}"/>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14358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D6E8-E0AC-7976-6A89-26E2A8DDF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6B8890-891F-F75D-C3FB-70D0C5D3E4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513ED-61D4-7CD1-6945-4CB028C7028B}"/>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5" name="Footer Placeholder 4">
            <a:extLst>
              <a:ext uri="{FF2B5EF4-FFF2-40B4-BE49-F238E27FC236}">
                <a16:creationId xmlns:a16="http://schemas.microsoft.com/office/drawing/2014/main" id="{665AE746-E449-F407-0415-A7F41403A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87470-A0AA-88FF-1048-3C1E4880C899}"/>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98519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3122-94B4-AF17-03AE-D8CC48694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718383-14D6-1E76-AAE1-D26F0D59B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A58BF-8927-A031-4C01-9CFFBA2E64F5}"/>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5" name="Footer Placeholder 4">
            <a:extLst>
              <a:ext uri="{FF2B5EF4-FFF2-40B4-BE49-F238E27FC236}">
                <a16:creationId xmlns:a16="http://schemas.microsoft.com/office/drawing/2014/main" id="{536281EB-BA09-9B06-0DF3-947B61CFA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E747-EC3B-299B-83BB-597399FB0CBB}"/>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209587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3DB7-CD4A-666E-789D-7552CFD799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29B21-0148-AEF6-2DD9-10828D88D1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A067C7-0CA2-18A7-DA83-D2AB6EFC76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44B70-5E2D-9CA6-7465-0ED410E616A3}"/>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6" name="Footer Placeholder 5">
            <a:extLst>
              <a:ext uri="{FF2B5EF4-FFF2-40B4-BE49-F238E27FC236}">
                <a16:creationId xmlns:a16="http://schemas.microsoft.com/office/drawing/2014/main" id="{E05D1FEC-DAFB-23C6-7CE0-BC2C14111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C57FA-DDAE-258E-AB92-2FCAB5CF0F75}"/>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191313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EB2C-AE47-75F8-7755-A550DEB58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4CD1DD-8937-C9A6-07F6-6D818F3D0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10104-FF4F-C400-A197-67A65FAB3F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4B649-F5C0-9BAD-FBA7-4DE7B75BE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0A5113-173F-70BC-363A-AA407A8ED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E91469-6CC8-41AC-D670-F4F10A7550AE}"/>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8" name="Footer Placeholder 7">
            <a:extLst>
              <a:ext uri="{FF2B5EF4-FFF2-40B4-BE49-F238E27FC236}">
                <a16:creationId xmlns:a16="http://schemas.microsoft.com/office/drawing/2014/main" id="{7C85B8C5-342D-2942-CAE0-047A097C0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ECD647-9522-4E80-C862-365B159FC4D0}"/>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72141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B9C6-9306-06B0-79FA-D0AF008F07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07CBD6-C8B7-254C-C4F8-E881CB8B64CC}"/>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4" name="Footer Placeholder 3">
            <a:extLst>
              <a:ext uri="{FF2B5EF4-FFF2-40B4-BE49-F238E27FC236}">
                <a16:creationId xmlns:a16="http://schemas.microsoft.com/office/drawing/2014/main" id="{7264DEB2-DEF3-FE2C-B3C1-3C57CBC07A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9152A0-A4CF-2EEF-A361-4B30D8326FF9}"/>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68396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7217F-2CA2-F56E-4536-D5FE568431ED}"/>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3" name="Footer Placeholder 2">
            <a:extLst>
              <a:ext uri="{FF2B5EF4-FFF2-40B4-BE49-F238E27FC236}">
                <a16:creationId xmlns:a16="http://schemas.microsoft.com/office/drawing/2014/main" id="{40414BFE-3CF3-7A64-D915-B9C0D3F56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7D879-43A9-A9BF-6C98-6D56C5B63F64}"/>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315117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3627-F401-A6F4-6E01-BE53E9D53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DF40AD-0708-5E09-93F2-6929791BFA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77B7C-C533-57AA-196E-87A1A5645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B4CD7-E35F-B144-A39D-C05C7DE8B201}"/>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6" name="Footer Placeholder 5">
            <a:extLst>
              <a:ext uri="{FF2B5EF4-FFF2-40B4-BE49-F238E27FC236}">
                <a16:creationId xmlns:a16="http://schemas.microsoft.com/office/drawing/2014/main" id="{C2A2928E-AF22-C6FC-58F2-B07D4121A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F983F-3E11-3019-4943-23647742FBB5}"/>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89805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8845-5653-B60A-8491-B2C4BE59A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4E9FA2-EABF-2A93-6642-C65F82795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88F3-DD78-E8E8-820A-511B0EB68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910EF-1D85-83DD-70E4-326B7028FD2D}"/>
              </a:ext>
            </a:extLst>
          </p:cNvPr>
          <p:cNvSpPr>
            <a:spLocks noGrp="1"/>
          </p:cNvSpPr>
          <p:nvPr>
            <p:ph type="dt" sz="half" idx="10"/>
          </p:nvPr>
        </p:nvSpPr>
        <p:spPr/>
        <p:txBody>
          <a:bodyPr/>
          <a:lstStyle/>
          <a:p>
            <a:fld id="{0AF99C91-C86E-447C-A7E7-AE8E76BECEFC}" type="datetimeFigureOut">
              <a:rPr lang="en-US" smtClean="0"/>
              <a:t>10/21/2023</a:t>
            </a:fld>
            <a:endParaRPr lang="en-US"/>
          </a:p>
        </p:txBody>
      </p:sp>
      <p:sp>
        <p:nvSpPr>
          <p:cNvPr id="6" name="Footer Placeholder 5">
            <a:extLst>
              <a:ext uri="{FF2B5EF4-FFF2-40B4-BE49-F238E27FC236}">
                <a16:creationId xmlns:a16="http://schemas.microsoft.com/office/drawing/2014/main" id="{EEA392BC-FA46-D3A7-5C1F-4FB36BF76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43CC6-5F36-01C8-BEB5-B4478C0C79AE}"/>
              </a:ext>
            </a:extLst>
          </p:cNvPr>
          <p:cNvSpPr>
            <a:spLocks noGrp="1"/>
          </p:cNvSpPr>
          <p:nvPr>
            <p:ph type="sldNum" sz="quarter" idx="12"/>
          </p:nvPr>
        </p:nvSpPr>
        <p:spPr/>
        <p:txBody>
          <a:bodyPr/>
          <a:lstStyle/>
          <a:p>
            <a:fld id="{6B51E437-1871-420F-A1AB-1207B387C0E5}" type="slidenum">
              <a:rPr lang="en-US" smtClean="0"/>
              <a:t>‹#›</a:t>
            </a:fld>
            <a:endParaRPr lang="en-US"/>
          </a:p>
        </p:txBody>
      </p:sp>
    </p:spTree>
    <p:extLst>
      <p:ext uri="{BB962C8B-B14F-4D97-AF65-F5344CB8AC3E}">
        <p14:creationId xmlns:p14="http://schemas.microsoft.com/office/powerpoint/2010/main" val="242720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FE3417-43A3-624A-BEBB-E0C7ECCEE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786847-81B8-F5AD-3266-D1553671F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2EE34-D79F-8C8B-6901-3A6479981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99C91-C86E-447C-A7E7-AE8E76BECEFC}" type="datetimeFigureOut">
              <a:rPr lang="en-US" smtClean="0"/>
              <a:t>10/21/2023</a:t>
            </a:fld>
            <a:endParaRPr lang="en-US"/>
          </a:p>
        </p:txBody>
      </p:sp>
      <p:sp>
        <p:nvSpPr>
          <p:cNvPr id="5" name="Footer Placeholder 4">
            <a:extLst>
              <a:ext uri="{FF2B5EF4-FFF2-40B4-BE49-F238E27FC236}">
                <a16:creationId xmlns:a16="http://schemas.microsoft.com/office/drawing/2014/main" id="{443ED413-17EC-225F-FE1B-CAEF7B11BC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1E47BE-22D0-8B4B-C7DA-206B4325E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1E437-1871-420F-A1AB-1207B387C0E5}" type="slidenum">
              <a:rPr lang="en-US" smtClean="0"/>
              <a:t>‹#›</a:t>
            </a:fld>
            <a:endParaRPr lang="en-US"/>
          </a:p>
        </p:txBody>
      </p:sp>
    </p:spTree>
    <p:extLst>
      <p:ext uri="{BB962C8B-B14F-4D97-AF65-F5344CB8AC3E}">
        <p14:creationId xmlns:p14="http://schemas.microsoft.com/office/powerpoint/2010/main" val="395604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udiptaanupam@gmail.com"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udipta14" TargetMode="External"/><Relationship Id="rId4" Type="http://schemas.openxmlformats.org/officeDocument/2006/relationships/hyperlink" Target="http://www.linkedin.com/in/udipta-anupa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D009E6-3323-DEF0-4B9C-82D419BDB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B3B9420A-3BB6-37F9-C1E1-5D07BAA8428D}"/>
              </a:ext>
            </a:extLst>
          </p:cNvPr>
          <p:cNvSpPr txBox="1"/>
          <p:nvPr/>
        </p:nvSpPr>
        <p:spPr>
          <a:xfrm>
            <a:off x="0" y="-1"/>
            <a:ext cx="12192000" cy="6858000"/>
          </a:xfrm>
          <a:custGeom>
            <a:avLst/>
            <a:gdLst/>
            <a:ahLst/>
            <a:cxnLst/>
            <a:rect l="l" t="t" r="r" b="b"/>
            <a:pathLst>
              <a:path w="12192000" h="6858000">
                <a:moveTo>
                  <a:pt x="9366419" y="6559766"/>
                </a:moveTo>
                <a:lnTo>
                  <a:pt x="9392091" y="6559766"/>
                </a:lnTo>
                <a:cubicBezTo>
                  <a:pt x="9400947" y="6559766"/>
                  <a:pt x="9407142" y="6561236"/>
                  <a:pt x="9410676" y="6564175"/>
                </a:cubicBezTo>
                <a:cubicBezTo>
                  <a:pt x="9414211" y="6567115"/>
                  <a:pt x="9415978" y="6571003"/>
                  <a:pt x="9415978" y="6575840"/>
                </a:cubicBezTo>
                <a:cubicBezTo>
                  <a:pt x="9415978" y="6581049"/>
                  <a:pt x="9414192" y="6585197"/>
                  <a:pt x="9410621" y="6588285"/>
                </a:cubicBezTo>
                <a:cubicBezTo>
                  <a:pt x="9407049" y="6591373"/>
                  <a:pt x="9400910" y="6592918"/>
                  <a:pt x="9392203" y="6592918"/>
                </a:cubicBezTo>
                <a:lnTo>
                  <a:pt x="9366419" y="6592918"/>
                </a:lnTo>
                <a:close/>
                <a:moveTo>
                  <a:pt x="9725839" y="6555971"/>
                </a:moveTo>
                <a:lnTo>
                  <a:pt x="9725839" y="6580751"/>
                </a:lnTo>
                <a:lnTo>
                  <a:pt x="9842818" y="6580751"/>
                </a:lnTo>
                <a:lnTo>
                  <a:pt x="9842818" y="6555971"/>
                </a:lnTo>
                <a:close/>
                <a:moveTo>
                  <a:pt x="11740022" y="6506858"/>
                </a:moveTo>
                <a:lnTo>
                  <a:pt x="11758084" y="6565682"/>
                </a:lnTo>
                <a:lnTo>
                  <a:pt x="11722149" y="6565682"/>
                </a:lnTo>
                <a:close/>
                <a:moveTo>
                  <a:pt x="11035173" y="6506858"/>
                </a:moveTo>
                <a:lnTo>
                  <a:pt x="11053234" y="6565682"/>
                </a:lnTo>
                <a:lnTo>
                  <a:pt x="11017299" y="6565682"/>
                </a:lnTo>
                <a:close/>
                <a:moveTo>
                  <a:pt x="10768473" y="6506858"/>
                </a:moveTo>
                <a:lnTo>
                  <a:pt x="10786534" y="6565682"/>
                </a:lnTo>
                <a:lnTo>
                  <a:pt x="10750599" y="6565682"/>
                </a:lnTo>
                <a:close/>
                <a:moveTo>
                  <a:pt x="10176155" y="6501500"/>
                </a:moveTo>
                <a:lnTo>
                  <a:pt x="10188768" y="6501500"/>
                </a:lnTo>
                <a:cubicBezTo>
                  <a:pt x="10201865" y="6501500"/>
                  <a:pt x="10211242" y="6504700"/>
                  <a:pt x="10216897" y="6511099"/>
                </a:cubicBezTo>
                <a:cubicBezTo>
                  <a:pt x="10222552" y="6517499"/>
                  <a:pt x="10225380" y="6529368"/>
                  <a:pt x="10225380" y="6546706"/>
                </a:cubicBezTo>
                <a:cubicBezTo>
                  <a:pt x="10225380" y="6559803"/>
                  <a:pt x="10224115" y="6569273"/>
                  <a:pt x="10221585" y="6575114"/>
                </a:cubicBezTo>
                <a:cubicBezTo>
                  <a:pt x="10219055" y="6580956"/>
                  <a:pt x="10215558" y="6585048"/>
                  <a:pt x="10211093" y="6587392"/>
                </a:cubicBezTo>
                <a:cubicBezTo>
                  <a:pt x="10206628" y="6589736"/>
                  <a:pt x="10199112" y="6590908"/>
                  <a:pt x="10188545" y="6590908"/>
                </a:cubicBezTo>
                <a:lnTo>
                  <a:pt x="10176155" y="6590908"/>
                </a:lnTo>
                <a:close/>
                <a:moveTo>
                  <a:pt x="11575660" y="6497705"/>
                </a:moveTo>
                <a:lnTo>
                  <a:pt x="11590060" y="6497705"/>
                </a:lnTo>
                <a:cubicBezTo>
                  <a:pt x="11599510" y="6497705"/>
                  <a:pt x="11605947" y="6499491"/>
                  <a:pt x="11609370" y="6503063"/>
                </a:cubicBezTo>
                <a:cubicBezTo>
                  <a:pt x="11612793" y="6506634"/>
                  <a:pt x="11614505" y="6510988"/>
                  <a:pt x="11614505" y="6516122"/>
                </a:cubicBezTo>
                <a:cubicBezTo>
                  <a:pt x="11614505" y="6521406"/>
                  <a:pt x="11612533" y="6525740"/>
                  <a:pt x="11608589" y="6529126"/>
                </a:cubicBezTo>
                <a:cubicBezTo>
                  <a:pt x="11604645" y="6532512"/>
                  <a:pt x="11597799" y="6534205"/>
                  <a:pt x="11588050" y="6534205"/>
                </a:cubicBezTo>
                <a:lnTo>
                  <a:pt x="11575660" y="6534205"/>
                </a:lnTo>
                <a:close/>
                <a:moveTo>
                  <a:pt x="10442186" y="6497705"/>
                </a:moveTo>
                <a:lnTo>
                  <a:pt x="10456585" y="6497705"/>
                </a:lnTo>
                <a:cubicBezTo>
                  <a:pt x="10466035" y="6497705"/>
                  <a:pt x="10472472" y="6499491"/>
                  <a:pt x="10475895" y="6503063"/>
                </a:cubicBezTo>
                <a:cubicBezTo>
                  <a:pt x="10479318" y="6506634"/>
                  <a:pt x="10481030" y="6510988"/>
                  <a:pt x="10481030" y="6516122"/>
                </a:cubicBezTo>
                <a:cubicBezTo>
                  <a:pt x="10481030" y="6521406"/>
                  <a:pt x="10479058" y="6525740"/>
                  <a:pt x="10475114" y="6529126"/>
                </a:cubicBezTo>
                <a:cubicBezTo>
                  <a:pt x="10471170" y="6532512"/>
                  <a:pt x="10464324" y="6534205"/>
                  <a:pt x="10454576" y="6534205"/>
                </a:cubicBezTo>
                <a:lnTo>
                  <a:pt x="10442186" y="6534205"/>
                </a:lnTo>
                <a:close/>
                <a:moveTo>
                  <a:pt x="9366419" y="6497593"/>
                </a:moveTo>
                <a:lnTo>
                  <a:pt x="9388743" y="6497593"/>
                </a:lnTo>
                <a:cubicBezTo>
                  <a:pt x="9396408" y="6497593"/>
                  <a:pt x="9401784" y="6498933"/>
                  <a:pt x="9404872" y="6501612"/>
                </a:cubicBezTo>
                <a:cubicBezTo>
                  <a:pt x="9407960" y="6504290"/>
                  <a:pt x="9409504" y="6508011"/>
                  <a:pt x="9409504" y="6512774"/>
                </a:cubicBezTo>
                <a:cubicBezTo>
                  <a:pt x="9409504" y="6517908"/>
                  <a:pt x="9407960" y="6521834"/>
                  <a:pt x="9404872" y="6524550"/>
                </a:cubicBezTo>
                <a:cubicBezTo>
                  <a:pt x="9401784" y="6527266"/>
                  <a:pt x="9396296" y="6528624"/>
                  <a:pt x="9388408" y="6528624"/>
                </a:cubicBezTo>
                <a:lnTo>
                  <a:pt x="9366419" y="6528624"/>
                </a:lnTo>
                <a:close/>
                <a:moveTo>
                  <a:pt x="11848388" y="6464442"/>
                </a:moveTo>
                <a:lnTo>
                  <a:pt x="11848388" y="6628078"/>
                </a:lnTo>
                <a:lnTo>
                  <a:pt x="11889800" y="6628078"/>
                </a:lnTo>
                <a:lnTo>
                  <a:pt x="11889800" y="6503286"/>
                </a:lnTo>
                <a:lnTo>
                  <a:pt x="11921648" y="6628078"/>
                </a:lnTo>
                <a:lnTo>
                  <a:pt x="11959132" y="6628078"/>
                </a:lnTo>
                <a:lnTo>
                  <a:pt x="11991040" y="6503286"/>
                </a:lnTo>
                <a:lnTo>
                  <a:pt x="11991040" y="6628078"/>
                </a:lnTo>
                <a:lnTo>
                  <a:pt x="12032451" y="6628078"/>
                </a:lnTo>
                <a:lnTo>
                  <a:pt x="12032451" y="6464442"/>
                </a:lnTo>
                <a:lnTo>
                  <a:pt x="11965993" y="6464442"/>
                </a:lnTo>
                <a:lnTo>
                  <a:pt x="11940531" y="6564008"/>
                </a:lnTo>
                <a:lnTo>
                  <a:pt x="11914886" y="6464442"/>
                </a:lnTo>
                <a:close/>
                <a:moveTo>
                  <a:pt x="11713066" y="6464442"/>
                </a:moveTo>
                <a:lnTo>
                  <a:pt x="11651563" y="6628078"/>
                </a:lnTo>
                <a:lnTo>
                  <a:pt x="11703191" y="6628078"/>
                </a:lnTo>
                <a:lnTo>
                  <a:pt x="11711167" y="6601066"/>
                </a:lnTo>
                <a:lnTo>
                  <a:pt x="11768573" y="6601066"/>
                </a:lnTo>
                <a:lnTo>
                  <a:pt x="11776760" y="6628078"/>
                </a:lnTo>
                <a:lnTo>
                  <a:pt x="11829710" y="6628078"/>
                </a:lnTo>
                <a:lnTo>
                  <a:pt x="11768221" y="6464442"/>
                </a:lnTo>
                <a:close/>
                <a:moveTo>
                  <a:pt x="11524873" y="6464442"/>
                </a:moveTo>
                <a:lnTo>
                  <a:pt x="11524873" y="6628078"/>
                </a:lnTo>
                <a:lnTo>
                  <a:pt x="11575660" y="6628078"/>
                </a:lnTo>
                <a:lnTo>
                  <a:pt x="11575660" y="6567356"/>
                </a:lnTo>
                <a:lnTo>
                  <a:pt x="11603342" y="6567356"/>
                </a:lnTo>
                <a:cubicBezTo>
                  <a:pt x="11623732" y="6567356"/>
                  <a:pt x="11638894" y="6562705"/>
                  <a:pt x="11648828" y="6553404"/>
                </a:cubicBezTo>
                <a:cubicBezTo>
                  <a:pt x="11658762" y="6544102"/>
                  <a:pt x="11663730" y="6531191"/>
                  <a:pt x="11663730" y="6514671"/>
                </a:cubicBezTo>
                <a:cubicBezTo>
                  <a:pt x="11663730" y="6498598"/>
                  <a:pt x="11659172" y="6486208"/>
                  <a:pt x="11650056" y="6477501"/>
                </a:cubicBezTo>
                <a:cubicBezTo>
                  <a:pt x="11640940" y="6468795"/>
                  <a:pt x="11627230" y="6464442"/>
                  <a:pt x="11608924" y="6464442"/>
                </a:cubicBezTo>
                <a:close/>
                <a:moveTo>
                  <a:pt x="11334708" y="6464442"/>
                </a:moveTo>
                <a:lnTo>
                  <a:pt x="11334708" y="6561934"/>
                </a:lnTo>
                <a:cubicBezTo>
                  <a:pt x="11334708" y="6569965"/>
                  <a:pt x="11336270" y="6579186"/>
                  <a:pt x="11339396" y="6589597"/>
                </a:cubicBezTo>
                <a:cubicBezTo>
                  <a:pt x="11341331" y="6596066"/>
                  <a:pt x="11344921" y="6602350"/>
                  <a:pt x="11350167" y="6608448"/>
                </a:cubicBezTo>
                <a:cubicBezTo>
                  <a:pt x="11355414" y="6614546"/>
                  <a:pt x="11361199" y="6619249"/>
                  <a:pt x="11367524" y="6622558"/>
                </a:cubicBezTo>
                <a:cubicBezTo>
                  <a:pt x="11373850" y="6625867"/>
                  <a:pt x="11381719" y="6628080"/>
                  <a:pt x="11391132" y="6629195"/>
                </a:cubicBezTo>
                <a:cubicBezTo>
                  <a:pt x="11400546" y="6630311"/>
                  <a:pt x="11409234" y="6630869"/>
                  <a:pt x="11417196" y="6630869"/>
                </a:cubicBezTo>
                <a:cubicBezTo>
                  <a:pt x="11430962" y="6630869"/>
                  <a:pt x="11442757" y="6629047"/>
                  <a:pt x="11452580" y="6625403"/>
                </a:cubicBezTo>
                <a:cubicBezTo>
                  <a:pt x="11459649" y="6622801"/>
                  <a:pt x="11466402" y="6618283"/>
                  <a:pt x="11472839" y="6611850"/>
                </a:cubicBezTo>
                <a:cubicBezTo>
                  <a:pt x="11479276" y="6605418"/>
                  <a:pt x="11484001" y="6597907"/>
                  <a:pt x="11487015" y="6589318"/>
                </a:cubicBezTo>
                <a:cubicBezTo>
                  <a:pt x="11490028" y="6580729"/>
                  <a:pt x="11491536" y="6571601"/>
                  <a:pt x="11491536" y="6561934"/>
                </a:cubicBezTo>
                <a:lnTo>
                  <a:pt x="11491536" y="6464442"/>
                </a:lnTo>
                <a:lnTo>
                  <a:pt x="11441083" y="6464442"/>
                </a:lnTo>
                <a:lnTo>
                  <a:pt x="11441083" y="6564255"/>
                </a:lnTo>
                <a:cubicBezTo>
                  <a:pt x="11441083" y="6573326"/>
                  <a:pt x="11438608" y="6580333"/>
                  <a:pt x="11433660" y="6585278"/>
                </a:cubicBezTo>
                <a:cubicBezTo>
                  <a:pt x="11428712" y="6590222"/>
                  <a:pt x="11421884" y="6592694"/>
                  <a:pt x="11413178" y="6592694"/>
                </a:cubicBezTo>
                <a:cubicBezTo>
                  <a:pt x="11404396" y="6592694"/>
                  <a:pt x="11397532" y="6590185"/>
                  <a:pt x="11392583" y="6585167"/>
                </a:cubicBezTo>
                <a:cubicBezTo>
                  <a:pt x="11387635" y="6580149"/>
                  <a:pt x="11385160" y="6573178"/>
                  <a:pt x="11385160" y="6564255"/>
                </a:cubicBezTo>
                <a:lnTo>
                  <a:pt x="11385160" y="6464442"/>
                </a:lnTo>
                <a:close/>
                <a:moveTo>
                  <a:pt x="11144431" y="6464442"/>
                </a:moveTo>
                <a:lnTo>
                  <a:pt x="11144431" y="6628078"/>
                </a:lnTo>
                <a:lnTo>
                  <a:pt x="11191982" y="6628078"/>
                </a:lnTo>
                <a:lnTo>
                  <a:pt x="11191982" y="6538230"/>
                </a:lnTo>
                <a:lnTo>
                  <a:pt x="11253262" y="6628078"/>
                </a:lnTo>
                <a:lnTo>
                  <a:pt x="11300924" y="6628078"/>
                </a:lnTo>
                <a:lnTo>
                  <a:pt x="11300924" y="6464442"/>
                </a:lnTo>
                <a:lnTo>
                  <a:pt x="11253262" y="6464442"/>
                </a:lnTo>
                <a:lnTo>
                  <a:pt x="11253262" y="6554973"/>
                </a:lnTo>
                <a:lnTo>
                  <a:pt x="11191647" y="6464442"/>
                </a:lnTo>
                <a:close/>
                <a:moveTo>
                  <a:pt x="11008216" y="6464442"/>
                </a:moveTo>
                <a:lnTo>
                  <a:pt x="10946713" y="6628078"/>
                </a:lnTo>
                <a:lnTo>
                  <a:pt x="10998341" y="6628078"/>
                </a:lnTo>
                <a:lnTo>
                  <a:pt x="11006317" y="6601066"/>
                </a:lnTo>
                <a:lnTo>
                  <a:pt x="11063723" y="6601066"/>
                </a:lnTo>
                <a:lnTo>
                  <a:pt x="11071910" y="6628078"/>
                </a:lnTo>
                <a:lnTo>
                  <a:pt x="11124860" y="6628078"/>
                </a:lnTo>
                <a:lnTo>
                  <a:pt x="11063371" y="6464442"/>
                </a:lnTo>
                <a:close/>
                <a:moveTo>
                  <a:pt x="10741516" y="6464442"/>
                </a:moveTo>
                <a:lnTo>
                  <a:pt x="10680013" y="6628078"/>
                </a:lnTo>
                <a:lnTo>
                  <a:pt x="10731641" y="6628078"/>
                </a:lnTo>
                <a:lnTo>
                  <a:pt x="10739617" y="6601066"/>
                </a:lnTo>
                <a:lnTo>
                  <a:pt x="10797023" y="6601066"/>
                </a:lnTo>
                <a:lnTo>
                  <a:pt x="10805210" y="6628078"/>
                </a:lnTo>
                <a:lnTo>
                  <a:pt x="10858160" y="6628078"/>
                </a:lnTo>
                <a:lnTo>
                  <a:pt x="10796671" y="6464442"/>
                </a:lnTo>
                <a:close/>
                <a:moveTo>
                  <a:pt x="10542049" y="6464442"/>
                </a:moveTo>
                <a:lnTo>
                  <a:pt x="10542049" y="6504849"/>
                </a:lnTo>
                <a:lnTo>
                  <a:pt x="10593618" y="6504849"/>
                </a:lnTo>
                <a:lnTo>
                  <a:pt x="10593618" y="6628078"/>
                </a:lnTo>
                <a:lnTo>
                  <a:pt x="10644182" y="6628078"/>
                </a:lnTo>
                <a:lnTo>
                  <a:pt x="10644182" y="6504849"/>
                </a:lnTo>
                <a:lnTo>
                  <a:pt x="10695752" y="6504849"/>
                </a:lnTo>
                <a:lnTo>
                  <a:pt x="10695752" y="6464442"/>
                </a:lnTo>
                <a:close/>
                <a:moveTo>
                  <a:pt x="10391398" y="6464442"/>
                </a:moveTo>
                <a:lnTo>
                  <a:pt x="10391398" y="6628078"/>
                </a:lnTo>
                <a:lnTo>
                  <a:pt x="10442186" y="6628078"/>
                </a:lnTo>
                <a:lnTo>
                  <a:pt x="10442186" y="6567356"/>
                </a:lnTo>
                <a:lnTo>
                  <a:pt x="10469868" y="6567356"/>
                </a:lnTo>
                <a:cubicBezTo>
                  <a:pt x="10490257" y="6567356"/>
                  <a:pt x="10505419" y="6562705"/>
                  <a:pt x="10515353" y="6553404"/>
                </a:cubicBezTo>
                <a:cubicBezTo>
                  <a:pt x="10525288" y="6544102"/>
                  <a:pt x="10530255" y="6531191"/>
                  <a:pt x="10530255" y="6514671"/>
                </a:cubicBezTo>
                <a:cubicBezTo>
                  <a:pt x="10530255" y="6498598"/>
                  <a:pt x="10525697" y="6486208"/>
                  <a:pt x="10516581" y="6477501"/>
                </a:cubicBezTo>
                <a:cubicBezTo>
                  <a:pt x="10507465" y="6468795"/>
                  <a:pt x="10493754" y="6464442"/>
                  <a:pt x="10475449" y="6464442"/>
                </a:cubicBezTo>
                <a:close/>
                <a:moveTo>
                  <a:pt x="10307905" y="6464442"/>
                </a:moveTo>
                <a:lnTo>
                  <a:pt x="10307905" y="6628078"/>
                </a:lnTo>
                <a:lnTo>
                  <a:pt x="10358581" y="6628078"/>
                </a:lnTo>
                <a:lnTo>
                  <a:pt x="10358581" y="6464442"/>
                </a:lnTo>
                <a:close/>
                <a:moveTo>
                  <a:pt x="10125591" y="6464442"/>
                </a:moveTo>
                <a:lnTo>
                  <a:pt x="10125591" y="6628078"/>
                </a:lnTo>
                <a:lnTo>
                  <a:pt x="10200712" y="6628078"/>
                </a:lnTo>
                <a:cubicBezTo>
                  <a:pt x="10209716" y="6628078"/>
                  <a:pt x="10219762" y="6626590"/>
                  <a:pt x="10230850" y="6623613"/>
                </a:cubicBezTo>
                <a:cubicBezTo>
                  <a:pt x="10238961" y="6621455"/>
                  <a:pt x="10246551" y="6617121"/>
                  <a:pt x="10253620" y="6610610"/>
                </a:cubicBezTo>
                <a:cubicBezTo>
                  <a:pt x="10260690" y="6604098"/>
                  <a:pt x="10266215" y="6596024"/>
                  <a:pt x="10270196" y="6586388"/>
                </a:cubicBezTo>
                <a:cubicBezTo>
                  <a:pt x="10274177" y="6576751"/>
                  <a:pt x="10276168" y="6563189"/>
                  <a:pt x="10276168" y="6545702"/>
                </a:cubicBezTo>
                <a:cubicBezTo>
                  <a:pt x="10276168" y="6534540"/>
                  <a:pt x="10274828" y="6523973"/>
                  <a:pt x="10272149" y="6514001"/>
                </a:cubicBezTo>
                <a:cubicBezTo>
                  <a:pt x="10269470" y="6504030"/>
                  <a:pt x="10265154" y="6495286"/>
                  <a:pt x="10259201" y="6487771"/>
                </a:cubicBezTo>
                <a:cubicBezTo>
                  <a:pt x="10253248" y="6480255"/>
                  <a:pt x="10245714" y="6474488"/>
                  <a:pt x="10236598" y="6470469"/>
                </a:cubicBezTo>
                <a:cubicBezTo>
                  <a:pt x="10227482" y="6466451"/>
                  <a:pt x="10215520" y="6464442"/>
                  <a:pt x="10200712" y="6464442"/>
                </a:cubicBezTo>
                <a:close/>
                <a:moveTo>
                  <a:pt x="9934533" y="6464442"/>
                </a:moveTo>
                <a:lnTo>
                  <a:pt x="9934533" y="6561934"/>
                </a:lnTo>
                <a:cubicBezTo>
                  <a:pt x="9934533" y="6569965"/>
                  <a:pt x="9936096" y="6579186"/>
                  <a:pt x="9939221" y="6589597"/>
                </a:cubicBezTo>
                <a:cubicBezTo>
                  <a:pt x="9941156" y="6596066"/>
                  <a:pt x="9944746" y="6602350"/>
                  <a:pt x="9949992" y="6608448"/>
                </a:cubicBezTo>
                <a:cubicBezTo>
                  <a:pt x="9955238" y="6614546"/>
                  <a:pt x="9961024" y="6619249"/>
                  <a:pt x="9967349" y="6622558"/>
                </a:cubicBezTo>
                <a:cubicBezTo>
                  <a:pt x="9973675" y="6625867"/>
                  <a:pt x="9981544" y="6628080"/>
                  <a:pt x="9990957" y="6629195"/>
                </a:cubicBezTo>
                <a:cubicBezTo>
                  <a:pt x="10000371" y="6630311"/>
                  <a:pt x="10009058" y="6630869"/>
                  <a:pt x="10017021" y="6630869"/>
                </a:cubicBezTo>
                <a:cubicBezTo>
                  <a:pt x="10030787" y="6630869"/>
                  <a:pt x="10042582" y="6629047"/>
                  <a:pt x="10052405" y="6625403"/>
                </a:cubicBezTo>
                <a:cubicBezTo>
                  <a:pt x="10059474" y="6622801"/>
                  <a:pt x="10066227" y="6618283"/>
                  <a:pt x="10072664" y="6611850"/>
                </a:cubicBezTo>
                <a:cubicBezTo>
                  <a:pt x="10079101" y="6605418"/>
                  <a:pt x="10083826" y="6597907"/>
                  <a:pt x="10086840" y="6589318"/>
                </a:cubicBezTo>
                <a:cubicBezTo>
                  <a:pt x="10089854" y="6580729"/>
                  <a:pt x="10091360" y="6571601"/>
                  <a:pt x="10091360" y="6561934"/>
                </a:cubicBezTo>
                <a:lnTo>
                  <a:pt x="10091360" y="6464442"/>
                </a:lnTo>
                <a:lnTo>
                  <a:pt x="10040908" y="6464442"/>
                </a:lnTo>
                <a:lnTo>
                  <a:pt x="10040908" y="6564255"/>
                </a:lnTo>
                <a:cubicBezTo>
                  <a:pt x="10040908" y="6573326"/>
                  <a:pt x="10038433" y="6580333"/>
                  <a:pt x="10033485" y="6585278"/>
                </a:cubicBezTo>
                <a:cubicBezTo>
                  <a:pt x="10028536" y="6590222"/>
                  <a:pt x="10021709" y="6592694"/>
                  <a:pt x="10013002" y="6592694"/>
                </a:cubicBezTo>
                <a:cubicBezTo>
                  <a:pt x="10004222" y="6592694"/>
                  <a:pt x="9997357" y="6590185"/>
                  <a:pt x="9992408" y="6585167"/>
                </a:cubicBezTo>
                <a:cubicBezTo>
                  <a:pt x="9987460" y="6580149"/>
                  <a:pt x="9984986" y="6573178"/>
                  <a:pt x="9984986" y="6564255"/>
                </a:cubicBezTo>
                <a:lnTo>
                  <a:pt x="9984986" y="6464442"/>
                </a:lnTo>
                <a:close/>
                <a:moveTo>
                  <a:pt x="9479751" y="6464442"/>
                </a:moveTo>
                <a:lnTo>
                  <a:pt x="9543487" y="6559543"/>
                </a:lnTo>
                <a:lnTo>
                  <a:pt x="9543487" y="6628078"/>
                </a:lnTo>
                <a:lnTo>
                  <a:pt x="9594163" y="6628078"/>
                </a:lnTo>
                <a:lnTo>
                  <a:pt x="9594163" y="6559543"/>
                </a:lnTo>
                <a:lnTo>
                  <a:pt x="9657787" y="6464442"/>
                </a:lnTo>
                <a:lnTo>
                  <a:pt x="9601922" y="6464442"/>
                </a:lnTo>
                <a:lnTo>
                  <a:pt x="9568886" y="6519645"/>
                </a:lnTo>
                <a:lnTo>
                  <a:pt x="9535918" y="6464442"/>
                </a:lnTo>
                <a:close/>
                <a:moveTo>
                  <a:pt x="9315408" y="6464442"/>
                </a:moveTo>
                <a:lnTo>
                  <a:pt x="9315408" y="6628078"/>
                </a:lnTo>
                <a:lnTo>
                  <a:pt x="9402695" y="6628078"/>
                </a:lnTo>
                <a:cubicBezTo>
                  <a:pt x="9406416" y="6628078"/>
                  <a:pt x="9413969" y="6627334"/>
                  <a:pt x="9425355" y="6625846"/>
                </a:cubicBezTo>
                <a:cubicBezTo>
                  <a:pt x="9433912" y="6624730"/>
                  <a:pt x="9440312" y="6622944"/>
                  <a:pt x="9444553" y="6620488"/>
                </a:cubicBezTo>
                <a:cubicBezTo>
                  <a:pt x="9451400" y="6616544"/>
                  <a:pt x="9456794" y="6611186"/>
                  <a:pt x="9460738" y="6604415"/>
                </a:cubicBezTo>
                <a:cubicBezTo>
                  <a:pt x="9464682" y="6597643"/>
                  <a:pt x="9466654" y="6590015"/>
                  <a:pt x="9466654" y="6581532"/>
                </a:cubicBezTo>
                <a:cubicBezTo>
                  <a:pt x="9466654" y="6571114"/>
                  <a:pt x="9463882" y="6562464"/>
                  <a:pt x="9458339" y="6555580"/>
                </a:cubicBezTo>
                <a:cubicBezTo>
                  <a:pt x="9452795" y="6548697"/>
                  <a:pt x="9444144" y="6543842"/>
                  <a:pt x="9432387" y="6541014"/>
                </a:cubicBezTo>
                <a:cubicBezTo>
                  <a:pt x="9440126" y="6538335"/>
                  <a:pt x="9446004" y="6534689"/>
                  <a:pt x="9450023" y="6530075"/>
                </a:cubicBezTo>
                <a:cubicBezTo>
                  <a:pt x="9456050" y="6523154"/>
                  <a:pt x="9459064" y="6514857"/>
                  <a:pt x="9459064" y="6505183"/>
                </a:cubicBezTo>
                <a:cubicBezTo>
                  <a:pt x="9459064" y="6493649"/>
                  <a:pt x="9454841" y="6483975"/>
                  <a:pt x="9446395" y="6476162"/>
                </a:cubicBezTo>
                <a:cubicBezTo>
                  <a:pt x="9437949" y="6468348"/>
                  <a:pt x="9425838" y="6464442"/>
                  <a:pt x="9410062" y="6464442"/>
                </a:cubicBezTo>
                <a:close/>
                <a:moveTo>
                  <a:pt x="5106139" y="3932532"/>
                </a:moveTo>
                <a:lnTo>
                  <a:pt x="5206231" y="4258516"/>
                </a:lnTo>
                <a:lnTo>
                  <a:pt x="5007091" y="4258516"/>
                </a:lnTo>
                <a:close/>
                <a:moveTo>
                  <a:pt x="6887460" y="3697476"/>
                </a:moveTo>
                <a:lnTo>
                  <a:pt x="6887460" y="4604295"/>
                </a:lnTo>
                <a:lnTo>
                  <a:pt x="7652009" y="4604295"/>
                </a:lnTo>
                <a:lnTo>
                  <a:pt x="7652009" y="4398931"/>
                </a:lnTo>
                <a:lnTo>
                  <a:pt x="7168290" y="4398931"/>
                </a:lnTo>
                <a:lnTo>
                  <a:pt x="7168290" y="4220165"/>
                </a:lnTo>
                <a:lnTo>
                  <a:pt x="7604379" y="4220165"/>
                </a:lnTo>
                <a:lnTo>
                  <a:pt x="7604379" y="4035214"/>
                </a:lnTo>
                <a:lnTo>
                  <a:pt x="7168290" y="4035214"/>
                </a:lnTo>
                <a:lnTo>
                  <a:pt x="7168290" y="3891088"/>
                </a:lnTo>
                <a:lnTo>
                  <a:pt x="7638401" y="3891088"/>
                </a:lnTo>
                <a:lnTo>
                  <a:pt x="7638401" y="3697476"/>
                </a:lnTo>
                <a:close/>
                <a:moveTo>
                  <a:pt x="5684836" y="3697476"/>
                </a:moveTo>
                <a:lnTo>
                  <a:pt x="5684836" y="4604295"/>
                </a:lnTo>
                <a:lnTo>
                  <a:pt x="5914324" y="4604295"/>
                </a:lnTo>
                <a:lnTo>
                  <a:pt x="5914324" y="3912737"/>
                </a:lnTo>
                <a:lnTo>
                  <a:pt x="6090819" y="4604295"/>
                </a:lnTo>
                <a:lnTo>
                  <a:pt x="6298542" y="4604295"/>
                </a:lnTo>
                <a:lnTo>
                  <a:pt x="6475365" y="3912737"/>
                </a:lnTo>
                <a:lnTo>
                  <a:pt x="6475365" y="4604295"/>
                </a:lnTo>
                <a:lnTo>
                  <a:pt x="6704853" y="4604295"/>
                </a:lnTo>
                <a:lnTo>
                  <a:pt x="6704853" y="3697476"/>
                </a:lnTo>
                <a:lnTo>
                  <a:pt x="6336564" y="3697476"/>
                </a:lnTo>
                <a:lnTo>
                  <a:pt x="6195463" y="4249238"/>
                </a:lnTo>
                <a:lnTo>
                  <a:pt x="6053348" y="3697476"/>
                </a:lnTo>
                <a:close/>
                <a:moveTo>
                  <a:pt x="4956755" y="3697476"/>
                </a:moveTo>
                <a:lnTo>
                  <a:pt x="4615924" y="4604295"/>
                </a:lnTo>
                <a:lnTo>
                  <a:pt x="4902032" y="4604295"/>
                </a:lnTo>
                <a:lnTo>
                  <a:pt x="4946230" y="4454602"/>
                </a:lnTo>
                <a:lnTo>
                  <a:pt x="5264356" y="4454602"/>
                </a:lnTo>
                <a:lnTo>
                  <a:pt x="5309725" y="4604295"/>
                </a:lnTo>
                <a:lnTo>
                  <a:pt x="5603158" y="4604295"/>
                </a:lnTo>
                <a:lnTo>
                  <a:pt x="5262405" y="3697476"/>
                </a:lnTo>
                <a:close/>
                <a:moveTo>
                  <a:pt x="8173000" y="3682012"/>
                </a:moveTo>
                <a:cubicBezTo>
                  <a:pt x="8078566" y="3682012"/>
                  <a:pt x="8004235" y="3693868"/>
                  <a:pt x="7950007" y="3717580"/>
                </a:cubicBezTo>
                <a:cubicBezTo>
                  <a:pt x="7895779" y="3741291"/>
                  <a:pt x="7855160" y="3773869"/>
                  <a:pt x="7828149" y="3815313"/>
                </a:cubicBezTo>
                <a:cubicBezTo>
                  <a:pt x="7801138" y="3856757"/>
                  <a:pt x="7787633" y="3900778"/>
                  <a:pt x="7787633" y="3947377"/>
                </a:cubicBezTo>
                <a:cubicBezTo>
                  <a:pt x="7787633" y="4018306"/>
                  <a:pt x="7814025" y="4076658"/>
                  <a:pt x="7866810" y="4122432"/>
                </a:cubicBezTo>
                <a:cubicBezTo>
                  <a:pt x="7919182" y="4168205"/>
                  <a:pt x="8006812" y="4204907"/>
                  <a:pt x="8129701" y="4232536"/>
                </a:cubicBezTo>
                <a:cubicBezTo>
                  <a:pt x="8204753" y="4249032"/>
                  <a:pt x="8252589" y="4266558"/>
                  <a:pt x="8273208" y="4285114"/>
                </a:cubicBezTo>
                <a:cubicBezTo>
                  <a:pt x="8293827" y="4303671"/>
                  <a:pt x="8304137" y="4324703"/>
                  <a:pt x="8304137" y="4348208"/>
                </a:cubicBezTo>
                <a:cubicBezTo>
                  <a:pt x="8304137" y="4372951"/>
                  <a:pt x="8293312" y="4394704"/>
                  <a:pt x="8271662" y="4413467"/>
                </a:cubicBezTo>
                <a:cubicBezTo>
                  <a:pt x="8250012" y="4432231"/>
                  <a:pt x="8219187" y="4441612"/>
                  <a:pt x="8179186" y="4441612"/>
                </a:cubicBezTo>
                <a:cubicBezTo>
                  <a:pt x="8125577" y="4441612"/>
                  <a:pt x="8084339" y="4423261"/>
                  <a:pt x="8055473" y="4386559"/>
                </a:cubicBezTo>
                <a:cubicBezTo>
                  <a:pt x="8037740" y="4363879"/>
                  <a:pt x="8025987" y="4330888"/>
                  <a:pt x="8020214" y="4287589"/>
                </a:cubicBezTo>
                <a:lnTo>
                  <a:pt x="7753612" y="4304290"/>
                </a:lnTo>
                <a:cubicBezTo>
                  <a:pt x="7761447" y="4395838"/>
                  <a:pt x="7795056" y="4471303"/>
                  <a:pt x="7854439" y="4530686"/>
                </a:cubicBezTo>
                <a:cubicBezTo>
                  <a:pt x="7913821" y="4590068"/>
                  <a:pt x="8020627" y="4619759"/>
                  <a:pt x="8174856" y="4619759"/>
                </a:cubicBezTo>
                <a:cubicBezTo>
                  <a:pt x="8262693" y="4619759"/>
                  <a:pt x="8335477" y="4607079"/>
                  <a:pt x="8393210" y="4581717"/>
                </a:cubicBezTo>
                <a:cubicBezTo>
                  <a:pt x="8450943" y="4556356"/>
                  <a:pt x="8495892" y="4519139"/>
                  <a:pt x="8528058" y="4470066"/>
                </a:cubicBezTo>
                <a:cubicBezTo>
                  <a:pt x="8560223" y="4420993"/>
                  <a:pt x="8576306" y="4367384"/>
                  <a:pt x="8576306" y="4309239"/>
                </a:cubicBezTo>
                <a:cubicBezTo>
                  <a:pt x="8576306" y="4259753"/>
                  <a:pt x="8564244" y="4215010"/>
                  <a:pt x="8540120" y="4175010"/>
                </a:cubicBezTo>
                <a:cubicBezTo>
                  <a:pt x="8515996" y="4135009"/>
                  <a:pt x="8477438" y="4101503"/>
                  <a:pt x="8424448" y="4074493"/>
                </a:cubicBezTo>
                <a:cubicBezTo>
                  <a:pt x="8371457" y="4047482"/>
                  <a:pt x="8283724" y="4020780"/>
                  <a:pt x="8161248" y="3994388"/>
                </a:cubicBezTo>
                <a:cubicBezTo>
                  <a:pt x="8111762" y="3984079"/>
                  <a:pt x="8080421" y="3972944"/>
                  <a:pt x="8067226" y="3960986"/>
                </a:cubicBezTo>
                <a:cubicBezTo>
                  <a:pt x="8053617" y="3949439"/>
                  <a:pt x="8046813" y="3936449"/>
                  <a:pt x="8046813" y="3922016"/>
                </a:cubicBezTo>
                <a:cubicBezTo>
                  <a:pt x="8046813" y="3902222"/>
                  <a:pt x="8055060" y="3885417"/>
                  <a:pt x="8071555" y="3871603"/>
                </a:cubicBezTo>
                <a:cubicBezTo>
                  <a:pt x="8088050" y="3857788"/>
                  <a:pt x="8112587" y="3850881"/>
                  <a:pt x="8145165" y="3850881"/>
                </a:cubicBezTo>
                <a:cubicBezTo>
                  <a:pt x="8184753" y="3850881"/>
                  <a:pt x="8215784" y="3860159"/>
                  <a:pt x="8238259" y="3878716"/>
                </a:cubicBezTo>
                <a:cubicBezTo>
                  <a:pt x="8260733" y="3897273"/>
                  <a:pt x="8275476" y="3926964"/>
                  <a:pt x="8282487" y="3967790"/>
                </a:cubicBezTo>
                <a:lnTo>
                  <a:pt x="8546614" y="3952326"/>
                </a:lnTo>
                <a:cubicBezTo>
                  <a:pt x="8535068" y="3858304"/>
                  <a:pt x="8498882" y="3789746"/>
                  <a:pt x="8438056" y="3746652"/>
                </a:cubicBezTo>
                <a:cubicBezTo>
                  <a:pt x="8377230" y="3703559"/>
                  <a:pt x="8288878" y="3682012"/>
                  <a:pt x="8173000" y="3682012"/>
                </a:cubicBezTo>
                <a:close/>
                <a:moveTo>
                  <a:pt x="4103607" y="3682012"/>
                </a:moveTo>
                <a:cubicBezTo>
                  <a:pt x="3999688" y="3682012"/>
                  <a:pt x="3917006" y="3696651"/>
                  <a:pt x="3855562" y="3725930"/>
                </a:cubicBezTo>
                <a:cubicBezTo>
                  <a:pt x="3776798" y="3763869"/>
                  <a:pt x="3717003" y="3819437"/>
                  <a:pt x="3676178" y="3892634"/>
                </a:cubicBezTo>
                <a:cubicBezTo>
                  <a:pt x="3635352" y="3965831"/>
                  <a:pt x="3614940" y="4051915"/>
                  <a:pt x="3614940" y="4150886"/>
                </a:cubicBezTo>
                <a:cubicBezTo>
                  <a:pt x="3614940" y="4244908"/>
                  <a:pt x="3633599" y="4328208"/>
                  <a:pt x="3670920" y="4400787"/>
                </a:cubicBezTo>
                <a:cubicBezTo>
                  <a:pt x="3708240" y="4473365"/>
                  <a:pt x="3760818" y="4528005"/>
                  <a:pt x="3828654" y="4564707"/>
                </a:cubicBezTo>
                <a:cubicBezTo>
                  <a:pt x="3896490" y="4601409"/>
                  <a:pt x="3984224" y="4619759"/>
                  <a:pt x="4091854" y="4619759"/>
                </a:cubicBezTo>
                <a:cubicBezTo>
                  <a:pt x="4179279" y="4619759"/>
                  <a:pt x="4254846" y="4609553"/>
                  <a:pt x="4318560" y="4589140"/>
                </a:cubicBezTo>
                <a:cubicBezTo>
                  <a:pt x="4382271" y="4568727"/>
                  <a:pt x="4455571" y="4530273"/>
                  <a:pt x="4538459" y="4473777"/>
                </a:cubicBezTo>
                <a:lnTo>
                  <a:pt x="4538459" y="4087173"/>
                </a:lnTo>
                <a:lnTo>
                  <a:pt x="4105463" y="4087173"/>
                </a:lnTo>
                <a:lnTo>
                  <a:pt x="4105463" y="4275836"/>
                </a:lnTo>
                <a:lnTo>
                  <a:pt x="4292888" y="4275836"/>
                </a:lnTo>
                <a:lnTo>
                  <a:pt x="4292888" y="4361198"/>
                </a:lnTo>
                <a:cubicBezTo>
                  <a:pt x="4256187" y="4383054"/>
                  <a:pt x="4223609" y="4398519"/>
                  <a:pt x="4195156" y="4407591"/>
                </a:cubicBezTo>
                <a:cubicBezTo>
                  <a:pt x="4166701" y="4416663"/>
                  <a:pt x="4136804" y="4421199"/>
                  <a:pt x="4105463" y="4421199"/>
                </a:cubicBezTo>
                <a:cubicBezTo>
                  <a:pt x="4039482" y="4421199"/>
                  <a:pt x="3988038" y="4400168"/>
                  <a:pt x="3951130" y="4358105"/>
                </a:cubicBezTo>
                <a:cubicBezTo>
                  <a:pt x="3914223" y="4316043"/>
                  <a:pt x="3895769" y="4245939"/>
                  <a:pt x="3895769" y="4147793"/>
                </a:cubicBezTo>
                <a:cubicBezTo>
                  <a:pt x="3895769" y="4055420"/>
                  <a:pt x="3914016" y="3987893"/>
                  <a:pt x="3950512" y="3945212"/>
                </a:cubicBezTo>
                <a:cubicBezTo>
                  <a:pt x="3987007" y="3902531"/>
                  <a:pt x="4035977" y="3881191"/>
                  <a:pt x="4097422" y="3881191"/>
                </a:cubicBezTo>
                <a:cubicBezTo>
                  <a:pt x="4138659" y="3881191"/>
                  <a:pt x="4172577" y="3890263"/>
                  <a:pt x="4199175" y="3908407"/>
                </a:cubicBezTo>
                <a:cubicBezTo>
                  <a:pt x="4225774" y="3926552"/>
                  <a:pt x="4244641" y="3952738"/>
                  <a:pt x="4255774" y="3986965"/>
                </a:cubicBezTo>
                <a:lnTo>
                  <a:pt x="4526088" y="3938717"/>
                </a:lnTo>
                <a:cubicBezTo>
                  <a:pt x="4509593" y="3880160"/>
                  <a:pt x="4484953" y="3831808"/>
                  <a:pt x="4452169" y="3793663"/>
                </a:cubicBezTo>
                <a:cubicBezTo>
                  <a:pt x="4419385" y="3755518"/>
                  <a:pt x="4378147" y="3727374"/>
                  <a:pt x="4328456" y="3709229"/>
                </a:cubicBezTo>
                <a:cubicBezTo>
                  <a:pt x="4278765" y="3691084"/>
                  <a:pt x="4203815" y="3682012"/>
                  <a:pt x="4103607" y="3682012"/>
                </a:cubicBezTo>
                <a:close/>
                <a:moveTo>
                  <a:pt x="3424733" y="2370180"/>
                </a:moveTo>
                <a:cubicBezTo>
                  <a:pt x="3483703" y="2370180"/>
                  <a:pt x="3530404" y="2389871"/>
                  <a:pt x="3564838" y="2429253"/>
                </a:cubicBezTo>
                <a:cubicBezTo>
                  <a:pt x="3599271" y="2468636"/>
                  <a:pt x="3616488" y="2531008"/>
                  <a:pt x="3616488" y="2616370"/>
                </a:cubicBezTo>
                <a:cubicBezTo>
                  <a:pt x="3616488" y="2717815"/>
                  <a:pt x="3599993" y="2788125"/>
                  <a:pt x="3567003" y="2827301"/>
                </a:cubicBezTo>
                <a:cubicBezTo>
                  <a:pt x="3534013" y="2866477"/>
                  <a:pt x="3487414" y="2886065"/>
                  <a:pt x="3427207" y="2886065"/>
                </a:cubicBezTo>
                <a:cubicBezTo>
                  <a:pt x="3368649" y="2886065"/>
                  <a:pt x="3322359" y="2866065"/>
                  <a:pt x="3288339" y="2826064"/>
                </a:cubicBezTo>
                <a:cubicBezTo>
                  <a:pt x="3254317" y="2786064"/>
                  <a:pt x="3237307" y="2720289"/>
                  <a:pt x="3237307" y="2628741"/>
                </a:cubicBezTo>
                <a:cubicBezTo>
                  <a:pt x="3237307" y="2536369"/>
                  <a:pt x="3254420" y="2470182"/>
                  <a:pt x="3288647" y="2430181"/>
                </a:cubicBezTo>
                <a:cubicBezTo>
                  <a:pt x="3322875" y="2390181"/>
                  <a:pt x="3368237" y="2370180"/>
                  <a:pt x="3424733" y="2370180"/>
                </a:cubicBezTo>
                <a:close/>
                <a:moveTo>
                  <a:pt x="7263540" y="2357809"/>
                </a:moveTo>
                <a:lnTo>
                  <a:pt x="7343335" y="2357809"/>
                </a:lnTo>
                <a:cubicBezTo>
                  <a:pt x="7395707" y="2357809"/>
                  <a:pt x="7431377" y="2367706"/>
                  <a:pt x="7450347" y="2387500"/>
                </a:cubicBezTo>
                <a:cubicBezTo>
                  <a:pt x="7469316" y="2407295"/>
                  <a:pt x="7478801" y="2431419"/>
                  <a:pt x="7478801" y="2459873"/>
                </a:cubicBezTo>
                <a:cubicBezTo>
                  <a:pt x="7478801" y="2489151"/>
                  <a:pt x="7467873" y="2513172"/>
                  <a:pt x="7446017" y="2531936"/>
                </a:cubicBezTo>
                <a:cubicBezTo>
                  <a:pt x="7424161" y="2550699"/>
                  <a:pt x="7386222" y="2560080"/>
                  <a:pt x="7332201" y="2560080"/>
                </a:cubicBezTo>
                <a:lnTo>
                  <a:pt x="7263540" y="2560080"/>
                </a:lnTo>
                <a:close/>
                <a:moveTo>
                  <a:pt x="7908863" y="2173476"/>
                </a:moveTo>
                <a:lnTo>
                  <a:pt x="7908863" y="3080295"/>
                </a:lnTo>
                <a:lnTo>
                  <a:pt x="8189692" y="3080295"/>
                </a:lnTo>
                <a:lnTo>
                  <a:pt x="8189692" y="2173476"/>
                </a:lnTo>
                <a:close/>
                <a:moveTo>
                  <a:pt x="6982092" y="2173476"/>
                </a:moveTo>
                <a:lnTo>
                  <a:pt x="6982092" y="3080295"/>
                </a:lnTo>
                <a:lnTo>
                  <a:pt x="7263540" y="3080295"/>
                </a:lnTo>
                <a:lnTo>
                  <a:pt x="7263540" y="2743795"/>
                </a:lnTo>
                <a:lnTo>
                  <a:pt x="7416944" y="2743795"/>
                </a:lnTo>
                <a:cubicBezTo>
                  <a:pt x="7529936" y="2743795"/>
                  <a:pt x="7613958" y="2718021"/>
                  <a:pt x="7669010" y="2666474"/>
                </a:cubicBezTo>
                <a:cubicBezTo>
                  <a:pt x="7724063" y="2614927"/>
                  <a:pt x="7751589" y="2543379"/>
                  <a:pt x="7751589" y="2451831"/>
                </a:cubicBezTo>
                <a:cubicBezTo>
                  <a:pt x="7751589" y="2362758"/>
                  <a:pt x="7726331" y="2294097"/>
                  <a:pt x="7675815" y="2245848"/>
                </a:cubicBezTo>
                <a:cubicBezTo>
                  <a:pt x="7625298" y="2197600"/>
                  <a:pt x="7549318" y="2173476"/>
                  <a:pt x="7447873" y="2173476"/>
                </a:cubicBezTo>
                <a:close/>
                <a:moveTo>
                  <a:pt x="5780086" y="2173476"/>
                </a:moveTo>
                <a:lnTo>
                  <a:pt x="5780086" y="3080295"/>
                </a:lnTo>
                <a:lnTo>
                  <a:pt x="6009574" y="3080295"/>
                </a:lnTo>
                <a:lnTo>
                  <a:pt x="6009574" y="2388737"/>
                </a:lnTo>
                <a:lnTo>
                  <a:pt x="6186069" y="3080295"/>
                </a:lnTo>
                <a:lnTo>
                  <a:pt x="6393791" y="3080295"/>
                </a:lnTo>
                <a:lnTo>
                  <a:pt x="6570615" y="2388737"/>
                </a:lnTo>
                <a:lnTo>
                  <a:pt x="6570615" y="3080295"/>
                </a:lnTo>
                <a:lnTo>
                  <a:pt x="6800103" y="3080295"/>
                </a:lnTo>
                <a:lnTo>
                  <a:pt x="6800103" y="2173476"/>
                </a:lnTo>
                <a:lnTo>
                  <a:pt x="6431814" y="2173476"/>
                </a:lnTo>
                <a:lnTo>
                  <a:pt x="6290713" y="2725238"/>
                </a:lnTo>
                <a:lnTo>
                  <a:pt x="6148597" y="2173476"/>
                </a:lnTo>
                <a:close/>
                <a:moveTo>
                  <a:pt x="4710556" y="2173476"/>
                </a:moveTo>
                <a:lnTo>
                  <a:pt x="5063758" y="2700495"/>
                </a:lnTo>
                <a:lnTo>
                  <a:pt x="5063758" y="3080295"/>
                </a:lnTo>
                <a:lnTo>
                  <a:pt x="5344587" y="3080295"/>
                </a:lnTo>
                <a:lnTo>
                  <a:pt x="5344587" y="2700495"/>
                </a:lnTo>
                <a:lnTo>
                  <a:pt x="5697170" y="2173476"/>
                </a:lnTo>
                <a:lnTo>
                  <a:pt x="5387587" y="2173476"/>
                </a:lnTo>
                <a:lnTo>
                  <a:pt x="5204511" y="2479396"/>
                </a:lnTo>
                <a:lnTo>
                  <a:pt x="5021811" y="2173476"/>
                </a:lnTo>
                <a:close/>
                <a:moveTo>
                  <a:pt x="4049629" y="2173476"/>
                </a:moveTo>
                <a:lnTo>
                  <a:pt x="4049629" y="3080295"/>
                </a:lnTo>
                <a:lnTo>
                  <a:pt x="4767166" y="3080295"/>
                </a:lnTo>
                <a:lnTo>
                  <a:pt x="4767166" y="2856993"/>
                </a:lnTo>
                <a:lnTo>
                  <a:pt x="4329840" y="2856993"/>
                </a:lnTo>
                <a:lnTo>
                  <a:pt x="4329840" y="2173476"/>
                </a:lnTo>
                <a:close/>
                <a:moveTo>
                  <a:pt x="8818602" y="2158012"/>
                </a:moveTo>
                <a:cubicBezTo>
                  <a:pt x="8672621" y="2158012"/>
                  <a:pt x="8559732" y="2198296"/>
                  <a:pt x="8479938" y="2278865"/>
                </a:cubicBezTo>
                <a:cubicBezTo>
                  <a:pt x="8400142" y="2359433"/>
                  <a:pt x="8360245" y="2474718"/>
                  <a:pt x="8360245" y="2624721"/>
                </a:cubicBezTo>
                <a:cubicBezTo>
                  <a:pt x="8360245" y="2737229"/>
                  <a:pt x="8382926" y="2829542"/>
                  <a:pt x="8428287" y="2901660"/>
                </a:cubicBezTo>
                <a:cubicBezTo>
                  <a:pt x="8473648" y="2973778"/>
                  <a:pt x="8527567" y="3024157"/>
                  <a:pt x="8590042" y="3052798"/>
                </a:cubicBezTo>
                <a:cubicBezTo>
                  <a:pt x="8652518" y="3081439"/>
                  <a:pt x="8733034" y="3095759"/>
                  <a:pt x="8831592" y="3095759"/>
                </a:cubicBezTo>
                <a:cubicBezTo>
                  <a:pt x="8912830" y="3095759"/>
                  <a:pt x="8979740" y="3084007"/>
                  <a:pt x="9032318" y="3060501"/>
                </a:cubicBezTo>
                <a:cubicBezTo>
                  <a:pt x="9084896" y="3036996"/>
                  <a:pt x="9128918" y="3002150"/>
                  <a:pt x="9164382" y="2955963"/>
                </a:cubicBezTo>
                <a:cubicBezTo>
                  <a:pt x="9199846" y="2909777"/>
                  <a:pt x="9225826" y="2852250"/>
                  <a:pt x="9242321" y="2783383"/>
                </a:cubicBezTo>
                <a:lnTo>
                  <a:pt x="8996750" y="2709155"/>
                </a:lnTo>
                <a:cubicBezTo>
                  <a:pt x="8984378" y="2766476"/>
                  <a:pt x="8964481" y="2810188"/>
                  <a:pt x="8937058" y="2840291"/>
                </a:cubicBezTo>
                <a:cubicBezTo>
                  <a:pt x="8909636" y="2870395"/>
                  <a:pt x="8869120" y="2885447"/>
                  <a:pt x="8815510" y="2885447"/>
                </a:cubicBezTo>
                <a:cubicBezTo>
                  <a:pt x="8760252" y="2885447"/>
                  <a:pt x="8717364" y="2866809"/>
                  <a:pt x="8686848" y="2829534"/>
                </a:cubicBezTo>
                <a:cubicBezTo>
                  <a:pt x="8656332" y="2792259"/>
                  <a:pt x="8641074" y="2723369"/>
                  <a:pt x="8641074" y="2622865"/>
                </a:cubicBezTo>
                <a:cubicBezTo>
                  <a:pt x="8641074" y="2541730"/>
                  <a:pt x="8653858" y="2482215"/>
                  <a:pt x="8679425" y="2444322"/>
                </a:cubicBezTo>
                <a:cubicBezTo>
                  <a:pt x="8713240" y="2393245"/>
                  <a:pt x="8761900" y="2367706"/>
                  <a:pt x="8825407" y="2367706"/>
                </a:cubicBezTo>
                <a:cubicBezTo>
                  <a:pt x="8853448" y="2367706"/>
                  <a:pt x="8878810" y="2373479"/>
                  <a:pt x="8901490" y="2385026"/>
                </a:cubicBezTo>
                <a:cubicBezTo>
                  <a:pt x="8924172" y="2396573"/>
                  <a:pt x="8943348" y="2413068"/>
                  <a:pt x="8959018" y="2434511"/>
                </a:cubicBezTo>
                <a:cubicBezTo>
                  <a:pt x="8968502" y="2447295"/>
                  <a:pt x="8977574" y="2467502"/>
                  <a:pt x="8986234" y="2495131"/>
                </a:cubicBezTo>
                <a:lnTo>
                  <a:pt x="9233661" y="2440078"/>
                </a:lnTo>
                <a:cubicBezTo>
                  <a:pt x="9201908" y="2344407"/>
                  <a:pt x="9153351" y="2273478"/>
                  <a:pt x="9087988" y="2227292"/>
                </a:cubicBezTo>
                <a:cubicBezTo>
                  <a:pt x="9022626" y="2181105"/>
                  <a:pt x="8932832" y="2158012"/>
                  <a:pt x="8818602" y="2158012"/>
                </a:cubicBezTo>
                <a:close/>
                <a:moveTo>
                  <a:pt x="3425351" y="2158012"/>
                </a:moveTo>
                <a:cubicBezTo>
                  <a:pt x="3278132" y="2158012"/>
                  <a:pt x="3163285" y="2199250"/>
                  <a:pt x="3080809" y="2281725"/>
                </a:cubicBezTo>
                <a:cubicBezTo>
                  <a:pt x="2998334" y="2364201"/>
                  <a:pt x="2957096" y="2479461"/>
                  <a:pt x="2957096" y="2627504"/>
                </a:cubicBezTo>
                <a:cubicBezTo>
                  <a:pt x="2957096" y="2733485"/>
                  <a:pt x="2977921" y="2821734"/>
                  <a:pt x="3019571" y="2892251"/>
                </a:cubicBezTo>
                <a:cubicBezTo>
                  <a:pt x="3061221" y="2962767"/>
                  <a:pt x="3115552" y="3014315"/>
                  <a:pt x="3182563" y="3046893"/>
                </a:cubicBezTo>
                <a:cubicBezTo>
                  <a:pt x="3249575" y="3079470"/>
                  <a:pt x="3334215" y="3095759"/>
                  <a:pt x="3436485" y="3095759"/>
                </a:cubicBezTo>
                <a:cubicBezTo>
                  <a:pt x="3537105" y="3095759"/>
                  <a:pt x="3621128" y="3076893"/>
                  <a:pt x="3688551" y="3039161"/>
                </a:cubicBezTo>
                <a:cubicBezTo>
                  <a:pt x="3755975" y="3001428"/>
                  <a:pt x="3807522" y="2948644"/>
                  <a:pt x="3843193" y="2880807"/>
                </a:cubicBezTo>
                <a:cubicBezTo>
                  <a:pt x="3878863" y="2812971"/>
                  <a:pt x="3896699" y="2726063"/>
                  <a:pt x="3896699" y="2620081"/>
                </a:cubicBezTo>
                <a:cubicBezTo>
                  <a:pt x="3896699" y="2474100"/>
                  <a:pt x="3855874" y="2360593"/>
                  <a:pt x="3774223" y="2279560"/>
                </a:cubicBezTo>
                <a:cubicBezTo>
                  <a:pt x="3692572" y="2198528"/>
                  <a:pt x="3576281" y="2158012"/>
                  <a:pt x="3425351" y="2158012"/>
                </a:cubicBezTo>
                <a:close/>
                <a:moveTo>
                  <a:pt x="0" y="0"/>
                </a:moveTo>
                <a:lnTo>
                  <a:pt x="12192000" y="0"/>
                </a:lnTo>
                <a:lnTo>
                  <a:pt x="12192000" y="6858000"/>
                </a:lnTo>
                <a:lnTo>
                  <a:pt x="0" y="6858000"/>
                </a:lnTo>
                <a:close/>
              </a:path>
            </a:pathLst>
          </a:custGeom>
          <a:solidFill>
            <a:schemeClr val="tx2">
              <a:lumMod val="20000"/>
              <a:lumOff val="8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0" dirty="0">
              <a:latin typeface="Arial Black" panose="020B0A04020102020204" pitchFamily="34" charset="0"/>
            </a:endParaRPr>
          </a:p>
        </p:txBody>
      </p:sp>
    </p:spTree>
    <p:extLst>
      <p:ext uri="{BB962C8B-B14F-4D97-AF65-F5344CB8AC3E}">
        <p14:creationId xmlns:p14="http://schemas.microsoft.com/office/powerpoint/2010/main" val="1984348316"/>
      </p:ext>
    </p:extLst>
  </p:cSld>
  <p:clrMapOvr>
    <a:masterClrMapping/>
  </p:clrMapOvr>
  <mc:AlternateContent xmlns:mc="http://schemas.openxmlformats.org/markup-compatibility/2006" xmlns:p14="http://schemas.microsoft.com/office/powerpoint/2010/main">
    <mc:Choice Requires="p14">
      <p:transition spd="slow" p14:dur="2000">
        <p:circle/>
        <p:sndAc>
          <p:stSnd>
            <p:snd r:embed="rId2" name="drumroll.wav"/>
          </p:stSnd>
        </p:sndAc>
      </p:transition>
    </mc:Choice>
    <mc:Fallback xmlns="">
      <p:transition spd="slow">
        <p:circle/>
        <p:sndAc>
          <p:stSnd>
            <p:snd r:embed="rId4" name="drumroll.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70239" cy="461665"/>
          </a:xfrm>
          <a:prstGeom prst="rect">
            <a:avLst/>
          </a:prstGeom>
          <a:noFill/>
        </p:spPr>
        <p:txBody>
          <a:bodyPr wrap="square">
            <a:spAutoFit/>
          </a:bodyPr>
          <a:lstStyle/>
          <a:p>
            <a:pPr algn="l"/>
            <a:r>
              <a:rPr lang="en-US" sz="2400" b="1" i="0" dirty="0">
                <a:solidFill>
                  <a:srgbClr val="242424"/>
                </a:solidFill>
                <a:effectLst/>
                <a:latin typeface="sohne"/>
              </a:rPr>
              <a:t>Q: Which countries WON the maximum Gold Medals in last held Olympic competitions?</a:t>
            </a:r>
          </a:p>
        </p:txBody>
      </p:sp>
      <p:sp>
        <p:nvSpPr>
          <p:cNvPr id="6" name="TextBox 5">
            <a:extLst>
              <a:ext uri="{FF2B5EF4-FFF2-40B4-BE49-F238E27FC236}">
                <a16:creationId xmlns:a16="http://schemas.microsoft.com/office/drawing/2014/main" id="{273C2BA9-D43C-64A6-F923-83E42C71528E}"/>
              </a:ext>
            </a:extLst>
          </p:cNvPr>
          <p:cNvSpPr txBox="1"/>
          <p:nvPr/>
        </p:nvSpPr>
        <p:spPr>
          <a:xfrm>
            <a:off x="6645726" y="667665"/>
            <a:ext cx="4000500" cy="923330"/>
          </a:xfrm>
          <a:prstGeom prst="rect">
            <a:avLst/>
          </a:prstGeom>
          <a:noFill/>
        </p:spPr>
        <p:txBody>
          <a:bodyPr wrap="square">
            <a:spAutoFit/>
          </a:bodyPr>
          <a:lstStyle/>
          <a:p>
            <a:r>
              <a:rPr lang="en-US" b="0" i="0" dirty="0">
                <a:solidFill>
                  <a:srgbClr val="242424"/>
                </a:solidFill>
                <a:effectLst/>
                <a:latin typeface="source-serif-pro"/>
              </a:rPr>
              <a:t>US seems to lead the Gold medal charts for the last held Olympics in the year 2016.</a:t>
            </a:r>
            <a:endParaRPr lang="en-US" dirty="0">
              <a:solidFill>
                <a:srgbClr val="242424"/>
              </a:solidFill>
              <a:latin typeface="source-serif-pro"/>
            </a:endParaRPr>
          </a:p>
        </p:txBody>
      </p:sp>
      <p:pic>
        <p:nvPicPr>
          <p:cNvPr id="5122" name="Picture 2">
            <a:extLst>
              <a:ext uri="{FF2B5EF4-FFF2-40B4-BE49-F238E27FC236}">
                <a16:creationId xmlns:a16="http://schemas.microsoft.com/office/drawing/2014/main" id="{66C17D3A-67D4-4D72-6199-0E3AF8551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38" y="667665"/>
            <a:ext cx="5886450" cy="3095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680390-E057-5DB4-A247-C05011268558}"/>
              </a:ext>
            </a:extLst>
          </p:cNvPr>
          <p:cNvSpPr txBox="1"/>
          <p:nvPr/>
        </p:nvSpPr>
        <p:spPr>
          <a:xfrm>
            <a:off x="379638" y="3884876"/>
            <a:ext cx="6172200" cy="369332"/>
          </a:xfrm>
          <a:prstGeom prst="rect">
            <a:avLst/>
          </a:prstGeom>
          <a:noFill/>
        </p:spPr>
        <p:txBody>
          <a:bodyPr wrap="square">
            <a:spAutoFit/>
          </a:bodyPr>
          <a:lstStyle/>
          <a:p>
            <a:r>
              <a:rPr lang="en-US" dirty="0">
                <a:solidFill>
                  <a:srgbClr val="242424"/>
                </a:solidFill>
                <a:latin typeface="source-serif-pro"/>
              </a:rPr>
              <a:t>W</a:t>
            </a:r>
            <a:r>
              <a:rPr lang="en-US" b="0" i="0" dirty="0">
                <a:solidFill>
                  <a:srgbClr val="242424"/>
                </a:solidFill>
                <a:effectLst/>
                <a:latin typeface="source-serif-pro"/>
              </a:rPr>
              <a:t>hich sport fetch the most gold medals?</a:t>
            </a:r>
            <a:endParaRPr lang="en-US" dirty="0"/>
          </a:p>
        </p:txBody>
      </p:sp>
      <p:pic>
        <p:nvPicPr>
          <p:cNvPr id="5124" name="Picture 4">
            <a:extLst>
              <a:ext uri="{FF2B5EF4-FFF2-40B4-BE49-F238E27FC236}">
                <a16:creationId xmlns:a16="http://schemas.microsoft.com/office/drawing/2014/main" id="{69EAD8A2-D989-E715-4B32-714AA57C1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2721" y="4016900"/>
            <a:ext cx="4546010" cy="25535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8A73FF-5EEF-6E63-759C-4435D456AC5D}"/>
              </a:ext>
            </a:extLst>
          </p:cNvPr>
          <p:cNvSpPr txBox="1"/>
          <p:nvPr/>
        </p:nvSpPr>
        <p:spPr>
          <a:xfrm>
            <a:off x="8918731" y="4832002"/>
            <a:ext cx="2409631" cy="923330"/>
          </a:xfrm>
          <a:prstGeom prst="rect">
            <a:avLst/>
          </a:prstGeom>
          <a:noFill/>
        </p:spPr>
        <p:txBody>
          <a:bodyPr wrap="square">
            <a:spAutoFit/>
          </a:bodyPr>
          <a:lstStyle/>
          <a:p>
            <a:r>
              <a:rPr lang="en-US" b="0" i="0" dirty="0">
                <a:solidFill>
                  <a:srgbClr val="242424"/>
                </a:solidFill>
                <a:effectLst/>
                <a:latin typeface="source-serif-pro"/>
              </a:rPr>
              <a:t>It seems like Swimming fetched the maximum Gold medals to US.</a:t>
            </a:r>
            <a:endParaRPr lang="en-US" dirty="0"/>
          </a:p>
        </p:txBody>
      </p:sp>
    </p:spTree>
    <p:extLst>
      <p:ext uri="{BB962C8B-B14F-4D97-AF65-F5344CB8AC3E}">
        <p14:creationId xmlns:p14="http://schemas.microsoft.com/office/powerpoint/2010/main" val="241419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9734745" cy="461665"/>
          </a:xfrm>
          <a:prstGeom prst="rect">
            <a:avLst/>
          </a:prstGeom>
          <a:noFill/>
        </p:spPr>
        <p:txBody>
          <a:bodyPr wrap="square">
            <a:spAutoFit/>
          </a:bodyPr>
          <a:lstStyle/>
          <a:p>
            <a:pPr algn="l"/>
            <a:r>
              <a:rPr lang="en-US" sz="2400" b="1" i="0" dirty="0">
                <a:solidFill>
                  <a:srgbClr val="242424"/>
                </a:solidFill>
                <a:effectLst/>
                <a:latin typeface="sohne"/>
              </a:rPr>
              <a:t>Q: Countries winning maximum Medals per year ?</a:t>
            </a:r>
          </a:p>
        </p:txBody>
      </p:sp>
      <p:sp>
        <p:nvSpPr>
          <p:cNvPr id="6" name="TextBox 5">
            <a:extLst>
              <a:ext uri="{FF2B5EF4-FFF2-40B4-BE49-F238E27FC236}">
                <a16:creationId xmlns:a16="http://schemas.microsoft.com/office/drawing/2014/main" id="{273C2BA9-D43C-64A6-F923-83E42C71528E}"/>
              </a:ext>
            </a:extLst>
          </p:cNvPr>
          <p:cNvSpPr txBox="1"/>
          <p:nvPr/>
        </p:nvSpPr>
        <p:spPr>
          <a:xfrm>
            <a:off x="3242992" y="4137516"/>
            <a:ext cx="5706016" cy="2585323"/>
          </a:xfrm>
          <a:prstGeom prst="rect">
            <a:avLst/>
          </a:prstGeom>
          <a:noFill/>
        </p:spPr>
        <p:txBody>
          <a:bodyPr wrap="square">
            <a:spAutoFit/>
          </a:bodyPr>
          <a:lstStyle/>
          <a:p>
            <a:pPr algn="l"/>
            <a:r>
              <a:rPr lang="en-US" b="0" i="0" dirty="0">
                <a:solidFill>
                  <a:srgbClr val="242424"/>
                </a:solidFill>
                <a:effectLst/>
                <a:latin typeface="source-serif-pro"/>
              </a:rPr>
              <a:t>Following are the insights we derive from above visuals</a:t>
            </a:r>
          </a:p>
          <a:p>
            <a:pPr algn="l">
              <a:buFont typeface="Arial" panose="020B0604020202020204" pitchFamily="34" charset="0"/>
              <a:buChar char="•"/>
            </a:pPr>
            <a:r>
              <a:rPr lang="en-US" b="0" i="0" dirty="0">
                <a:solidFill>
                  <a:srgbClr val="242424"/>
                </a:solidFill>
                <a:effectLst/>
                <a:latin typeface="source-serif-pro"/>
              </a:rPr>
              <a:t>US seems to have been winning maximum medals for most number of years.</a:t>
            </a:r>
          </a:p>
          <a:p>
            <a:pPr algn="l">
              <a:buFont typeface="Arial" panose="020B0604020202020204" pitchFamily="34" charset="0"/>
              <a:buChar char="•"/>
            </a:pPr>
            <a:r>
              <a:rPr lang="en-US" b="0" i="0" dirty="0" err="1">
                <a:solidFill>
                  <a:srgbClr val="242424"/>
                </a:solidFill>
                <a:effectLst/>
                <a:latin typeface="source-serif-pro"/>
              </a:rPr>
              <a:t>Sovient</a:t>
            </a:r>
            <a:r>
              <a:rPr lang="en-US" b="0" i="0" dirty="0">
                <a:solidFill>
                  <a:srgbClr val="242424"/>
                </a:solidFill>
                <a:effectLst/>
                <a:latin typeface="source-serif-pro"/>
              </a:rPr>
              <a:t> union seems to have Won highest number of medals in a Olympic event.</a:t>
            </a:r>
          </a:p>
          <a:p>
            <a:pPr algn="l">
              <a:buFont typeface="Arial" panose="020B0604020202020204" pitchFamily="34" charset="0"/>
              <a:buChar char="•"/>
            </a:pPr>
            <a:r>
              <a:rPr lang="en-US" b="0" i="0" dirty="0">
                <a:solidFill>
                  <a:srgbClr val="242424"/>
                </a:solidFill>
                <a:effectLst/>
                <a:latin typeface="source-serif-pro"/>
              </a:rPr>
              <a:t>The winning variance in maximum with </a:t>
            </a:r>
            <a:r>
              <a:rPr lang="en-US" b="0" i="0" dirty="0" err="1">
                <a:solidFill>
                  <a:srgbClr val="242424"/>
                </a:solidFill>
                <a:effectLst/>
                <a:latin typeface="source-serif-pro"/>
              </a:rPr>
              <a:t>sovient</a:t>
            </a:r>
            <a:r>
              <a:rPr lang="en-US" b="0" i="0" dirty="0">
                <a:solidFill>
                  <a:srgbClr val="242424"/>
                </a:solidFill>
                <a:effectLst/>
                <a:latin typeface="source-serif-pro"/>
              </a:rPr>
              <a:t> union</a:t>
            </a:r>
          </a:p>
          <a:p>
            <a:pPr algn="l">
              <a:buFont typeface="Arial" panose="020B0604020202020204" pitchFamily="34" charset="0"/>
              <a:buChar char="•"/>
            </a:pPr>
            <a:r>
              <a:rPr lang="en-US" b="0" i="0" dirty="0">
                <a:solidFill>
                  <a:srgbClr val="242424"/>
                </a:solidFill>
                <a:effectLst/>
                <a:latin typeface="source-serif-pro"/>
              </a:rPr>
              <a:t>Germany, Sweden, Great Britain and Greece has won maximum medals once</a:t>
            </a:r>
          </a:p>
          <a:p>
            <a:endParaRPr lang="en-US" dirty="0">
              <a:solidFill>
                <a:srgbClr val="242424"/>
              </a:solidFill>
              <a:latin typeface="source-serif-pro"/>
            </a:endParaRPr>
          </a:p>
        </p:txBody>
      </p:sp>
      <p:pic>
        <p:nvPicPr>
          <p:cNvPr id="6146" name="Picture 2">
            <a:extLst>
              <a:ext uri="{FF2B5EF4-FFF2-40B4-BE49-F238E27FC236}">
                <a16:creationId xmlns:a16="http://schemas.microsoft.com/office/drawing/2014/main" id="{7B6F2500-1A52-EFC6-2A93-F296BD77B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240" y="835147"/>
            <a:ext cx="6392332" cy="3013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795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pPr algn="l"/>
            <a:r>
              <a:rPr lang="en-US" sz="2400" b="1" i="0" dirty="0">
                <a:solidFill>
                  <a:srgbClr val="242424"/>
                </a:solidFill>
                <a:effectLst/>
                <a:latin typeface="sohne"/>
              </a:rPr>
              <a:t>Q: Top 10 Individual winning maximum number of Olympics Medals for their country.</a:t>
            </a:r>
          </a:p>
        </p:txBody>
      </p:sp>
      <p:pic>
        <p:nvPicPr>
          <p:cNvPr id="7170" name="Picture 2">
            <a:extLst>
              <a:ext uri="{FF2B5EF4-FFF2-40B4-BE49-F238E27FC236}">
                <a16:creationId xmlns:a16="http://schemas.microsoft.com/office/drawing/2014/main" id="{B9E984CB-623F-7980-56F7-143ABEABD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7" y="1647824"/>
            <a:ext cx="747712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6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r>
              <a:rPr lang="en-US" sz="2400" b="1" i="0" dirty="0">
                <a:solidFill>
                  <a:srgbClr val="242424"/>
                </a:solidFill>
                <a:effectLst/>
                <a:latin typeface="sohne"/>
              </a:rPr>
              <a:t>Q: Spread of Medal based on Age, Height and Weight</a:t>
            </a:r>
          </a:p>
        </p:txBody>
      </p:sp>
      <p:pic>
        <p:nvPicPr>
          <p:cNvPr id="8194" name="Picture 2">
            <a:extLst>
              <a:ext uri="{FF2B5EF4-FFF2-40B4-BE49-F238E27FC236}">
                <a16:creationId xmlns:a16="http://schemas.microsoft.com/office/drawing/2014/main" id="{97E28BC1-CF9C-A98B-8474-E7FC17A70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38" y="1705141"/>
            <a:ext cx="3613864" cy="22336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830A02-72C3-AC15-2151-E44035F92DC4}"/>
              </a:ext>
            </a:extLst>
          </p:cNvPr>
          <p:cNvSpPr txBox="1"/>
          <p:nvPr/>
        </p:nvSpPr>
        <p:spPr>
          <a:xfrm>
            <a:off x="313737" y="4060338"/>
            <a:ext cx="3547965" cy="1754326"/>
          </a:xfrm>
          <a:prstGeom prst="rect">
            <a:avLst/>
          </a:prstGeom>
          <a:noFill/>
        </p:spPr>
        <p:txBody>
          <a:bodyPr wrap="square">
            <a:spAutoFit/>
          </a:bodyPr>
          <a:lstStyle/>
          <a:p>
            <a:r>
              <a:rPr lang="en-US" b="1" i="0" dirty="0">
                <a:solidFill>
                  <a:srgbClr val="242424"/>
                </a:solidFill>
                <a:effectLst/>
                <a:latin typeface="source-serif-pro"/>
              </a:rPr>
              <a:t>AGE &amp; HEIGHT</a:t>
            </a:r>
          </a:p>
          <a:p>
            <a:endParaRPr lang="en-US" b="1" i="0" dirty="0">
              <a:solidFill>
                <a:srgbClr val="242424"/>
              </a:solidFill>
              <a:effectLst/>
              <a:latin typeface="source-serif-pro"/>
            </a:endParaRPr>
          </a:p>
          <a:p>
            <a:r>
              <a:rPr lang="en-US" b="0" i="0" dirty="0">
                <a:solidFill>
                  <a:srgbClr val="242424"/>
                </a:solidFill>
                <a:effectLst/>
                <a:latin typeface="source-serif-pro"/>
              </a:rPr>
              <a:t>An interesting observation is sportsman's with height less than 140 and age less than 20 are also winning Medals at Olympics.</a:t>
            </a:r>
            <a:endParaRPr lang="en-US" dirty="0"/>
          </a:p>
        </p:txBody>
      </p:sp>
      <p:pic>
        <p:nvPicPr>
          <p:cNvPr id="8196" name="Picture 4">
            <a:extLst>
              <a:ext uri="{FF2B5EF4-FFF2-40B4-BE49-F238E27FC236}">
                <a16:creationId xmlns:a16="http://schemas.microsoft.com/office/drawing/2014/main" id="{FFB59858-046E-34A8-A5E9-63EC8EF49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383" y="1731505"/>
            <a:ext cx="3613864" cy="22336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15BA63-0496-24A1-65DB-CCC6FB9883CC}"/>
              </a:ext>
            </a:extLst>
          </p:cNvPr>
          <p:cNvSpPr txBox="1"/>
          <p:nvPr/>
        </p:nvSpPr>
        <p:spPr>
          <a:xfrm>
            <a:off x="4304483" y="4060338"/>
            <a:ext cx="3547965" cy="1754326"/>
          </a:xfrm>
          <a:prstGeom prst="rect">
            <a:avLst/>
          </a:prstGeom>
          <a:noFill/>
        </p:spPr>
        <p:txBody>
          <a:bodyPr wrap="square">
            <a:spAutoFit/>
          </a:bodyPr>
          <a:lstStyle/>
          <a:p>
            <a:r>
              <a:rPr lang="en-US" b="1" i="0" dirty="0">
                <a:solidFill>
                  <a:srgbClr val="242424"/>
                </a:solidFill>
                <a:effectLst/>
                <a:latin typeface="source-serif-pro"/>
              </a:rPr>
              <a:t>AGE &amp; WEIGHT</a:t>
            </a:r>
          </a:p>
          <a:p>
            <a:endParaRPr lang="en-US" b="1" i="0" dirty="0">
              <a:solidFill>
                <a:srgbClr val="242424"/>
              </a:solidFill>
              <a:effectLst/>
              <a:latin typeface="source-serif-pro"/>
            </a:endParaRPr>
          </a:p>
          <a:p>
            <a:r>
              <a:rPr lang="en-US" b="0" i="0" dirty="0">
                <a:solidFill>
                  <a:srgbClr val="242424"/>
                </a:solidFill>
                <a:effectLst/>
                <a:latin typeface="source-serif-pro"/>
              </a:rPr>
              <a:t>An interesting observation is sportsman's with </a:t>
            </a:r>
            <a:r>
              <a:rPr lang="en-US" dirty="0">
                <a:solidFill>
                  <a:srgbClr val="242424"/>
                </a:solidFill>
                <a:latin typeface="source-serif-pro"/>
              </a:rPr>
              <a:t>weight more than</a:t>
            </a:r>
            <a:r>
              <a:rPr lang="en-US" b="0" i="0" dirty="0">
                <a:solidFill>
                  <a:srgbClr val="242424"/>
                </a:solidFill>
                <a:effectLst/>
                <a:latin typeface="source-serif-pro"/>
              </a:rPr>
              <a:t> 140 and age </a:t>
            </a:r>
            <a:r>
              <a:rPr lang="en-US" dirty="0">
                <a:solidFill>
                  <a:srgbClr val="242424"/>
                </a:solidFill>
                <a:latin typeface="source-serif-pro"/>
              </a:rPr>
              <a:t>between</a:t>
            </a:r>
            <a:r>
              <a:rPr lang="en-US" b="0" i="0" dirty="0">
                <a:solidFill>
                  <a:srgbClr val="242424"/>
                </a:solidFill>
                <a:effectLst/>
                <a:latin typeface="source-serif-pro"/>
              </a:rPr>
              <a:t> 20 and 30 are also winning Medals at Olympics.</a:t>
            </a:r>
            <a:endParaRPr lang="en-US" dirty="0"/>
          </a:p>
        </p:txBody>
      </p:sp>
      <p:pic>
        <p:nvPicPr>
          <p:cNvPr id="8198" name="Picture 6">
            <a:extLst>
              <a:ext uri="{FF2B5EF4-FFF2-40B4-BE49-F238E27FC236}">
                <a16:creationId xmlns:a16="http://schemas.microsoft.com/office/drawing/2014/main" id="{DACFAC9D-4BDC-408E-A201-DE4A3D7E1F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7029" y="1731505"/>
            <a:ext cx="3613865" cy="22072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DFA221E-9573-E5AD-A5B5-3B8D381F51FD}"/>
              </a:ext>
            </a:extLst>
          </p:cNvPr>
          <p:cNvSpPr txBox="1"/>
          <p:nvPr/>
        </p:nvSpPr>
        <p:spPr>
          <a:xfrm>
            <a:off x="8427028" y="3938752"/>
            <a:ext cx="3547965" cy="1754326"/>
          </a:xfrm>
          <a:prstGeom prst="rect">
            <a:avLst/>
          </a:prstGeom>
          <a:noFill/>
        </p:spPr>
        <p:txBody>
          <a:bodyPr wrap="square">
            <a:spAutoFit/>
          </a:bodyPr>
          <a:lstStyle/>
          <a:p>
            <a:r>
              <a:rPr lang="en-US" b="1" dirty="0">
                <a:solidFill>
                  <a:srgbClr val="242424"/>
                </a:solidFill>
                <a:latin typeface="source-serif-pro"/>
              </a:rPr>
              <a:t>HEIGHT</a:t>
            </a:r>
            <a:r>
              <a:rPr lang="en-US" b="1" i="0" dirty="0">
                <a:solidFill>
                  <a:srgbClr val="242424"/>
                </a:solidFill>
                <a:effectLst/>
                <a:latin typeface="source-serif-pro"/>
              </a:rPr>
              <a:t> &amp; WEIGHT</a:t>
            </a:r>
          </a:p>
          <a:p>
            <a:endParaRPr lang="en-US" b="1" i="0" dirty="0">
              <a:solidFill>
                <a:srgbClr val="242424"/>
              </a:solidFill>
              <a:effectLst/>
              <a:latin typeface="source-serif-pro"/>
            </a:endParaRPr>
          </a:p>
          <a:p>
            <a:r>
              <a:rPr lang="en-US" b="0" i="0" dirty="0">
                <a:solidFill>
                  <a:srgbClr val="242424"/>
                </a:solidFill>
                <a:effectLst/>
                <a:latin typeface="source-serif-pro"/>
              </a:rPr>
              <a:t>An interesting observation is sportsman's with </a:t>
            </a:r>
            <a:r>
              <a:rPr lang="en-US" dirty="0">
                <a:solidFill>
                  <a:srgbClr val="242424"/>
                </a:solidFill>
                <a:latin typeface="source-serif-pro"/>
              </a:rPr>
              <a:t>weight less than</a:t>
            </a:r>
            <a:r>
              <a:rPr lang="en-US" b="0" i="0" dirty="0">
                <a:solidFill>
                  <a:srgbClr val="242424"/>
                </a:solidFill>
                <a:effectLst/>
                <a:latin typeface="source-serif-pro"/>
              </a:rPr>
              <a:t> 40 and </a:t>
            </a:r>
            <a:r>
              <a:rPr lang="en-US" dirty="0">
                <a:solidFill>
                  <a:srgbClr val="242424"/>
                </a:solidFill>
                <a:latin typeface="source-serif-pro"/>
              </a:rPr>
              <a:t>height</a:t>
            </a:r>
            <a:r>
              <a:rPr lang="en-US" b="0" i="0" dirty="0">
                <a:solidFill>
                  <a:srgbClr val="242424"/>
                </a:solidFill>
                <a:effectLst/>
                <a:latin typeface="source-serif-pro"/>
              </a:rPr>
              <a:t> l</a:t>
            </a:r>
            <a:r>
              <a:rPr lang="en-US" dirty="0">
                <a:solidFill>
                  <a:srgbClr val="242424"/>
                </a:solidFill>
                <a:latin typeface="source-serif-pro"/>
              </a:rPr>
              <a:t>ess than</a:t>
            </a:r>
            <a:r>
              <a:rPr lang="en-US" b="0" i="0" dirty="0">
                <a:solidFill>
                  <a:srgbClr val="242424"/>
                </a:solidFill>
                <a:effectLst/>
                <a:latin typeface="source-serif-pro"/>
              </a:rPr>
              <a:t> 150 are also winning Medals at Olympics.</a:t>
            </a:r>
            <a:endParaRPr lang="en-US" dirty="0"/>
          </a:p>
        </p:txBody>
      </p:sp>
    </p:spTree>
    <p:extLst>
      <p:ext uri="{BB962C8B-B14F-4D97-AF65-F5344CB8AC3E}">
        <p14:creationId xmlns:p14="http://schemas.microsoft.com/office/powerpoint/2010/main" val="310264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pPr algn="l"/>
            <a:r>
              <a:rPr lang="en-US" sz="2400" b="1" i="0" dirty="0">
                <a:solidFill>
                  <a:srgbClr val="242424"/>
                </a:solidFill>
                <a:effectLst/>
                <a:latin typeface="sohne"/>
              </a:rPr>
              <a:t>Q: Women participation at Olympics</a:t>
            </a:r>
          </a:p>
        </p:txBody>
      </p:sp>
      <p:pic>
        <p:nvPicPr>
          <p:cNvPr id="9218" name="Picture 2">
            <a:extLst>
              <a:ext uri="{FF2B5EF4-FFF2-40B4-BE49-F238E27FC236}">
                <a16:creationId xmlns:a16="http://schemas.microsoft.com/office/drawing/2014/main" id="{4EB548E5-72A7-A159-D09A-F35EAF7FE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39" y="1394005"/>
            <a:ext cx="7896322" cy="4069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626B7C-8A11-61BE-CDFF-CE06B496487A}"/>
              </a:ext>
            </a:extLst>
          </p:cNvPr>
          <p:cNvSpPr txBox="1"/>
          <p:nvPr/>
        </p:nvSpPr>
        <p:spPr>
          <a:xfrm>
            <a:off x="3216728" y="5463995"/>
            <a:ext cx="6172200" cy="646331"/>
          </a:xfrm>
          <a:prstGeom prst="rect">
            <a:avLst/>
          </a:prstGeom>
          <a:noFill/>
        </p:spPr>
        <p:txBody>
          <a:bodyPr wrap="square">
            <a:spAutoFit/>
          </a:bodyPr>
          <a:lstStyle/>
          <a:p>
            <a:r>
              <a:rPr lang="en-US" b="0" i="0" dirty="0">
                <a:solidFill>
                  <a:srgbClr val="242424"/>
                </a:solidFill>
                <a:effectLst/>
                <a:latin typeface="source-serif-pro"/>
              </a:rPr>
              <a:t>As we see the trend, Woman participation has been increasing over the years on an average.</a:t>
            </a:r>
            <a:endParaRPr lang="en-US" dirty="0"/>
          </a:p>
        </p:txBody>
      </p:sp>
    </p:spTree>
    <p:extLst>
      <p:ext uri="{BB962C8B-B14F-4D97-AF65-F5344CB8AC3E}">
        <p14:creationId xmlns:p14="http://schemas.microsoft.com/office/powerpoint/2010/main" val="37686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8" y="84414"/>
            <a:ext cx="11451578" cy="461665"/>
          </a:xfrm>
          <a:prstGeom prst="rect">
            <a:avLst/>
          </a:prstGeom>
          <a:noFill/>
        </p:spPr>
        <p:txBody>
          <a:bodyPr wrap="square">
            <a:spAutoFit/>
          </a:bodyPr>
          <a:lstStyle/>
          <a:p>
            <a:pPr algn="l"/>
            <a:r>
              <a:rPr lang="en-US" sz="2400" b="1" i="0" dirty="0">
                <a:solidFill>
                  <a:srgbClr val="242424"/>
                </a:solidFill>
                <a:effectLst/>
                <a:latin typeface="sohne"/>
              </a:rPr>
              <a:t>Q: Medal won Individual with Age more than 50</a:t>
            </a:r>
          </a:p>
        </p:txBody>
      </p:sp>
      <p:sp>
        <p:nvSpPr>
          <p:cNvPr id="3" name="TextBox 2">
            <a:extLst>
              <a:ext uri="{FF2B5EF4-FFF2-40B4-BE49-F238E27FC236}">
                <a16:creationId xmlns:a16="http://schemas.microsoft.com/office/drawing/2014/main" id="{37626B7C-8A11-61BE-CDFF-CE06B496487A}"/>
              </a:ext>
            </a:extLst>
          </p:cNvPr>
          <p:cNvSpPr txBox="1"/>
          <p:nvPr/>
        </p:nvSpPr>
        <p:spPr>
          <a:xfrm>
            <a:off x="3272712" y="5270299"/>
            <a:ext cx="6172200" cy="1200329"/>
          </a:xfrm>
          <a:prstGeom prst="rect">
            <a:avLst/>
          </a:prstGeom>
          <a:noFill/>
        </p:spPr>
        <p:txBody>
          <a:bodyPr wrap="square">
            <a:spAutoFit/>
          </a:bodyPr>
          <a:lstStyle/>
          <a:p>
            <a:r>
              <a:rPr lang="en-US" b="0" i="0" dirty="0">
                <a:solidFill>
                  <a:srgbClr val="242424"/>
                </a:solidFill>
                <a:effectLst/>
                <a:latin typeface="source-serif-pro"/>
              </a:rPr>
              <a:t>Individuals above 50 have been doing in Equestrianism, Shooting, Sailing, Art competitions and Archery. These sports seems to have require more mental strength and then physical strength.</a:t>
            </a:r>
            <a:endParaRPr lang="en-US" dirty="0"/>
          </a:p>
        </p:txBody>
      </p:sp>
      <p:pic>
        <p:nvPicPr>
          <p:cNvPr id="10242" name="Picture 2">
            <a:extLst>
              <a:ext uri="{FF2B5EF4-FFF2-40B4-BE49-F238E27FC236}">
                <a16:creationId xmlns:a16="http://schemas.microsoft.com/office/drawing/2014/main" id="{F9B5072D-F7EE-4C5F-C3E2-00D6C563B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377" y="549480"/>
            <a:ext cx="68961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55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4" name="TextBox 3">
            <a:extLst>
              <a:ext uri="{FF2B5EF4-FFF2-40B4-BE49-F238E27FC236}">
                <a16:creationId xmlns:a16="http://schemas.microsoft.com/office/drawing/2014/main" id="{8D34124D-21A2-721B-E516-1800EEAA0285}"/>
              </a:ext>
            </a:extLst>
          </p:cNvPr>
          <p:cNvSpPr txBox="1"/>
          <p:nvPr/>
        </p:nvSpPr>
        <p:spPr>
          <a:xfrm>
            <a:off x="242596" y="1582339"/>
            <a:ext cx="11949404" cy="3139321"/>
          </a:xfrm>
          <a:prstGeom prst="rect">
            <a:avLst/>
          </a:prstGeom>
          <a:noFill/>
        </p:spPr>
        <p:txBody>
          <a:bodyPr wrap="square">
            <a:spAutoFit/>
          </a:bodyPr>
          <a:lstStyle/>
          <a:p>
            <a:pPr algn="ctr"/>
            <a:r>
              <a:rPr lang="en-US" sz="3600" b="1" i="0" dirty="0">
                <a:solidFill>
                  <a:srgbClr val="242424"/>
                </a:solidFill>
                <a:effectLst/>
                <a:latin typeface="sohne"/>
              </a:rPr>
              <a:t>Inferences and Conclusions</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We’ve drawn many inferences from the survey. Here’s a summary of a few of them:</a:t>
            </a:r>
          </a:p>
          <a:p>
            <a:pPr algn="l"/>
            <a:endParaRPr lang="en-US" b="0" i="0" dirty="0">
              <a:solidFill>
                <a:srgbClr val="242424"/>
              </a:solidFill>
              <a:effectLst/>
              <a:latin typeface="source-serif-pro"/>
            </a:endParaRPr>
          </a:p>
          <a:p>
            <a:pPr marL="285750" indent="-285750" algn="l">
              <a:buFont typeface="Arial" panose="020B0604020202020204" pitchFamily="34" charset="0"/>
              <a:buChar char="•"/>
            </a:pPr>
            <a:r>
              <a:rPr lang="en-US" b="0" i="0" dirty="0">
                <a:solidFill>
                  <a:srgbClr val="242424"/>
                </a:solidFill>
                <a:effectLst/>
                <a:latin typeface="source-serif-pro"/>
              </a:rPr>
              <a:t>US seems to dominants in terms of participation of maximum gold as well as overall participation in games.</a:t>
            </a:r>
          </a:p>
          <a:p>
            <a:pPr marL="285750" indent="-285750" algn="l">
              <a:buFont typeface="Arial" panose="020B0604020202020204" pitchFamily="34" charset="0"/>
              <a:buChar char="•"/>
            </a:pPr>
            <a:r>
              <a:rPr lang="en-US" b="0" i="0" dirty="0">
                <a:solidFill>
                  <a:srgbClr val="242424"/>
                </a:solidFill>
                <a:effectLst/>
                <a:latin typeface="source-serif-pro"/>
              </a:rPr>
              <a:t>We observe athletes from the age of 12 till the age of 58 years winning medals.</a:t>
            </a:r>
          </a:p>
          <a:p>
            <a:pPr marL="285750" indent="-285750" algn="l">
              <a:buFont typeface="Arial" panose="020B0604020202020204" pitchFamily="34" charset="0"/>
              <a:buChar char="•"/>
            </a:pPr>
            <a:r>
              <a:rPr lang="en-US" b="0" i="0" dirty="0">
                <a:solidFill>
                  <a:srgbClr val="242424"/>
                </a:solidFill>
                <a:effectLst/>
                <a:latin typeface="source-serif-pro"/>
              </a:rPr>
              <a:t>Summer Olympics have higher no of events and sports as compared to the winter Olympics.</a:t>
            </a:r>
          </a:p>
          <a:p>
            <a:pPr marL="285750" indent="-285750" algn="l">
              <a:buFont typeface="Arial" panose="020B0604020202020204" pitchFamily="34" charset="0"/>
              <a:buChar char="•"/>
            </a:pPr>
            <a:r>
              <a:rPr lang="en-US" b="0" i="0" dirty="0">
                <a:solidFill>
                  <a:srgbClr val="242424"/>
                </a:solidFill>
                <a:effectLst/>
                <a:latin typeface="source-serif-pro"/>
              </a:rPr>
              <a:t>In the history of 120 years of Olympics, Michael Fred Phelps, II has won maximum medals for his country i.e. 28 Medals.</a:t>
            </a:r>
          </a:p>
          <a:p>
            <a:pPr marL="285750" indent="-285750" algn="l">
              <a:buFont typeface="Arial" panose="020B0604020202020204" pitchFamily="34" charset="0"/>
              <a:buChar char="•"/>
            </a:pPr>
            <a:r>
              <a:rPr lang="en-US" b="0" i="0" dirty="0">
                <a:solidFill>
                  <a:srgbClr val="242424"/>
                </a:solidFill>
                <a:effectLst/>
                <a:latin typeface="source-serif-pro"/>
              </a:rPr>
              <a:t>We see a trend that woman participants across the years in in upward tread.</a:t>
            </a:r>
          </a:p>
          <a:p>
            <a:pPr marL="285750" indent="-285750" algn="l">
              <a:buFont typeface="Arial" panose="020B0604020202020204" pitchFamily="34" charset="0"/>
              <a:buChar char="•"/>
            </a:pPr>
            <a:r>
              <a:rPr lang="en-US" b="0" i="0" dirty="0">
                <a:solidFill>
                  <a:srgbClr val="242424"/>
                </a:solidFill>
                <a:effectLst/>
                <a:latin typeface="source-serif-pro"/>
              </a:rPr>
              <a:t>Participate with high weight (like &gt; 150) seems to have done well in Wrestling, Weight lifting and Judo.</a:t>
            </a:r>
          </a:p>
        </p:txBody>
      </p:sp>
    </p:spTree>
    <p:extLst>
      <p:ext uri="{BB962C8B-B14F-4D97-AF65-F5344CB8AC3E}">
        <p14:creationId xmlns:p14="http://schemas.microsoft.com/office/powerpoint/2010/main" val="127161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6" name="TextBox 5">
            <a:extLst>
              <a:ext uri="{FF2B5EF4-FFF2-40B4-BE49-F238E27FC236}">
                <a16:creationId xmlns:a16="http://schemas.microsoft.com/office/drawing/2014/main" id="{1EE728D8-BE63-9E07-7E9B-DEEAF12C2B35}"/>
              </a:ext>
            </a:extLst>
          </p:cNvPr>
          <p:cNvSpPr txBox="1"/>
          <p:nvPr/>
        </p:nvSpPr>
        <p:spPr>
          <a:xfrm>
            <a:off x="564452" y="2644169"/>
            <a:ext cx="10825316" cy="1569660"/>
          </a:xfrm>
          <a:prstGeom prst="rect">
            <a:avLst/>
          </a:prstGeom>
          <a:noFill/>
        </p:spPr>
        <p:txBody>
          <a:bodyPr wrap="square" rtlCol="0">
            <a:spAutoFit/>
          </a:bodyPr>
          <a:lstStyle/>
          <a:p>
            <a:pPr algn="ctr"/>
            <a:r>
              <a:rPr lang="en-US" sz="96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THE END</a:t>
            </a:r>
          </a:p>
        </p:txBody>
      </p:sp>
      <p:sp>
        <p:nvSpPr>
          <p:cNvPr id="3" name="TextBox 2">
            <a:extLst>
              <a:ext uri="{FF2B5EF4-FFF2-40B4-BE49-F238E27FC236}">
                <a16:creationId xmlns:a16="http://schemas.microsoft.com/office/drawing/2014/main" id="{7D1C09E0-B770-5531-D142-F4D2FB363400}"/>
              </a:ext>
            </a:extLst>
          </p:cNvPr>
          <p:cNvSpPr txBox="1"/>
          <p:nvPr/>
        </p:nvSpPr>
        <p:spPr>
          <a:xfrm>
            <a:off x="0" y="5667052"/>
            <a:ext cx="6172200" cy="1477328"/>
          </a:xfrm>
          <a:prstGeom prst="rect">
            <a:avLst/>
          </a:prstGeom>
          <a:noFill/>
        </p:spPr>
        <p:txBody>
          <a:bodyPr wrap="square">
            <a:spAutoFit/>
          </a:bodyPr>
          <a:lstStyle/>
          <a:p>
            <a:r>
              <a:rPr lang="en-US" dirty="0">
                <a:solidFill>
                  <a:srgbClr val="FF0000"/>
                </a:solidFill>
              </a:rPr>
              <a:t>Project By – Udipta Anupam</a:t>
            </a:r>
          </a:p>
          <a:p>
            <a:r>
              <a:rPr lang="en-US" dirty="0">
                <a:solidFill>
                  <a:srgbClr val="FF0000"/>
                </a:solidFill>
              </a:rPr>
              <a:t>Email - </a:t>
            </a:r>
            <a:r>
              <a:rPr lang="en-US" dirty="0">
                <a:solidFill>
                  <a:srgbClr val="FF0000"/>
                </a:solidFill>
                <a:hlinkClick r:id="rId3"/>
              </a:rPr>
              <a:t>udiptaanupam@gmail.com</a:t>
            </a:r>
            <a:endParaRPr lang="en-US" dirty="0">
              <a:solidFill>
                <a:srgbClr val="FF0000"/>
              </a:solidFill>
            </a:endParaRPr>
          </a:p>
          <a:p>
            <a:r>
              <a:rPr lang="en-US" dirty="0">
                <a:solidFill>
                  <a:srgbClr val="FF0000"/>
                </a:solidFill>
              </a:rPr>
              <a:t>LinkedIn - </a:t>
            </a:r>
            <a:r>
              <a:rPr lang="en-US" dirty="0">
                <a:solidFill>
                  <a:srgbClr val="FF0000"/>
                </a:solidFill>
                <a:hlinkClick r:id="rId4"/>
              </a:rPr>
              <a:t>www.linkedin.com/in/udipta-anupam</a:t>
            </a:r>
            <a:endParaRPr lang="en-US" dirty="0">
              <a:solidFill>
                <a:srgbClr val="FF0000"/>
              </a:solidFill>
            </a:endParaRPr>
          </a:p>
          <a:p>
            <a:r>
              <a:rPr lang="en-US" dirty="0" err="1">
                <a:solidFill>
                  <a:srgbClr val="FF0000"/>
                </a:solidFill>
              </a:rPr>
              <a:t>Github</a:t>
            </a:r>
            <a:r>
              <a:rPr lang="en-US" dirty="0">
                <a:solidFill>
                  <a:srgbClr val="FF0000"/>
                </a:solidFill>
              </a:rPr>
              <a:t> - </a:t>
            </a:r>
            <a:r>
              <a:rPr lang="en-US" dirty="0">
                <a:solidFill>
                  <a:srgbClr val="FF0000"/>
                </a:solidFill>
                <a:hlinkClick r:id="rId5"/>
              </a:rPr>
              <a:t>https://github.com/udipta14</a:t>
            </a: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92871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6" name="TextBox 5">
            <a:extLst>
              <a:ext uri="{FF2B5EF4-FFF2-40B4-BE49-F238E27FC236}">
                <a16:creationId xmlns:a16="http://schemas.microsoft.com/office/drawing/2014/main" id="{1EE728D8-BE63-9E07-7E9B-DEEAF12C2B35}"/>
              </a:ext>
            </a:extLst>
          </p:cNvPr>
          <p:cNvSpPr txBox="1"/>
          <p:nvPr/>
        </p:nvSpPr>
        <p:spPr>
          <a:xfrm>
            <a:off x="354563" y="442954"/>
            <a:ext cx="11532637" cy="6309420"/>
          </a:xfrm>
          <a:prstGeom prst="rect">
            <a:avLst/>
          </a:prstGeom>
          <a:noFill/>
        </p:spPr>
        <p:txBody>
          <a:bodyPr wrap="square" rtlCol="0">
            <a:spAutoFit/>
          </a:bodyPr>
          <a:lstStyle/>
          <a:p>
            <a:pPr algn="l"/>
            <a:r>
              <a:rPr lang="en-US" sz="3200" b="1" i="0" u="sng" dirty="0">
                <a:solidFill>
                  <a:srgbClr val="242424"/>
                </a:solidFill>
                <a:effectLst/>
                <a:latin typeface="sohne"/>
              </a:rPr>
              <a:t>Index Of </a:t>
            </a:r>
            <a:r>
              <a:rPr lang="en-US" sz="3200" b="1" u="sng" dirty="0">
                <a:solidFill>
                  <a:srgbClr val="242424"/>
                </a:solidFill>
                <a:latin typeface="sohne"/>
              </a:rPr>
              <a:t>C</a:t>
            </a:r>
            <a:r>
              <a:rPr lang="en-US" sz="3200" b="1" i="0" u="sng" dirty="0">
                <a:solidFill>
                  <a:srgbClr val="242424"/>
                </a:solidFill>
                <a:effectLst/>
                <a:latin typeface="sohne"/>
              </a:rPr>
              <a:t>ontents</a:t>
            </a:r>
          </a:p>
          <a:p>
            <a:pPr algn="l"/>
            <a:r>
              <a:rPr lang="en-US" dirty="0">
                <a:solidFill>
                  <a:srgbClr val="242424"/>
                </a:solidFill>
                <a:latin typeface="sohne"/>
              </a:rPr>
              <a:t>This contents is based on the </a:t>
            </a:r>
            <a:r>
              <a:rPr lang="en-US" dirty="0">
                <a:solidFill>
                  <a:srgbClr val="C00000"/>
                </a:solidFill>
                <a:latin typeface="sohne"/>
              </a:rPr>
              <a:t>.ipynb </a:t>
            </a:r>
            <a:r>
              <a:rPr lang="en-US" dirty="0">
                <a:solidFill>
                  <a:srgbClr val="242424"/>
                </a:solidFill>
                <a:latin typeface="sohne"/>
              </a:rPr>
              <a:t>file that is shared in this particular repository.</a:t>
            </a:r>
          </a:p>
          <a:p>
            <a:pPr algn="l"/>
            <a:endParaRPr lang="en-US" i="0" dirty="0">
              <a:solidFill>
                <a:srgbClr val="242424"/>
              </a:solidFill>
              <a:effectLst/>
              <a:latin typeface="sohne"/>
            </a:endParaRPr>
          </a:p>
          <a:p>
            <a:pPr>
              <a:buFont typeface="+mj-lt"/>
              <a:buAutoNum type="arabicPeriod"/>
            </a:pPr>
            <a:r>
              <a:rPr lang="en-US" sz="2000" b="0" i="0" dirty="0">
                <a:solidFill>
                  <a:srgbClr val="242424"/>
                </a:solidFill>
                <a:effectLst/>
                <a:latin typeface="source-serif-pro"/>
              </a:rPr>
              <a:t> Importing Dataset</a:t>
            </a:r>
          </a:p>
          <a:p>
            <a:pPr>
              <a:buFont typeface="+mj-lt"/>
              <a:buAutoNum type="arabicPeriod"/>
            </a:pPr>
            <a:r>
              <a:rPr lang="en-US" sz="2000" b="0" i="0" dirty="0">
                <a:solidFill>
                  <a:srgbClr val="242424"/>
                </a:solidFill>
                <a:effectLst/>
                <a:latin typeface="source-serif-pro"/>
              </a:rPr>
              <a:t> Data Preparation &amp; Cleaning</a:t>
            </a:r>
          </a:p>
          <a:p>
            <a:pPr>
              <a:buFont typeface="+mj-lt"/>
              <a:buAutoNum type="arabicPeriod"/>
            </a:pPr>
            <a:r>
              <a:rPr lang="en-US" sz="2000" b="0" i="0" dirty="0">
                <a:solidFill>
                  <a:srgbClr val="242424"/>
                </a:solidFill>
                <a:effectLst/>
                <a:latin typeface="source-serif-pro"/>
              </a:rPr>
              <a:t> Exploratory Analysis and Visualization</a:t>
            </a:r>
          </a:p>
          <a:p>
            <a:pPr>
              <a:buFont typeface="+mj-lt"/>
              <a:buAutoNum type="arabicPeriod"/>
            </a:pPr>
            <a:r>
              <a:rPr lang="en-US" sz="2000" b="0" i="0" dirty="0">
                <a:solidFill>
                  <a:srgbClr val="242424"/>
                </a:solidFill>
                <a:effectLst/>
                <a:latin typeface="source-serif-pro"/>
              </a:rPr>
              <a:t> Top countries participating in Olympics</a:t>
            </a:r>
          </a:p>
          <a:p>
            <a:pPr>
              <a:buFont typeface="+mj-lt"/>
              <a:buAutoNum type="arabicPeriod"/>
            </a:pPr>
            <a:r>
              <a:rPr lang="en-US" sz="2000" b="0" i="0" dirty="0">
                <a:solidFill>
                  <a:srgbClr val="242424"/>
                </a:solidFill>
                <a:effectLst/>
                <a:latin typeface="source-serif-pro"/>
              </a:rPr>
              <a:t> Age Distribution</a:t>
            </a:r>
          </a:p>
          <a:p>
            <a:pPr>
              <a:buFont typeface="+mj-lt"/>
              <a:buAutoNum type="arabicPeriod"/>
            </a:pPr>
            <a:r>
              <a:rPr lang="en-US" sz="2000" b="0" i="0" dirty="0">
                <a:solidFill>
                  <a:srgbClr val="242424"/>
                </a:solidFill>
                <a:effectLst/>
                <a:latin typeface="source-serif-pro"/>
              </a:rPr>
              <a:t> Gender Distribution</a:t>
            </a:r>
          </a:p>
          <a:p>
            <a:pPr>
              <a:buFont typeface="+mj-lt"/>
              <a:buAutoNum type="arabicPeriod"/>
            </a:pPr>
            <a:r>
              <a:rPr lang="en-US" sz="2000" b="0" i="0" dirty="0">
                <a:solidFill>
                  <a:srgbClr val="242424"/>
                </a:solidFill>
                <a:effectLst/>
                <a:latin typeface="source-serif-pro"/>
              </a:rPr>
              <a:t> Participants across seasons</a:t>
            </a:r>
          </a:p>
          <a:p>
            <a:pPr>
              <a:buFont typeface="+mj-lt"/>
              <a:buAutoNum type="arabicPeriod"/>
            </a:pPr>
            <a:r>
              <a:rPr lang="en-US" sz="2000" b="0" i="0" dirty="0">
                <a:solidFill>
                  <a:srgbClr val="242424"/>
                </a:solidFill>
                <a:effectLst/>
                <a:latin typeface="source-serif-pro"/>
              </a:rPr>
              <a:t> Asking and Answering Questions</a:t>
            </a:r>
          </a:p>
          <a:p>
            <a:pPr>
              <a:buFont typeface="+mj-lt"/>
              <a:buAutoNum type="arabicPeriod"/>
            </a:pPr>
            <a:r>
              <a:rPr lang="en-US" sz="2000" b="0" i="0" dirty="0">
                <a:solidFill>
                  <a:srgbClr val="242424"/>
                </a:solidFill>
                <a:effectLst/>
                <a:latin typeface="source-serif-pro"/>
              </a:rPr>
              <a:t> Q1: Which countries WON the maximum Gold Medals in last held Olympic competitions ?</a:t>
            </a:r>
          </a:p>
          <a:p>
            <a:pPr>
              <a:buFont typeface="+mj-lt"/>
              <a:buAutoNum type="arabicPeriod"/>
            </a:pPr>
            <a:r>
              <a:rPr lang="en-US" sz="2000" b="0" i="0" dirty="0">
                <a:solidFill>
                  <a:srgbClr val="242424"/>
                </a:solidFill>
                <a:effectLst/>
                <a:latin typeface="source-serif-pro"/>
              </a:rPr>
              <a:t> Q2: Countries winning maximum Medals per year ?</a:t>
            </a:r>
          </a:p>
          <a:p>
            <a:pPr>
              <a:buFont typeface="+mj-lt"/>
              <a:buAutoNum type="arabicPeriod"/>
            </a:pPr>
            <a:r>
              <a:rPr lang="en-US" sz="2000" b="0" i="0" dirty="0">
                <a:solidFill>
                  <a:srgbClr val="242424"/>
                </a:solidFill>
                <a:effectLst/>
                <a:latin typeface="source-serif-pro"/>
              </a:rPr>
              <a:t> Q3: Top 10 Individual winning maximum number of Olympics Medals for their country ?</a:t>
            </a:r>
          </a:p>
          <a:p>
            <a:pPr>
              <a:buFont typeface="+mj-lt"/>
              <a:buAutoNum type="arabicPeriod"/>
            </a:pPr>
            <a:r>
              <a:rPr lang="en-US" sz="2000" b="0" i="0" dirty="0">
                <a:solidFill>
                  <a:srgbClr val="242424"/>
                </a:solidFill>
                <a:effectLst/>
                <a:latin typeface="source-serif-pro"/>
              </a:rPr>
              <a:t> Q4: Spread of Medal based on Age, Height and Weight ?</a:t>
            </a:r>
          </a:p>
          <a:p>
            <a:pPr>
              <a:buFont typeface="+mj-lt"/>
              <a:buAutoNum type="arabicPeriod"/>
            </a:pPr>
            <a:r>
              <a:rPr lang="en-US" sz="2000" b="0" i="0" dirty="0">
                <a:solidFill>
                  <a:srgbClr val="242424"/>
                </a:solidFill>
                <a:effectLst/>
                <a:latin typeface="source-serif-pro"/>
              </a:rPr>
              <a:t> Q5: Women participation at Olympics ?</a:t>
            </a:r>
          </a:p>
          <a:p>
            <a:pPr>
              <a:buFont typeface="+mj-lt"/>
              <a:buAutoNum type="arabicPeriod"/>
            </a:pPr>
            <a:r>
              <a:rPr lang="en-US" sz="2000" b="0" i="0" dirty="0">
                <a:solidFill>
                  <a:srgbClr val="242424"/>
                </a:solidFill>
                <a:effectLst/>
                <a:latin typeface="source-serif-pro"/>
              </a:rPr>
              <a:t> Q6: Medal won Individual with Age more than 50?</a:t>
            </a:r>
          </a:p>
          <a:p>
            <a:pPr>
              <a:buFont typeface="+mj-lt"/>
              <a:buAutoNum type="arabicPeriod"/>
            </a:pPr>
            <a:r>
              <a:rPr lang="en-US" sz="2000" b="0" i="0" dirty="0">
                <a:solidFill>
                  <a:srgbClr val="242424"/>
                </a:solidFill>
                <a:effectLst/>
                <a:latin typeface="source-serif-pro"/>
              </a:rPr>
              <a:t> Inferences and Conclusions</a:t>
            </a:r>
          </a:p>
          <a:p>
            <a:pPr marL="342900" indent="-342900">
              <a:buFont typeface="Arial" panose="020B0604020202020204" pitchFamily="34" charset="0"/>
              <a:buChar char="•"/>
            </a:pPr>
            <a:endParaRPr lang="en-US" sz="2000" dirty="0">
              <a:latin typeface="Arial Rounded MT Bold" panose="020F0704030504030204" pitchFamily="34" charset="0"/>
            </a:endParaRPr>
          </a:p>
          <a:p>
            <a:pPr marL="342900" indent="-342900">
              <a:buFont typeface="Arial" panose="020B0604020202020204" pitchFamily="34" charset="0"/>
              <a:buChar char="•"/>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52668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6" name="TextBox 5">
            <a:extLst>
              <a:ext uri="{FF2B5EF4-FFF2-40B4-BE49-F238E27FC236}">
                <a16:creationId xmlns:a16="http://schemas.microsoft.com/office/drawing/2014/main" id="{1EE728D8-BE63-9E07-7E9B-DEEAF12C2B35}"/>
              </a:ext>
            </a:extLst>
          </p:cNvPr>
          <p:cNvSpPr txBox="1"/>
          <p:nvPr/>
        </p:nvSpPr>
        <p:spPr>
          <a:xfrm>
            <a:off x="639097" y="452284"/>
            <a:ext cx="10825316" cy="4585871"/>
          </a:xfrm>
          <a:prstGeom prst="rect">
            <a:avLst/>
          </a:prstGeom>
          <a:noFill/>
        </p:spPr>
        <p:txBody>
          <a:bodyPr wrap="square" rtlCol="0">
            <a:spAutoFit/>
          </a:bodyPr>
          <a:lstStyle/>
          <a:p>
            <a:r>
              <a:rPr lang="en-US" sz="3600" b="1" u="sng" dirty="0">
                <a:latin typeface="Arial Rounded MT Bold" panose="020F0704030504030204" pitchFamily="34" charset="0"/>
              </a:rPr>
              <a:t>INTRODUCTION</a:t>
            </a:r>
          </a:p>
          <a:p>
            <a:endParaRPr lang="en-US" sz="3600" b="1" u="sng" dirty="0">
              <a:latin typeface="Arial Rounded MT Bold" panose="020F0704030504030204" pitchFamily="34" charset="0"/>
            </a:endParaRPr>
          </a:p>
          <a:p>
            <a:pPr marL="342900" indent="-342900">
              <a:buFont typeface="Arial" panose="020B0604020202020204" pitchFamily="34" charset="0"/>
              <a:buChar char="•"/>
            </a:pPr>
            <a:r>
              <a:rPr lang="en-US" sz="2000" dirty="0">
                <a:latin typeface="Arial Rounded MT Bold" panose="020F0704030504030204" pitchFamily="34" charset="0"/>
              </a:rPr>
              <a:t>This project is based on the exploratory data analysis of Historic Olympic Game data using </a:t>
            </a:r>
            <a:r>
              <a:rPr lang="en-US" sz="2000" dirty="0">
                <a:solidFill>
                  <a:srgbClr val="C00000"/>
                </a:solidFill>
                <a:latin typeface="Arial Rounded MT Bold" panose="020F0704030504030204" pitchFamily="34" charset="0"/>
              </a:rPr>
              <a:t>PYTHON</a:t>
            </a:r>
            <a:r>
              <a:rPr lang="en-US" sz="2000" dirty="0">
                <a:latin typeface="Arial Rounded MT Bold" panose="020F0704030504030204" pitchFamily="34" charset="0"/>
              </a:rPr>
              <a:t>.</a:t>
            </a:r>
          </a:p>
          <a:p>
            <a:pPr marL="342900" indent="-342900">
              <a:buFont typeface="Arial" panose="020B0604020202020204" pitchFamily="34" charset="0"/>
              <a:buChar char="•"/>
            </a:pPr>
            <a:r>
              <a:rPr lang="en-US" sz="2000" b="0" i="0" dirty="0">
                <a:solidFill>
                  <a:srgbClr val="242424"/>
                </a:solidFill>
                <a:effectLst/>
                <a:latin typeface="Arial Rounded MT Bold" panose="020F0704030504030204" pitchFamily="34" charset="0"/>
              </a:rPr>
              <a:t>This is a historical dataset on the modern Olympic Games, including all the Games from Athens 1896 to Rio 2016.</a:t>
            </a:r>
            <a:endParaRPr lang="en-US" sz="2000" dirty="0">
              <a:latin typeface="Arial Rounded MT Bold" panose="020F0704030504030204" pitchFamily="34" charset="0"/>
            </a:endParaRPr>
          </a:p>
          <a:p>
            <a:pPr marL="342900" indent="-342900">
              <a:buFont typeface="Arial" panose="020B0604020202020204" pitchFamily="34" charset="0"/>
              <a:buChar char="•"/>
            </a:pPr>
            <a:r>
              <a:rPr lang="en-US" sz="2000" dirty="0">
                <a:latin typeface="Arial Rounded MT Bold" panose="020F0704030504030204" pitchFamily="34" charset="0"/>
              </a:rPr>
              <a:t>The aim of this analysis was to extract valuable insights and answer a variety of questions related to the history, participation, and performance of nations and athletes in the Olympic Games.</a:t>
            </a:r>
          </a:p>
          <a:p>
            <a:pPr marL="342900" indent="-342900">
              <a:buFont typeface="Arial" panose="020B0604020202020204" pitchFamily="34" charset="0"/>
              <a:buChar char="•"/>
            </a:pPr>
            <a:r>
              <a:rPr lang="en-US" sz="2000" dirty="0">
                <a:latin typeface="Arial Rounded MT Bold" panose="020F0704030504030204" pitchFamily="34" charset="0"/>
              </a:rPr>
              <a:t>I have extracted one csv file </a:t>
            </a:r>
            <a:r>
              <a:rPr lang="en-US" sz="2000" dirty="0">
                <a:solidFill>
                  <a:srgbClr val="C00000"/>
                </a:solidFill>
                <a:latin typeface="Arial Rounded MT Bold" panose="020F0704030504030204" pitchFamily="34" charset="0"/>
              </a:rPr>
              <a:t>‘</a:t>
            </a:r>
            <a:r>
              <a:rPr lang="en-US" sz="2000" dirty="0" err="1">
                <a:solidFill>
                  <a:srgbClr val="C00000"/>
                </a:solidFill>
                <a:latin typeface="Arial Rounded MT Bold" panose="020F0704030504030204" pitchFamily="34" charset="0"/>
              </a:rPr>
              <a:t>athlete_events</a:t>
            </a:r>
            <a:r>
              <a:rPr lang="en-US" sz="2000" dirty="0">
                <a:solidFill>
                  <a:srgbClr val="C00000"/>
                </a:solidFill>
                <a:latin typeface="Arial Rounded MT Bold" panose="020F0704030504030204" pitchFamily="34" charset="0"/>
              </a:rPr>
              <a:t>’</a:t>
            </a:r>
            <a:r>
              <a:rPr lang="en-US" sz="2000" dirty="0">
                <a:latin typeface="Arial Rounded MT Bold" panose="020F0704030504030204" pitchFamily="34" charset="0"/>
              </a:rPr>
              <a:t> using </a:t>
            </a:r>
            <a:r>
              <a:rPr lang="en-US" sz="2000" dirty="0">
                <a:solidFill>
                  <a:srgbClr val="C00000"/>
                </a:solidFill>
                <a:latin typeface="Arial Rounded MT Bold" panose="020F0704030504030204" pitchFamily="34" charset="0"/>
              </a:rPr>
              <a:t>PANDAS</a:t>
            </a:r>
            <a:r>
              <a:rPr lang="en-US" sz="2000" dirty="0">
                <a:latin typeface="Arial Rounded MT Bold" panose="020F0704030504030204" pitchFamily="34" charset="0"/>
              </a:rPr>
              <a:t>, a</a:t>
            </a:r>
            <a:r>
              <a:rPr lang="en-US" sz="2000" u="none" strike="noStrike" dirty="0">
                <a:effectLst/>
                <a:latin typeface="Arial Rounded MT Bold" panose="020F0704030504030204" pitchFamily="34" charset="0"/>
                <a:ea typeface="Calibri" panose="020F0502020204030204" pitchFamily="34" charset="0"/>
                <a:cs typeface="Calibri" panose="020F0502020204030204" pitchFamily="34" charset="0"/>
              </a:rPr>
              <a:t>ggregated</a:t>
            </a:r>
            <a:r>
              <a:rPr lang="en-US" sz="2000" b="1" u="none" strike="noStrike" dirty="0">
                <a:effectLst/>
                <a:latin typeface="Arial Rounded MT Bold" panose="020F0704030504030204" pitchFamily="34" charset="0"/>
                <a:ea typeface="Calibri" panose="020F0502020204030204" pitchFamily="34" charset="0"/>
                <a:cs typeface="Calibri" panose="020F0502020204030204" pitchFamily="34" charset="0"/>
              </a:rPr>
              <a:t> </a:t>
            </a:r>
            <a:r>
              <a:rPr lang="en-US" sz="2000" u="none" strike="noStrike" dirty="0">
                <a:effectLst/>
                <a:latin typeface="Arial Rounded MT Bold" panose="020F0704030504030204" pitchFamily="34" charset="0"/>
                <a:ea typeface="Calibri" panose="020F0502020204030204" pitchFamily="34" charset="0"/>
                <a:cs typeface="Calibri" panose="020F0502020204030204" pitchFamily="34" charset="0"/>
              </a:rPr>
              <a:t>the data by using</a:t>
            </a:r>
            <a:r>
              <a:rPr lang="en-US" sz="2000" b="1" u="none" strike="noStrike" dirty="0">
                <a:effectLst/>
                <a:latin typeface="Arial Rounded MT Bold" panose="020F0704030504030204" pitchFamily="34" charset="0"/>
                <a:ea typeface="Calibri" panose="020F0502020204030204" pitchFamily="34" charset="0"/>
                <a:cs typeface="Calibri" panose="020F0502020204030204" pitchFamily="34" charset="0"/>
              </a:rPr>
              <a:t> </a:t>
            </a:r>
            <a:r>
              <a:rPr lang="en-US" sz="2000"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NUMPY</a:t>
            </a:r>
            <a:r>
              <a:rPr lang="en-US" sz="2000" b="1"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 </a:t>
            </a:r>
            <a:r>
              <a:rPr lang="en-US" sz="2000" u="none" strike="noStrike" dirty="0">
                <a:effectLst/>
                <a:latin typeface="Arial Rounded MT Bold" panose="020F0704030504030204" pitchFamily="34" charset="0"/>
                <a:ea typeface="Calibri" panose="020F0502020204030204" pitchFamily="34" charset="0"/>
                <a:cs typeface="Calibri" panose="020F0502020204030204" pitchFamily="34" charset="0"/>
              </a:rPr>
              <a:t>and generated valuable insights from powerful visual</a:t>
            </a:r>
            <a:r>
              <a:rPr lang="en-US" sz="2000" dirty="0">
                <a:latin typeface="Arial Rounded MT Bold" panose="020F0704030504030204" pitchFamily="34" charset="0"/>
                <a:ea typeface="Calibri" panose="020F0502020204030204" pitchFamily="34" charset="0"/>
                <a:cs typeface="Calibri" panose="020F0502020204030204" pitchFamily="34" charset="0"/>
              </a:rPr>
              <a:t>izations using </a:t>
            </a:r>
            <a:r>
              <a:rPr lang="en-US" sz="2000"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Matplotlib</a:t>
            </a:r>
            <a:r>
              <a:rPr lang="en-US" sz="2000" dirty="0">
                <a:latin typeface="Arial Rounded MT Bold" panose="020F0704030504030204" pitchFamily="34" charset="0"/>
                <a:ea typeface="Calibri" panose="020F0502020204030204" pitchFamily="34" charset="0"/>
                <a:cs typeface="Calibri" panose="020F0502020204030204" pitchFamily="34" charset="0"/>
              </a:rPr>
              <a:t> and </a:t>
            </a:r>
            <a:r>
              <a:rPr lang="en-US" sz="2000" dirty="0">
                <a:solidFill>
                  <a:srgbClr val="C00000"/>
                </a:solidFill>
                <a:latin typeface="Arial Rounded MT Bold" panose="020F0704030504030204" pitchFamily="34" charset="0"/>
                <a:ea typeface="Calibri" panose="020F0502020204030204" pitchFamily="34" charset="0"/>
                <a:cs typeface="Calibri" panose="020F0502020204030204" pitchFamily="34" charset="0"/>
              </a:rPr>
              <a:t>Seaborn</a:t>
            </a:r>
            <a:r>
              <a:rPr lang="en-US" sz="2000" dirty="0">
                <a:latin typeface="Arial Rounded MT Bold" panose="020F0704030504030204" pitchFamily="34" charset="0"/>
                <a:ea typeface="Calibri" panose="020F0502020204030204" pitchFamily="34" charset="0"/>
                <a:cs typeface="Calibri" panose="020F0502020204030204" pitchFamily="34" charset="0"/>
              </a:rPr>
              <a:t>.</a:t>
            </a:r>
            <a:endParaRPr lang="en-US" sz="2000" dirty="0">
              <a:latin typeface="Arial Rounded MT Bold" panose="020F0704030504030204" pitchFamily="34" charset="0"/>
            </a:endParaRPr>
          </a:p>
          <a:p>
            <a:pPr marL="342900" indent="-342900">
              <a:buFont typeface="Arial" panose="020B0604020202020204" pitchFamily="34" charset="0"/>
              <a:buChar char="•"/>
            </a:pP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00231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6" name="TextBox 5">
            <a:extLst>
              <a:ext uri="{FF2B5EF4-FFF2-40B4-BE49-F238E27FC236}">
                <a16:creationId xmlns:a16="http://schemas.microsoft.com/office/drawing/2014/main" id="{1EE728D8-BE63-9E07-7E9B-DEEAF12C2B35}"/>
              </a:ext>
            </a:extLst>
          </p:cNvPr>
          <p:cNvSpPr txBox="1"/>
          <p:nvPr/>
        </p:nvSpPr>
        <p:spPr>
          <a:xfrm>
            <a:off x="639097" y="452284"/>
            <a:ext cx="10825316" cy="400110"/>
          </a:xfrm>
          <a:prstGeom prst="rect">
            <a:avLst/>
          </a:prstGeom>
          <a:noFill/>
        </p:spPr>
        <p:txBody>
          <a:bodyPr wrap="square" rtlCol="0">
            <a:spAutoFit/>
          </a:bodyPr>
          <a:lstStyle/>
          <a:p>
            <a:pPr marL="342900" indent="-342900">
              <a:buFont typeface="Arial" panose="020B0604020202020204" pitchFamily="34" charset="0"/>
              <a:buChar char="•"/>
            </a:pPr>
            <a:endParaRPr lang="en-US" sz="2000" dirty="0">
              <a:latin typeface="Arial Rounded MT Bold" panose="020F0704030504030204" pitchFamily="34" charset="0"/>
            </a:endParaRPr>
          </a:p>
        </p:txBody>
      </p:sp>
      <p:sp>
        <p:nvSpPr>
          <p:cNvPr id="7" name="TextBox 6">
            <a:extLst>
              <a:ext uri="{FF2B5EF4-FFF2-40B4-BE49-F238E27FC236}">
                <a16:creationId xmlns:a16="http://schemas.microsoft.com/office/drawing/2014/main" id="{839F30E2-F18B-25B1-14DC-A3535001B5E5}"/>
              </a:ext>
            </a:extLst>
          </p:cNvPr>
          <p:cNvSpPr txBox="1"/>
          <p:nvPr/>
        </p:nvSpPr>
        <p:spPr>
          <a:xfrm>
            <a:off x="242596" y="388910"/>
            <a:ext cx="11775233" cy="6340197"/>
          </a:xfrm>
          <a:prstGeom prst="rect">
            <a:avLst/>
          </a:prstGeom>
          <a:noFill/>
        </p:spPr>
        <p:txBody>
          <a:bodyPr wrap="square">
            <a:spAutoFit/>
          </a:bodyPr>
          <a:lstStyle/>
          <a:p>
            <a:pPr algn="l"/>
            <a:r>
              <a:rPr lang="en-US" sz="2800" b="1" i="0" u="sng" dirty="0">
                <a:solidFill>
                  <a:srgbClr val="242424"/>
                </a:solidFill>
                <a:effectLst/>
                <a:latin typeface="sohne"/>
              </a:rPr>
              <a:t>Dataset Content</a:t>
            </a:r>
          </a:p>
          <a:p>
            <a:pPr algn="l"/>
            <a:endParaRPr lang="en-US" b="1" i="0" dirty="0">
              <a:solidFill>
                <a:srgbClr val="242424"/>
              </a:solidFill>
              <a:effectLst/>
              <a:latin typeface="sohne"/>
            </a:endParaRPr>
          </a:p>
          <a:p>
            <a:pPr algn="l"/>
            <a:r>
              <a:rPr lang="en-US" b="0" i="0" dirty="0">
                <a:solidFill>
                  <a:srgbClr val="242424"/>
                </a:solidFill>
                <a:effectLst/>
                <a:latin typeface="source-serif-pro"/>
              </a:rPr>
              <a:t>The file </a:t>
            </a:r>
            <a:r>
              <a:rPr lang="en-US" b="0" i="0" dirty="0">
                <a:solidFill>
                  <a:srgbClr val="C00000"/>
                </a:solidFill>
                <a:effectLst/>
                <a:latin typeface="source-serif-pro"/>
              </a:rPr>
              <a:t>athlete_events.csv </a:t>
            </a:r>
            <a:r>
              <a:rPr lang="en-US" b="0" i="0" dirty="0">
                <a:solidFill>
                  <a:srgbClr val="242424"/>
                </a:solidFill>
                <a:effectLst/>
                <a:latin typeface="source-serif-pro"/>
              </a:rPr>
              <a:t>contains </a:t>
            </a:r>
            <a:r>
              <a:rPr lang="en-US" b="0" i="0" dirty="0">
                <a:solidFill>
                  <a:srgbClr val="C00000"/>
                </a:solidFill>
                <a:effectLst/>
                <a:latin typeface="source-serif-pro"/>
              </a:rPr>
              <a:t>271116</a:t>
            </a:r>
            <a:r>
              <a:rPr lang="en-US" b="0" i="0" dirty="0">
                <a:solidFill>
                  <a:srgbClr val="242424"/>
                </a:solidFill>
                <a:effectLst/>
                <a:latin typeface="source-serif-pro"/>
              </a:rPr>
              <a:t> rows and </a:t>
            </a:r>
            <a:r>
              <a:rPr lang="en-US" b="0" i="0" dirty="0">
                <a:solidFill>
                  <a:srgbClr val="C00000"/>
                </a:solidFill>
                <a:effectLst/>
                <a:latin typeface="source-serif-pro"/>
              </a:rPr>
              <a:t>15</a:t>
            </a:r>
            <a:r>
              <a:rPr lang="en-US" b="0" i="0" dirty="0">
                <a:solidFill>
                  <a:srgbClr val="242424"/>
                </a:solidFill>
                <a:effectLst/>
                <a:latin typeface="source-serif-pro"/>
              </a:rPr>
              <a:t> columns; Each row corresponds to an individual athlete competing in an individual Olympic event (athlete-events). </a:t>
            </a:r>
          </a:p>
          <a:p>
            <a:pPr algn="l"/>
            <a:endParaRPr lang="en-US" dirty="0">
              <a:solidFill>
                <a:srgbClr val="242424"/>
              </a:solidFill>
              <a:latin typeface="source-serif-pro"/>
            </a:endParaRPr>
          </a:p>
          <a:p>
            <a:pPr algn="l"/>
            <a:r>
              <a:rPr lang="en-US" b="1" i="0" u="sng" dirty="0">
                <a:solidFill>
                  <a:srgbClr val="242424"/>
                </a:solidFill>
                <a:effectLst/>
                <a:latin typeface="source-serif-pro"/>
              </a:rPr>
              <a:t>The columns are the following:</a:t>
            </a:r>
          </a:p>
          <a:p>
            <a:pPr algn="l"/>
            <a:endParaRPr lang="en-US" b="1" i="0" u="sng" dirty="0">
              <a:solidFill>
                <a:srgbClr val="242424"/>
              </a:solidFill>
              <a:effectLst/>
              <a:latin typeface="source-serif-pro"/>
            </a:endParaRPr>
          </a:p>
          <a:p>
            <a:pPr algn="l">
              <a:buFont typeface="+mj-lt"/>
              <a:buAutoNum type="arabicPeriod"/>
            </a:pPr>
            <a:r>
              <a:rPr lang="en-US" b="0" i="0" dirty="0">
                <a:solidFill>
                  <a:srgbClr val="242424"/>
                </a:solidFill>
                <a:effectLst/>
                <a:latin typeface="source-serif-pro"/>
              </a:rPr>
              <a:t> ID — Unique number for each athlete</a:t>
            </a:r>
          </a:p>
          <a:p>
            <a:pPr algn="l">
              <a:buFont typeface="+mj-lt"/>
              <a:buAutoNum type="arabicPeriod"/>
            </a:pPr>
            <a:r>
              <a:rPr lang="en-US" b="0" i="0" dirty="0">
                <a:solidFill>
                  <a:srgbClr val="242424"/>
                </a:solidFill>
                <a:effectLst/>
                <a:latin typeface="source-serif-pro"/>
              </a:rPr>
              <a:t> Name — Athlete’s name</a:t>
            </a:r>
          </a:p>
          <a:p>
            <a:pPr algn="l">
              <a:buFont typeface="+mj-lt"/>
              <a:buAutoNum type="arabicPeriod"/>
            </a:pPr>
            <a:r>
              <a:rPr lang="en-US" b="0" i="0" dirty="0">
                <a:solidFill>
                  <a:srgbClr val="242424"/>
                </a:solidFill>
                <a:effectLst/>
                <a:latin typeface="source-serif-pro"/>
              </a:rPr>
              <a:t> Sex — M or F</a:t>
            </a:r>
          </a:p>
          <a:p>
            <a:pPr algn="l">
              <a:buFont typeface="+mj-lt"/>
              <a:buAutoNum type="arabicPeriod"/>
            </a:pPr>
            <a:r>
              <a:rPr lang="en-US" b="0" i="0" dirty="0">
                <a:solidFill>
                  <a:srgbClr val="242424"/>
                </a:solidFill>
                <a:effectLst/>
                <a:latin typeface="source-serif-pro"/>
              </a:rPr>
              <a:t> Age — Integer</a:t>
            </a:r>
          </a:p>
          <a:p>
            <a:pPr algn="l">
              <a:buFont typeface="+mj-lt"/>
              <a:buAutoNum type="arabicPeriod"/>
            </a:pPr>
            <a:r>
              <a:rPr lang="en-US" b="0" i="0" dirty="0">
                <a:solidFill>
                  <a:srgbClr val="242424"/>
                </a:solidFill>
                <a:effectLst/>
                <a:latin typeface="source-serif-pro"/>
              </a:rPr>
              <a:t> Height — In centimeters</a:t>
            </a:r>
          </a:p>
          <a:p>
            <a:pPr algn="l">
              <a:buFont typeface="+mj-lt"/>
              <a:buAutoNum type="arabicPeriod"/>
            </a:pPr>
            <a:r>
              <a:rPr lang="en-US" b="0" i="0" dirty="0">
                <a:solidFill>
                  <a:srgbClr val="242424"/>
                </a:solidFill>
                <a:effectLst/>
                <a:latin typeface="source-serif-pro"/>
              </a:rPr>
              <a:t> Weight — In kilograms</a:t>
            </a:r>
          </a:p>
          <a:p>
            <a:pPr algn="l">
              <a:buFont typeface="+mj-lt"/>
              <a:buAutoNum type="arabicPeriod"/>
            </a:pPr>
            <a:r>
              <a:rPr lang="en-US" b="0" i="0" dirty="0">
                <a:solidFill>
                  <a:srgbClr val="242424"/>
                </a:solidFill>
                <a:effectLst/>
                <a:latin typeface="source-serif-pro"/>
              </a:rPr>
              <a:t> Team — Team name</a:t>
            </a:r>
          </a:p>
          <a:p>
            <a:pPr algn="l">
              <a:buFont typeface="+mj-lt"/>
              <a:buAutoNum type="arabicPeriod"/>
            </a:pPr>
            <a:r>
              <a:rPr lang="en-US" b="0" i="0" dirty="0">
                <a:solidFill>
                  <a:srgbClr val="242424"/>
                </a:solidFill>
                <a:effectLst/>
                <a:latin typeface="source-serif-pro"/>
              </a:rPr>
              <a:t> NOC — National Olympic Committee 3-letter code</a:t>
            </a:r>
          </a:p>
          <a:p>
            <a:pPr algn="l">
              <a:buFont typeface="+mj-lt"/>
              <a:buAutoNum type="arabicPeriod"/>
            </a:pPr>
            <a:r>
              <a:rPr lang="en-US" b="0" i="0" dirty="0">
                <a:solidFill>
                  <a:srgbClr val="242424"/>
                </a:solidFill>
                <a:effectLst/>
                <a:latin typeface="source-serif-pro"/>
              </a:rPr>
              <a:t> Games — Year and season</a:t>
            </a:r>
          </a:p>
          <a:p>
            <a:pPr algn="l">
              <a:buFont typeface="+mj-lt"/>
              <a:buAutoNum type="arabicPeriod"/>
            </a:pPr>
            <a:r>
              <a:rPr lang="en-US" b="0" i="0" dirty="0">
                <a:solidFill>
                  <a:srgbClr val="242424"/>
                </a:solidFill>
                <a:effectLst/>
                <a:latin typeface="source-serif-pro"/>
              </a:rPr>
              <a:t> Year — Integer</a:t>
            </a:r>
          </a:p>
          <a:p>
            <a:pPr algn="l">
              <a:buFont typeface="+mj-lt"/>
              <a:buAutoNum type="arabicPeriod"/>
            </a:pPr>
            <a:r>
              <a:rPr lang="en-US" b="0" i="0" dirty="0">
                <a:solidFill>
                  <a:srgbClr val="242424"/>
                </a:solidFill>
                <a:effectLst/>
                <a:latin typeface="source-serif-pro"/>
              </a:rPr>
              <a:t> Season — Summer or Winter</a:t>
            </a:r>
          </a:p>
          <a:p>
            <a:pPr algn="l">
              <a:buFont typeface="+mj-lt"/>
              <a:buAutoNum type="arabicPeriod"/>
            </a:pPr>
            <a:r>
              <a:rPr lang="en-US" b="0" i="0" dirty="0">
                <a:solidFill>
                  <a:srgbClr val="242424"/>
                </a:solidFill>
                <a:effectLst/>
                <a:latin typeface="source-serif-pro"/>
              </a:rPr>
              <a:t> City — Host city</a:t>
            </a:r>
          </a:p>
          <a:p>
            <a:pPr algn="l">
              <a:buFont typeface="+mj-lt"/>
              <a:buAutoNum type="arabicPeriod"/>
            </a:pPr>
            <a:r>
              <a:rPr lang="en-US" b="0" i="0" dirty="0">
                <a:solidFill>
                  <a:srgbClr val="242424"/>
                </a:solidFill>
                <a:effectLst/>
                <a:latin typeface="source-serif-pro"/>
              </a:rPr>
              <a:t> Sport — Sport</a:t>
            </a:r>
          </a:p>
          <a:p>
            <a:pPr algn="l">
              <a:buFont typeface="+mj-lt"/>
              <a:buAutoNum type="arabicPeriod"/>
            </a:pPr>
            <a:r>
              <a:rPr lang="en-US" b="0" i="0" dirty="0">
                <a:solidFill>
                  <a:srgbClr val="242424"/>
                </a:solidFill>
                <a:effectLst/>
                <a:latin typeface="source-serif-pro"/>
              </a:rPr>
              <a:t> Event — Event</a:t>
            </a:r>
          </a:p>
          <a:p>
            <a:pPr algn="l">
              <a:buFont typeface="+mj-lt"/>
              <a:buAutoNum type="arabicPeriod"/>
            </a:pPr>
            <a:r>
              <a:rPr lang="en-US" b="0" i="0" dirty="0">
                <a:solidFill>
                  <a:srgbClr val="242424"/>
                </a:solidFill>
                <a:effectLst/>
                <a:latin typeface="source-serif-pro"/>
              </a:rPr>
              <a:t> Medal — Gold, Silver, Bronze, or NA.</a:t>
            </a:r>
          </a:p>
        </p:txBody>
      </p:sp>
    </p:spTree>
    <p:extLst>
      <p:ext uri="{BB962C8B-B14F-4D97-AF65-F5344CB8AC3E}">
        <p14:creationId xmlns:p14="http://schemas.microsoft.com/office/powerpoint/2010/main" val="183110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3" name="TextBox 2">
            <a:extLst>
              <a:ext uri="{FF2B5EF4-FFF2-40B4-BE49-F238E27FC236}">
                <a16:creationId xmlns:a16="http://schemas.microsoft.com/office/drawing/2014/main" id="{7208CD55-8FB3-75B7-3638-863A17246928}"/>
              </a:ext>
            </a:extLst>
          </p:cNvPr>
          <p:cNvSpPr txBox="1"/>
          <p:nvPr/>
        </p:nvSpPr>
        <p:spPr>
          <a:xfrm>
            <a:off x="457200" y="279919"/>
            <a:ext cx="7905361" cy="646331"/>
          </a:xfrm>
          <a:prstGeom prst="rect">
            <a:avLst/>
          </a:prstGeom>
          <a:noFill/>
        </p:spPr>
        <p:txBody>
          <a:bodyPr wrap="square">
            <a:spAutoFit/>
          </a:bodyPr>
          <a:lstStyle/>
          <a:p>
            <a:r>
              <a:rPr lang="en-US" sz="3600" b="1" i="0" u="sng" dirty="0">
                <a:solidFill>
                  <a:srgbClr val="242424"/>
                </a:solidFill>
                <a:effectLst/>
                <a:latin typeface="sohne"/>
              </a:rPr>
              <a:t>Data Preparation &amp; Cleaning</a:t>
            </a:r>
          </a:p>
        </p:txBody>
      </p:sp>
      <p:pic>
        <p:nvPicPr>
          <p:cNvPr id="8" name="Picture 7">
            <a:extLst>
              <a:ext uri="{FF2B5EF4-FFF2-40B4-BE49-F238E27FC236}">
                <a16:creationId xmlns:a16="http://schemas.microsoft.com/office/drawing/2014/main" id="{6AF07A81-6240-C433-B802-99046AE106D2}"/>
              </a:ext>
            </a:extLst>
          </p:cNvPr>
          <p:cNvPicPr>
            <a:picLocks noChangeAspect="1"/>
          </p:cNvPicPr>
          <p:nvPr/>
        </p:nvPicPr>
        <p:blipFill>
          <a:blip r:embed="rId3"/>
          <a:stretch>
            <a:fillRect/>
          </a:stretch>
        </p:blipFill>
        <p:spPr>
          <a:xfrm>
            <a:off x="457200" y="1408527"/>
            <a:ext cx="6530906" cy="1950889"/>
          </a:xfrm>
          <a:prstGeom prst="rect">
            <a:avLst/>
          </a:prstGeom>
        </p:spPr>
      </p:pic>
      <p:sp>
        <p:nvSpPr>
          <p:cNvPr id="10" name="TextBox 9">
            <a:extLst>
              <a:ext uri="{FF2B5EF4-FFF2-40B4-BE49-F238E27FC236}">
                <a16:creationId xmlns:a16="http://schemas.microsoft.com/office/drawing/2014/main" id="{69F9BC3B-C21F-0C3C-3D36-E3A5363ED923}"/>
              </a:ext>
            </a:extLst>
          </p:cNvPr>
          <p:cNvSpPr txBox="1"/>
          <p:nvPr/>
        </p:nvSpPr>
        <p:spPr>
          <a:xfrm>
            <a:off x="457200" y="3705913"/>
            <a:ext cx="6172200" cy="1200329"/>
          </a:xfrm>
          <a:prstGeom prst="rect">
            <a:avLst/>
          </a:prstGeom>
          <a:noFill/>
        </p:spPr>
        <p:txBody>
          <a:bodyPr wrap="square">
            <a:spAutoFit/>
          </a:bodyPr>
          <a:lstStyle/>
          <a:p>
            <a:r>
              <a:rPr lang="en-US" b="0" i="0" dirty="0">
                <a:solidFill>
                  <a:srgbClr val="242424"/>
                </a:solidFill>
                <a:effectLst/>
                <a:latin typeface="source-serif-pro"/>
              </a:rPr>
              <a:t>As Age, height, weight are numerical columns. Replacing those values by zero.</a:t>
            </a:r>
            <a:br>
              <a:rPr lang="en-US" dirty="0"/>
            </a:br>
            <a:r>
              <a:rPr lang="en-US" b="0" i="0" dirty="0">
                <a:solidFill>
                  <a:srgbClr val="242424"/>
                </a:solidFill>
                <a:effectLst/>
                <a:latin typeface="source-serif-pro"/>
              </a:rPr>
              <a:t>For Medal I will replace the NaN values by None</a:t>
            </a:r>
            <a:br>
              <a:rPr lang="en-US" dirty="0"/>
            </a:br>
            <a:r>
              <a:rPr lang="en-US" b="0" i="0" dirty="0">
                <a:solidFill>
                  <a:srgbClr val="242424"/>
                </a:solidFill>
                <a:effectLst/>
                <a:latin typeface="source-serif-pro"/>
              </a:rPr>
              <a:t>Also converting the Age fielding to integer</a:t>
            </a:r>
            <a:endParaRPr lang="en-US" dirty="0"/>
          </a:p>
        </p:txBody>
      </p:sp>
      <p:pic>
        <p:nvPicPr>
          <p:cNvPr id="12" name="Picture 11">
            <a:extLst>
              <a:ext uri="{FF2B5EF4-FFF2-40B4-BE49-F238E27FC236}">
                <a16:creationId xmlns:a16="http://schemas.microsoft.com/office/drawing/2014/main" id="{470A4E2D-9C54-FCBA-CC2E-39CC84945AD7}"/>
              </a:ext>
            </a:extLst>
          </p:cNvPr>
          <p:cNvPicPr>
            <a:picLocks noChangeAspect="1"/>
          </p:cNvPicPr>
          <p:nvPr/>
        </p:nvPicPr>
        <p:blipFill>
          <a:blip r:embed="rId4"/>
          <a:stretch>
            <a:fillRect/>
          </a:stretch>
        </p:blipFill>
        <p:spPr>
          <a:xfrm>
            <a:off x="457200" y="5216599"/>
            <a:ext cx="6477561" cy="1234547"/>
          </a:xfrm>
          <a:prstGeom prst="rect">
            <a:avLst/>
          </a:prstGeom>
        </p:spPr>
      </p:pic>
    </p:spTree>
    <p:extLst>
      <p:ext uri="{BB962C8B-B14F-4D97-AF65-F5344CB8AC3E}">
        <p14:creationId xmlns:p14="http://schemas.microsoft.com/office/powerpoint/2010/main" val="105095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3" name="TextBox 2">
            <a:extLst>
              <a:ext uri="{FF2B5EF4-FFF2-40B4-BE49-F238E27FC236}">
                <a16:creationId xmlns:a16="http://schemas.microsoft.com/office/drawing/2014/main" id="{7208CD55-8FB3-75B7-3638-863A17246928}"/>
              </a:ext>
            </a:extLst>
          </p:cNvPr>
          <p:cNvSpPr txBox="1"/>
          <p:nvPr/>
        </p:nvSpPr>
        <p:spPr>
          <a:xfrm>
            <a:off x="457200" y="279919"/>
            <a:ext cx="7905361" cy="646331"/>
          </a:xfrm>
          <a:prstGeom prst="rect">
            <a:avLst/>
          </a:prstGeom>
          <a:noFill/>
        </p:spPr>
        <p:txBody>
          <a:bodyPr wrap="square">
            <a:spAutoFit/>
          </a:bodyPr>
          <a:lstStyle/>
          <a:p>
            <a:pPr algn="l"/>
            <a:r>
              <a:rPr lang="en-US" sz="3600" b="1" i="0" u="sng" dirty="0">
                <a:solidFill>
                  <a:srgbClr val="242424"/>
                </a:solidFill>
                <a:effectLst/>
                <a:latin typeface="sohne"/>
              </a:rPr>
              <a:t>Exploratory Analysis and Visualization</a:t>
            </a:r>
          </a:p>
        </p:txBody>
      </p:sp>
      <p:sp>
        <p:nvSpPr>
          <p:cNvPr id="4" name="TextBox 3">
            <a:extLst>
              <a:ext uri="{FF2B5EF4-FFF2-40B4-BE49-F238E27FC236}">
                <a16:creationId xmlns:a16="http://schemas.microsoft.com/office/drawing/2014/main" id="{62BEDDD6-A0C8-DB15-6E58-D44FB8EA5439}"/>
              </a:ext>
            </a:extLst>
          </p:cNvPr>
          <p:cNvSpPr txBox="1"/>
          <p:nvPr/>
        </p:nvSpPr>
        <p:spPr>
          <a:xfrm>
            <a:off x="446314" y="1000745"/>
            <a:ext cx="11299372" cy="923330"/>
          </a:xfrm>
          <a:prstGeom prst="rect">
            <a:avLst/>
          </a:prstGeom>
          <a:noFill/>
        </p:spPr>
        <p:txBody>
          <a:bodyPr wrap="square">
            <a:spAutoFit/>
          </a:bodyPr>
          <a:lstStyle/>
          <a:p>
            <a:r>
              <a:rPr lang="en-US" b="0" i="0" dirty="0">
                <a:solidFill>
                  <a:srgbClr val="242424"/>
                </a:solidFill>
                <a:effectLst/>
                <a:latin typeface="source-serif-pro"/>
              </a:rPr>
              <a:t>Before we ask questions on the Olympic datasets, it would help to understand the participants ‘ demographics, i.e., country, age, gender etc. It’s essential to explore these variables to understand how representative the participants is of the worldwide sports community.</a:t>
            </a:r>
            <a:endParaRPr lang="en-US" dirty="0"/>
          </a:p>
        </p:txBody>
      </p:sp>
      <p:sp>
        <p:nvSpPr>
          <p:cNvPr id="7" name="TextBox 6">
            <a:extLst>
              <a:ext uri="{FF2B5EF4-FFF2-40B4-BE49-F238E27FC236}">
                <a16:creationId xmlns:a16="http://schemas.microsoft.com/office/drawing/2014/main" id="{30FA80BA-EE9A-F06D-3D9E-A6D7754B8B5B}"/>
              </a:ext>
            </a:extLst>
          </p:cNvPr>
          <p:cNvSpPr txBox="1"/>
          <p:nvPr/>
        </p:nvSpPr>
        <p:spPr>
          <a:xfrm>
            <a:off x="446314" y="1998570"/>
            <a:ext cx="6172200" cy="369332"/>
          </a:xfrm>
          <a:prstGeom prst="rect">
            <a:avLst/>
          </a:prstGeom>
          <a:noFill/>
        </p:spPr>
        <p:txBody>
          <a:bodyPr wrap="square">
            <a:spAutoFit/>
          </a:bodyPr>
          <a:lstStyle/>
          <a:p>
            <a:pPr algn="l"/>
            <a:r>
              <a:rPr lang="en-US" b="1" i="0" dirty="0">
                <a:solidFill>
                  <a:srgbClr val="242424"/>
                </a:solidFill>
                <a:effectLst/>
                <a:latin typeface="sohne"/>
              </a:rPr>
              <a:t>Top countries participating in Olympics</a:t>
            </a:r>
          </a:p>
        </p:txBody>
      </p:sp>
      <p:pic>
        <p:nvPicPr>
          <p:cNvPr id="1026" name="Picture 2" descr="Notebook Image">
            <a:extLst>
              <a:ext uri="{FF2B5EF4-FFF2-40B4-BE49-F238E27FC236}">
                <a16:creationId xmlns:a16="http://schemas.microsoft.com/office/drawing/2014/main" id="{337FF156-F5F3-7B5A-5683-5710DB1C3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14" y="2491019"/>
            <a:ext cx="6296397" cy="38631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389E8D6-690A-7E73-F5A1-24B837F657AC}"/>
              </a:ext>
            </a:extLst>
          </p:cNvPr>
          <p:cNvSpPr txBox="1"/>
          <p:nvPr/>
        </p:nvSpPr>
        <p:spPr>
          <a:xfrm>
            <a:off x="7346302" y="3179600"/>
            <a:ext cx="3542522" cy="1754326"/>
          </a:xfrm>
          <a:prstGeom prst="rect">
            <a:avLst/>
          </a:prstGeom>
          <a:noFill/>
        </p:spPr>
        <p:txBody>
          <a:bodyPr wrap="square">
            <a:spAutoFit/>
          </a:bodyPr>
          <a:lstStyle/>
          <a:p>
            <a:r>
              <a:rPr lang="en-US" b="0" i="0" dirty="0">
                <a:solidFill>
                  <a:srgbClr val="242424"/>
                </a:solidFill>
                <a:effectLst/>
                <a:latin typeface="source-serif-pro"/>
              </a:rPr>
              <a:t>As USA has historically won maximum no of medals it would make sense the participation is highest from US. Surprisingly Soviet Union is not present in the list of top 10 countries.</a:t>
            </a:r>
            <a:endParaRPr lang="en-US" dirty="0"/>
          </a:p>
        </p:txBody>
      </p:sp>
    </p:spTree>
    <p:extLst>
      <p:ext uri="{BB962C8B-B14F-4D97-AF65-F5344CB8AC3E}">
        <p14:creationId xmlns:p14="http://schemas.microsoft.com/office/powerpoint/2010/main" val="289179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457199" y="237158"/>
            <a:ext cx="6172200" cy="523220"/>
          </a:xfrm>
          <a:prstGeom prst="rect">
            <a:avLst/>
          </a:prstGeom>
          <a:noFill/>
        </p:spPr>
        <p:txBody>
          <a:bodyPr wrap="square">
            <a:spAutoFit/>
          </a:bodyPr>
          <a:lstStyle/>
          <a:p>
            <a:pPr algn="l"/>
            <a:r>
              <a:rPr lang="en-US" sz="2800" b="1" i="0" u="sng" dirty="0">
                <a:solidFill>
                  <a:srgbClr val="242424"/>
                </a:solidFill>
                <a:effectLst/>
                <a:latin typeface="sohne"/>
              </a:rPr>
              <a:t>Age Distribution</a:t>
            </a:r>
          </a:p>
        </p:txBody>
      </p:sp>
      <p:sp>
        <p:nvSpPr>
          <p:cNvPr id="11" name="TextBox 10">
            <a:extLst>
              <a:ext uri="{FF2B5EF4-FFF2-40B4-BE49-F238E27FC236}">
                <a16:creationId xmlns:a16="http://schemas.microsoft.com/office/drawing/2014/main" id="{1389E8D6-690A-7E73-F5A1-24B837F657AC}"/>
              </a:ext>
            </a:extLst>
          </p:cNvPr>
          <p:cNvSpPr txBox="1"/>
          <p:nvPr/>
        </p:nvSpPr>
        <p:spPr>
          <a:xfrm>
            <a:off x="8362561" y="3179600"/>
            <a:ext cx="3542522" cy="1754326"/>
          </a:xfrm>
          <a:prstGeom prst="rect">
            <a:avLst/>
          </a:prstGeom>
          <a:noFill/>
        </p:spPr>
        <p:txBody>
          <a:bodyPr wrap="square">
            <a:spAutoFit/>
          </a:bodyPr>
          <a:lstStyle/>
          <a:p>
            <a:r>
              <a:rPr lang="en-US" b="0" i="0" dirty="0">
                <a:solidFill>
                  <a:srgbClr val="242424"/>
                </a:solidFill>
                <a:effectLst/>
                <a:latin typeface="source-serif-pro"/>
              </a:rPr>
              <a:t>From the above distribution we observe maximum participants are of age between 22–26 years, Which would make sense as it is likely for people with less age would perform better in active sport.</a:t>
            </a:r>
            <a:endParaRPr lang="en-US" dirty="0"/>
          </a:p>
        </p:txBody>
      </p:sp>
      <p:pic>
        <p:nvPicPr>
          <p:cNvPr id="2050" name="Picture 2">
            <a:extLst>
              <a:ext uri="{FF2B5EF4-FFF2-40B4-BE49-F238E27FC236}">
                <a16:creationId xmlns:a16="http://schemas.microsoft.com/office/drawing/2014/main" id="{59EAA023-5899-7592-4F09-B36379B8F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2510422"/>
            <a:ext cx="7422951" cy="374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2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9" y="84414"/>
            <a:ext cx="6172200" cy="461665"/>
          </a:xfrm>
          <a:prstGeom prst="rect">
            <a:avLst/>
          </a:prstGeom>
          <a:noFill/>
        </p:spPr>
        <p:txBody>
          <a:bodyPr wrap="square">
            <a:spAutoFit/>
          </a:bodyPr>
          <a:lstStyle/>
          <a:p>
            <a:pPr algn="l"/>
            <a:r>
              <a:rPr lang="en-US" sz="2400" b="1" i="0" u="sng" dirty="0">
                <a:solidFill>
                  <a:srgbClr val="242424"/>
                </a:solidFill>
                <a:effectLst/>
                <a:latin typeface="sohne"/>
              </a:rPr>
              <a:t>Gender Distribution</a:t>
            </a:r>
          </a:p>
        </p:txBody>
      </p:sp>
      <p:sp>
        <p:nvSpPr>
          <p:cNvPr id="11" name="TextBox 10">
            <a:extLst>
              <a:ext uri="{FF2B5EF4-FFF2-40B4-BE49-F238E27FC236}">
                <a16:creationId xmlns:a16="http://schemas.microsoft.com/office/drawing/2014/main" id="{1389E8D6-690A-7E73-F5A1-24B837F657AC}"/>
              </a:ext>
            </a:extLst>
          </p:cNvPr>
          <p:cNvSpPr txBox="1"/>
          <p:nvPr/>
        </p:nvSpPr>
        <p:spPr>
          <a:xfrm>
            <a:off x="556921" y="4599661"/>
            <a:ext cx="3542522" cy="1200329"/>
          </a:xfrm>
          <a:prstGeom prst="rect">
            <a:avLst/>
          </a:prstGeom>
          <a:noFill/>
        </p:spPr>
        <p:txBody>
          <a:bodyPr wrap="square">
            <a:spAutoFit/>
          </a:bodyPr>
          <a:lstStyle/>
          <a:p>
            <a:r>
              <a:rPr lang="en-US" b="0" i="0" dirty="0">
                <a:solidFill>
                  <a:srgbClr val="242424"/>
                </a:solidFill>
                <a:effectLst/>
                <a:latin typeface="source-serif-pro"/>
              </a:rPr>
              <a:t>Male seems to be dominating in terms of participation. Let us check the female participants of the years 1900 to 2016</a:t>
            </a:r>
            <a:endParaRPr lang="en-US" dirty="0"/>
          </a:p>
        </p:txBody>
      </p:sp>
      <p:pic>
        <p:nvPicPr>
          <p:cNvPr id="3074" name="Picture 2">
            <a:extLst>
              <a:ext uri="{FF2B5EF4-FFF2-40B4-BE49-F238E27FC236}">
                <a16:creationId xmlns:a16="http://schemas.microsoft.com/office/drawing/2014/main" id="{31ECAA3D-2982-EF93-3711-F585F51C7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39" y="749935"/>
            <a:ext cx="3897086" cy="41263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DCDDFEC-9936-DA2E-B849-0C1D51F9A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509851"/>
            <a:ext cx="5604942" cy="28248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3C2BA9-D43C-64A6-F923-83E42C71528E}"/>
              </a:ext>
            </a:extLst>
          </p:cNvPr>
          <p:cNvSpPr txBox="1"/>
          <p:nvPr/>
        </p:nvSpPr>
        <p:spPr>
          <a:xfrm>
            <a:off x="7624242" y="4424819"/>
            <a:ext cx="4000500" cy="923330"/>
          </a:xfrm>
          <a:prstGeom prst="rect">
            <a:avLst/>
          </a:prstGeom>
          <a:noFill/>
        </p:spPr>
        <p:txBody>
          <a:bodyPr wrap="square">
            <a:spAutoFit/>
          </a:bodyPr>
          <a:lstStyle/>
          <a:p>
            <a:pPr algn="r"/>
            <a:r>
              <a:rPr lang="en-US" b="0" i="0" dirty="0">
                <a:solidFill>
                  <a:srgbClr val="242424"/>
                </a:solidFill>
                <a:effectLst/>
                <a:latin typeface="source-serif-pro"/>
              </a:rPr>
              <a:t>Although the female participation in 27.5% over the years it has increased significantly as displayed above</a:t>
            </a:r>
            <a:endParaRPr lang="en-US" dirty="0"/>
          </a:p>
        </p:txBody>
      </p:sp>
    </p:spTree>
    <p:extLst>
      <p:ext uri="{BB962C8B-B14F-4D97-AF65-F5344CB8AC3E}">
        <p14:creationId xmlns:p14="http://schemas.microsoft.com/office/powerpoint/2010/main" val="43931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1CF56E-1994-1002-525A-3F583BF7E760}"/>
              </a:ext>
            </a:extLst>
          </p:cNvPr>
          <p:cNvPicPr>
            <a:picLocks noChangeAspect="1"/>
          </p:cNvPicPr>
          <p:nvPr/>
        </p:nvPicPr>
        <p:blipFill>
          <a:blip r:embed="rId2">
            <a:alphaModFix amt="14000"/>
            <a:extLst>
              <a:ext uri="{28A0092B-C50C-407E-A947-70E740481C1C}">
                <a14:useLocalDpi xmlns:a14="http://schemas.microsoft.com/office/drawing/2010/main" val="0"/>
              </a:ext>
            </a:extLst>
          </a:blip>
          <a:stretch>
            <a:fillRect/>
          </a:stretch>
        </p:blipFill>
        <p:spPr>
          <a:xfrm>
            <a:off x="0" y="-37172"/>
            <a:ext cx="12192000" cy="6932343"/>
          </a:xfrm>
          <a:prstGeom prst="rect">
            <a:avLst/>
          </a:prstGeom>
        </p:spPr>
      </p:pic>
      <p:sp>
        <p:nvSpPr>
          <p:cNvPr id="7" name="TextBox 6">
            <a:extLst>
              <a:ext uri="{FF2B5EF4-FFF2-40B4-BE49-F238E27FC236}">
                <a16:creationId xmlns:a16="http://schemas.microsoft.com/office/drawing/2014/main" id="{30FA80BA-EE9A-F06D-3D9E-A6D7754B8B5B}"/>
              </a:ext>
            </a:extLst>
          </p:cNvPr>
          <p:cNvSpPr txBox="1"/>
          <p:nvPr/>
        </p:nvSpPr>
        <p:spPr>
          <a:xfrm>
            <a:off x="379639" y="84414"/>
            <a:ext cx="6172200" cy="461665"/>
          </a:xfrm>
          <a:prstGeom prst="rect">
            <a:avLst/>
          </a:prstGeom>
          <a:noFill/>
        </p:spPr>
        <p:txBody>
          <a:bodyPr wrap="square">
            <a:spAutoFit/>
          </a:bodyPr>
          <a:lstStyle/>
          <a:p>
            <a:pPr algn="l"/>
            <a:r>
              <a:rPr lang="en-US" sz="2400" b="1" i="0" u="sng" dirty="0">
                <a:solidFill>
                  <a:srgbClr val="242424"/>
                </a:solidFill>
                <a:effectLst/>
                <a:latin typeface="sohne"/>
              </a:rPr>
              <a:t>Participants Across Seasons</a:t>
            </a:r>
          </a:p>
        </p:txBody>
      </p:sp>
      <p:sp>
        <p:nvSpPr>
          <p:cNvPr id="6" name="TextBox 5">
            <a:extLst>
              <a:ext uri="{FF2B5EF4-FFF2-40B4-BE49-F238E27FC236}">
                <a16:creationId xmlns:a16="http://schemas.microsoft.com/office/drawing/2014/main" id="{273C2BA9-D43C-64A6-F923-83E42C71528E}"/>
              </a:ext>
            </a:extLst>
          </p:cNvPr>
          <p:cNvSpPr txBox="1"/>
          <p:nvPr/>
        </p:nvSpPr>
        <p:spPr>
          <a:xfrm>
            <a:off x="5919927" y="2316144"/>
            <a:ext cx="4000500" cy="2585323"/>
          </a:xfrm>
          <a:prstGeom prst="rect">
            <a:avLst/>
          </a:prstGeom>
          <a:noFill/>
        </p:spPr>
        <p:txBody>
          <a:bodyPr wrap="square">
            <a:spAutoFit/>
          </a:bodyPr>
          <a:lstStyle/>
          <a:p>
            <a:r>
              <a:rPr lang="en-US" dirty="0">
                <a:solidFill>
                  <a:srgbClr val="242424"/>
                </a:solidFill>
                <a:latin typeface="source-serif-pro"/>
              </a:rPr>
              <a:t>W</a:t>
            </a:r>
            <a:r>
              <a:rPr lang="en-US" b="0" i="0" dirty="0">
                <a:solidFill>
                  <a:srgbClr val="242424"/>
                </a:solidFill>
                <a:effectLst/>
                <a:latin typeface="source-serif-pro"/>
              </a:rPr>
              <a:t>inter Olympic has fewer participants than Summer Olympics because as per the data we have 52 sports and 651 events in summer Olympics where we have 17 sports and 119 events in winter Olympics. </a:t>
            </a:r>
          </a:p>
          <a:p>
            <a:endParaRPr lang="en-US" dirty="0">
              <a:solidFill>
                <a:srgbClr val="242424"/>
              </a:solidFill>
              <a:latin typeface="source-serif-pro"/>
            </a:endParaRPr>
          </a:p>
          <a:p>
            <a:r>
              <a:rPr lang="en-US" b="0" i="0" dirty="0">
                <a:solidFill>
                  <a:srgbClr val="242424"/>
                </a:solidFill>
                <a:effectLst/>
                <a:latin typeface="source-serif-pro"/>
              </a:rPr>
              <a:t>Hence we have higher number of participants in summer Olympics</a:t>
            </a:r>
            <a:endParaRPr lang="en-US" dirty="0"/>
          </a:p>
        </p:txBody>
      </p:sp>
      <p:pic>
        <p:nvPicPr>
          <p:cNvPr id="4098" name="Picture 2">
            <a:extLst>
              <a:ext uri="{FF2B5EF4-FFF2-40B4-BE49-F238E27FC236}">
                <a16:creationId xmlns:a16="http://schemas.microsoft.com/office/drawing/2014/main" id="{4DFC68CB-39BF-D3DF-F825-3752667DF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39" y="2316144"/>
            <a:ext cx="5160649" cy="280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673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1083</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Arial Rounded MT Bold</vt:lpstr>
      <vt:lpstr>Calibri</vt:lpstr>
      <vt:lpstr>Calibri Light</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Udipta Anupam</dc:creator>
  <cp:lastModifiedBy>Udipta Anupam</cp:lastModifiedBy>
  <cp:revision>6</cp:revision>
  <dcterms:created xsi:type="dcterms:W3CDTF">2023-10-16T22:12:21Z</dcterms:created>
  <dcterms:modified xsi:type="dcterms:W3CDTF">2023-10-20T22:48:32Z</dcterms:modified>
</cp:coreProperties>
</file>