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44" r:id="rId3"/>
    <p:sldId id="265" r:id="rId4"/>
    <p:sldId id="345" r:id="rId5"/>
    <p:sldId id="370" r:id="rId6"/>
    <p:sldId id="386" r:id="rId7"/>
    <p:sldId id="385" r:id="rId8"/>
    <p:sldId id="260" r:id="rId9"/>
    <p:sldId id="261" r:id="rId10"/>
    <p:sldId id="361" r:id="rId11"/>
    <p:sldId id="382" r:id="rId12"/>
    <p:sldId id="379" r:id="rId13"/>
    <p:sldId id="378" r:id="rId14"/>
    <p:sldId id="380" r:id="rId15"/>
    <p:sldId id="381" r:id="rId16"/>
    <p:sldId id="373" r:id="rId17"/>
    <p:sldId id="374" r:id="rId18"/>
    <p:sldId id="375" r:id="rId19"/>
    <p:sldId id="376" r:id="rId20"/>
    <p:sldId id="3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9ACF2E-5C2C-1A86-38DC-93BF17A652DA}" name="Murthy, Abhishek" initials="AM" userId="S::a.murthy@northeastern.edu::28f1cb4b-79d2-439c-8401-d30abc9e94c4" providerId="AD"/>
  <p188:author id="{FB00EDB8-BF19-DD22-7E10-CCE35F02CED2}" name="Udisha Dutta Chowdhury" initials="UD" userId="S::duttachowdhury.u@northeastern.edu::8dd0ac23-c89e-470c-a5fa-9e14a35503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86E0E-B915-4E06-8B32-2D78F697921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FBF1CC-96E9-46E9-BEFD-FD8CC7470A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Introduction to Time Series Forecasting</a:t>
          </a:r>
        </a:p>
      </dgm:t>
    </dgm:pt>
    <dgm:pt modelId="{65831270-3097-41C1-B44B-6CA021F81520}" type="parTrans" cxnId="{E38FDFFC-B534-4932-84E4-524BEB9011D6}">
      <dgm:prSet/>
      <dgm:spPr/>
      <dgm:t>
        <a:bodyPr/>
        <a:lstStyle/>
        <a:p>
          <a:endParaRPr lang="en-US"/>
        </a:p>
      </dgm:t>
    </dgm:pt>
    <dgm:pt modelId="{77A136E7-68D9-4BC4-85F5-EC71414460FF}" type="sibTrans" cxnId="{E38FDFFC-B534-4932-84E4-524BEB9011D6}">
      <dgm:prSet/>
      <dgm:spPr/>
      <dgm:t>
        <a:bodyPr/>
        <a:lstStyle/>
        <a:p>
          <a:endParaRPr lang="en-US"/>
        </a:p>
      </dgm:t>
    </dgm:pt>
    <dgm:pt modelId="{773010D2-C084-48B0-90E1-81F9C90A25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Open-Source Tools</a:t>
          </a:r>
        </a:p>
      </dgm:t>
    </dgm:pt>
    <dgm:pt modelId="{0BD977C1-243C-4F4B-BE75-E3247900DF5C}" type="parTrans" cxnId="{E4C349E2-587A-4EEC-BA35-19B55BEF4229}">
      <dgm:prSet/>
      <dgm:spPr/>
      <dgm:t>
        <a:bodyPr/>
        <a:lstStyle/>
        <a:p>
          <a:endParaRPr lang="en-US"/>
        </a:p>
      </dgm:t>
    </dgm:pt>
    <dgm:pt modelId="{2EE8685D-7DAF-4CD8-A0F0-7A90209C4F08}" type="sibTrans" cxnId="{E4C349E2-587A-4EEC-BA35-19B55BEF4229}">
      <dgm:prSet/>
      <dgm:spPr/>
      <dgm:t>
        <a:bodyPr/>
        <a:lstStyle/>
        <a:p>
          <a:endParaRPr lang="en-US"/>
        </a:p>
      </dgm:t>
    </dgm:pt>
    <dgm:pt modelId="{5CBF2CF4-0CF5-4FFA-A890-2D49CC1A720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3 critical aspects of forecasting libraries</a:t>
          </a:r>
        </a:p>
      </dgm:t>
    </dgm:pt>
    <dgm:pt modelId="{AC1D8BDB-F118-46E9-A033-83B55C1BA566}" type="parTrans" cxnId="{23F47385-1753-47C4-AC1E-07BC42CF3B9D}">
      <dgm:prSet/>
      <dgm:spPr/>
      <dgm:t>
        <a:bodyPr/>
        <a:lstStyle/>
        <a:p>
          <a:endParaRPr lang="en-US"/>
        </a:p>
      </dgm:t>
    </dgm:pt>
    <dgm:pt modelId="{F22C1C69-DD30-4F79-B931-1F2895F7A45D}" type="sibTrans" cxnId="{23F47385-1753-47C4-AC1E-07BC42CF3B9D}">
      <dgm:prSet/>
      <dgm:spPr/>
      <dgm:t>
        <a:bodyPr/>
        <a:lstStyle/>
        <a:p>
          <a:endParaRPr lang="en-US"/>
        </a:p>
      </dgm:t>
    </dgm:pt>
    <dgm:pt modelId="{9CA48C27-5460-47AC-98E2-0424DB7B72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Data Understanding</a:t>
          </a:r>
        </a:p>
      </dgm:t>
    </dgm:pt>
    <dgm:pt modelId="{7002D713-72B0-4DE6-B946-35048669FDA8}" type="parTrans" cxnId="{5399DA46-9B10-4568-96A0-28837707887E}">
      <dgm:prSet/>
      <dgm:spPr/>
      <dgm:t>
        <a:bodyPr/>
        <a:lstStyle/>
        <a:p>
          <a:endParaRPr lang="en-US"/>
        </a:p>
      </dgm:t>
    </dgm:pt>
    <dgm:pt modelId="{BB6542ED-803D-4AD9-80C0-449E7244C8BC}" type="sibTrans" cxnId="{5399DA46-9B10-4568-96A0-28837707887E}">
      <dgm:prSet/>
      <dgm:spPr/>
      <dgm:t>
        <a:bodyPr/>
        <a:lstStyle/>
        <a:p>
          <a:endParaRPr lang="en-US"/>
        </a:p>
      </dgm:t>
    </dgm:pt>
    <dgm:pt modelId="{309822E3-C548-4D05-B85B-1F10F895EB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Data Preparation</a:t>
          </a:r>
        </a:p>
      </dgm:t>
    </dgm:pt>
    <dgm:pt modelId="{AA75405D-AD1F-44AC-A951-5B7FA31947F7}" type="parTrans" cxnId="{C0A55D1B-A988-47FD-B825-3961A7FA1AF0}">
      <dgm:prSet/>
      <dgm:spPr/>
      <dgm:t>
        <a:bodyPr/>
        <a:lstStyle/>
        <a:p>
          <a:endParaRPr lang="en-US"/>
        </a:p>
      </dgm:t>
    </dgm:pt>
    <dgm:pt modelId="{EE3356A6-CEF5-4B6E-80A5-757DFDC4A7DC}" type="sibTrans" cxnId="{C0A55D1B-A988-47FD-B825-3961A7FA1AF0}">
      <dgm:prSet/>
      <dgm:spPr/>
      <dgm:t>
        <a:bodyPr/>
        <a:lstStyle/>
        <a:p>
          <a:endParaRPr lang="en-US"/>
        </a:p>
      </dgm:t>
    </dgm:pt>
    <dgm:pt modelId="{CBB4373D-8C8B-4113-993D-15BF56FA2B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Backtesting</a:t>
          </a:r>
        </a:p>
      </dgm:t>
    </dgm:pt>
    <dgm:pt modelId="{718B3074-B49C-4237-8E79-8354FEDB3DD9}" type="parTrans" cxnId="{EAB5B7E5-7197-4AFC-81D9-B7AB39945D34}">
      <dgm:prSet/>
      <dgm:spPr/>
      <dgm:t>
        <a:bodyPr/>
        <a:lstStyle/>
        <a:p>
          <a:endParaRPr lang="en-US"/>
        </a:p>
      </dgm:t>
    </dgm:pt>
    <dgm:pt modelId="{8B41AE6C-7AF0-48AF-91A4-9F9C95F17DB9}" type="sibTrans" cxnId="{EAB5B7E5-7197-4AFC-81D9-B7AB39945D34}">
      <dgm:prSet/>
      <dgm:spPr/>
      <dgm:t>
        <a:bodyPr/>
        <a:lstStyle/>
        <a:p>
          <a:endParaRPr lang="en-US"/>
        </a:p>
      </dgm:t>
    </dgm:pt>
    <dgm:pt modelId="{57B4E0C4-81C6-410B-9131-8E0BA998EB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Conclusion and Key Takeaways</a:t>
          </a:r>
        </a:p>
      </dgm:t>
    </dgm:pt>
    <dgm:pt modelId="{AD2DEAB0-3DCA-46EF-8734-8DB9B9691368}" type="parTrans" cxnId="{6E95558E-BE76-4763-B884-89D689191424}">
      <dgm:prSet/>
      <dgm:spPr/>
      <dgm:t>
        <a:bodyPr/>
        <a:lstStyle/>
        <a:p>
          <a:endParaRPr lang="en-US"/>
        </a:p>
      </dgm:t>
    </dgm:pt>
    <dgm:pt modelId="{1966051E-F628-433D-86C6-A91B7E4813E8}" type="sibTrans" cxnId="{6E95558E-BE76-4763-B884-89D689191424}">
      <dgm:prSet/>
      <dgm:spPr/>
      <dgm:t>
        <a:bodyPr/>
        <a:lstStyle/>
        <a:p>
          <a:endParaRPr lang="en-US"/>
        </a:p>
      </dgm:t>
    </dgm:pt>
    <dgm:pt modelId="{1697F707-CDC4-4A88-AFB2-13A9EC73EA4C}" type="pres">
      <dgm:prSet presAssocID="{60186E0E-B915-4E06-8B32-2D78F697921A}" presName="root" presStyleCnt="0">
        <dgm:presLayoutVars>
          <dgm:dir/>
          <dgm:resizeHandles val="exact"/>
        </dgm:presLayoutVars>
      </dgm:prSet>
      <dgm:spPr/>
    </dgm:pt>
    <dgm:pt modelId="{B55788B2-EEDD-4E31-8D91-4B7622B620E8}" type="pres">
      <dgm:prSet presAssocID="{02FBF1CC-96E9-46E9-BEFD-FD8CC7470A6C}" presName="compNode" presStyleCnt="0"/>
      <dgm:spPr/>
    </dgm:pt>
    <dgm:pt modelId="{0E21DE79-6894-4636-AA0E-0C4E624D7B00}" type="pres">
      <dgm:prSet presAssocID="{02FBF1CC-96E9-46E9-BEFD-FD8CC7470A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4DA89ED-54BC-46F5-B09D-55C07429E426}" type="pres">
      <dgm:prSet presAssocID="{02FBF1CC-96E9-46E9-BEFD-FD8CC7470A6C}" presName="iconSpace" presStyleCnt="0"/>
      <dgm:spPr/>
    </dgm:pt>
    <dgm:pt modelId="{764931A9-49AE-4A18-8EE9-28997A2BB7E5}" type="pres">
      <dgm:prSet presAssocID="{02FBF1CC-96E9-46E9-BEFD-FD8CC7470A6C}" presName="parTx" presStyleLbl="revTx" presStyleIdx="0" presStyleCnt="8">
        <dgm:presLayoutVars>
          <dgm:chMax val="0"/>
          <dgm:chPref val="0"/>
        </dgm:presLayoutVars>
      </dgm:prSet>
      <dgm:spPr/>
    </dgm:pt>
    <dgm:pt modelId="{FCFEBAD0-54D1-4E92-9305-E1B82CCB0632}" type="pres">
      <dgm:prSet presAssocID="{02FBF1CC-96E9-46E9-BEFD-FD8CC7470A6C}" presName="txSpace" presStyleCnt="0"/>
      <dgm:spPr/>
    </dgm:pt>
    <dgm:pt modelId="{C522FBFA-A24F-4CC2-9B2B-AF523ED92D79}" type="pres">
      <dgm:prSet presAssocID="{02FBF1CC-96E9-46E9-BEFD-FD8CC7470A6C}" presName="desTx" presStyleLbl="revTx" presStyleIdx="1" presStyleCnt="8">
        <dgm:presLayoutVars/>
      </dgm:prSet>
      <dgm:spPr/>
    </dgm:pt>
    <dgm:pt modelId="{F46793F5-643C-48F7-8F45-DECD6C1342D8}" type="pres">
      <dgm:prSet presAssocID="{77A136E7-68D9-4BC4-85F5-EC71414460FF}" presName="sibTrans" presStyleCnt="0"/>
      <dgm:spPr/>
    </dgm:pt>
    <dgm:pt modelId="{26EA4E7A-06E1-44CA-AF06-6D381E72172A}" type="pres">
      <dgm:prSet presAssocID="{773010D2-C084-48B0-90E1-81F9C90A25E2}" presName="compNode" presStyleCnt="0"/>
      <dgm:spPr/>
    </dgm:pt>
    <dgm:pt modelId="{3A172D66-0F07-4FFD-93ED-E6B13AF37D8D}" type="pres">
      <dgm:prSet presAssocID="{773010D2-C084-48B0-90E1-81F9C90A25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CBC7E8-295C-4B79-BFC7-2C30954C1D32}" type="pres">
      <dgm:prSet presAssocID="{773010D2-C084-48B0-90E1-81F9C90A25E2}" presName="iconSpace" presStyleCnt="0"/>
      <dgm:spPr/>
    </dgm:pt>
    <dgm:pt modelId="{431BA4C9-3765-47EA-A230-4E3CC58000C3}" type="pres">
      <dgm:prSet presAssocID="{773010D2-C084-48B0-90E1-81F9C90A25E2}" presName="parTx" presStyleLbl="revTx" presStyleIdx="2" presStyleCnt="8">
        <dgm:presLayoutVars>
          <dgm:chMax val="0"/>
          <dgm:chPref val="0"/>
        </dgm:presLayoutVars>
      </dgm:prSet>
      <dgm:spPr/>
    </dgm:pt>
    <dgm:pt modelId="{9735B010-E4AF-463A-9F5D-87BE7770CB0B}" type="pres">
      <dgm:prSet presAssocID="{773010D2-C084-48B0-90E1-81F9C90A25E2}" presName="txSpace" presStyleCnt="0"/>
      <dgm:spPr/>
    </dgm:pt>
    <dgm:pt modelId="{23766F3A-71B2-42F1-9AE0-D64CEA4E6156}" type="pres">
      <dgm:prSet presAssocID="{773010D2-C084-48B0-90E1-81F9C90A25E2}" presName="desTx" presStyleLbl="revTx" presStyleIdx="3" presStyleCnt="8">
        <dgm:presLayoutVars/>
      </dgm:prSet>
      <dgm:spPr/>
    </dgm:pt>
    <dgm:pt modelId="{3346E9F7-A795-4C3D-B17D-BDA2A6305A39}" type="pres">
      <dgm:prSet presAssocID="{2EE8685D-7DAF-4CD8-A0F0-7A90209C4F08}" presName="sibTrans" presStyleCnt="0"/>
      <dgm:spPr/>
    </dgm:pt>
    <dgm:pt modelId="{53D48283-8832-4968-B004-F33EB45BFC34}" type="pres">
      <dgm:prSet presAssocID="{5CBF2CF4-0CF5-4FFA-A890-2D49CC1A7202}" presName="compNode" presStyleCnt="0"/>
      <dgm:spPr/>
    </dgm:pt>
    <dgm:pt modelId="{21FAC030-0372-473C-B0D2-250DC42693D5}" type="pres">
      <dgm:prSet presAssocID="{5CBF2CF4-0CF5-4FFA-A890-2D49CC1A72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40FF043-CF02-4551-BCF3-BD089299733F}" type="pres">
      <dgm:prSet presAssocID="{5CBF2CF4-0CF5-4FFA-A890-2D49CC1A7202}" presName="iconSpace" presStyleCnt="0"/>
      <dgm:spPr/>
    </dgm:pt>
    <dgm:pt modelId="{D416931C-BCB1-4923-956D-E8E487E7D795}" type="pres">
      <dgm:prSet presAssocID="{5CBF2CF4-0CF5-4FFA-A890-2D49CC1A7202}" presName="parTx" presStyleLbl="revTx" presStyleIdx="4" presStyleCnt="8">
        <dgm:presLayoutVars>
          <dgm:chMax val="0"/>
          <dgm:chPref val="0"/>
        </dgm:presLayoutVars>
      </dgm:prSet>
      <dgm:spPr/>
    </dgm:pt>
    <dgm:pt modelId="{F953D688-453E-41D2-BB28-97E1D1CE1837}" type="pres">
      <dgm:prSet presAssocID="{5CBF2CF4-0CF5-4FFA-A890-2D49CC1A7202}" presName="txSpace" presStyleCnt="0"/>
      <dgm:spPr/>
    </dgm:pt>
    <dgm:pt modelId="{C7B94129-1461-4BD4-8A60-2E1A6D2E5024}" type="pres">
      <dgm:prSet presAssocID="{5CBF2CF4-0CF5-4FFA-A890-2D49CC1A7202}" presName="desTx" presStyleLbl="revTx" presStyleIdx="5" presStyleCnt="8" custLinFactNeighborX="821" custLinFactNeighborY="12795">
        <dgm:presLayoutVars/>
      </dgm:prSet>
      <dgm:spPr/>
    </dgm:pt>
    <dgm:pt modelId="{EF8FD943-15F1-4098-87E1-301EBFD79935}" type="pres">
      <dgm:prSet presAssocID="{F22C1C69-DD30-4F79-B931-1F2895F7A45D}" presName="sibTrans" presStyleCnt="0"/>
      <dgm:spPr/>
    </dgm:pt>
    <dgm:pt modelId="{B54CF49E-0C80-425B-9C2C-E1A46C53502C}" type="pres">
      <dgm:prSet presAssocID="{57B4E0C4-81C6-410B-9131-8E0BA998EBDE}" presName="compNode" presStyleCnt="0"/>
      <dgm:spPr/>
    </dgm:pt>
    <dgm:pt modelId="{4A7ECD71-BFC2-4FB7-805D-5C1FF0B29395}" type="pres">
      <dgm:prSet presAssocID="{57B4E0C4-81C6-410B-9131-8E0BA998EB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436D56-195D-4AEE-997C-19C45648FCC3}" type="pres">
      <dgm:prSet presAssocID="{57B4E0C4-81C6-410B-9131-8E0BA998EBDE}" presName="iconSpace" presStyleCnt="0"/>
      <dgm:spPr/>
    </dgm:pt>
    <dgm:pt modelId="{1C4BB550-8F93-4126-A501-2C1FE41FE82C}" type="pres">
      <dgm:prSet presAssocID="{57B4E0C4-81C6-410B-9131-8E0BA998EBDE}" presName="parTx" presStyleLbl="revTx" presStyleIdx="6" presStyleCnt="8">
        <dgm:presLayoutVars>
          <dgm:chMax val="0"/>
          <dgm:chPref val="0"/>
        </dgm:presLayoutVars>
      </dgm:prSet>
      <dgm:spPr/>
    </dgm:pt>
    <dgm:pt modelId="{9D57BFBA-FB94-43C9-96F4-9021C9E562FC}" type="pres">
      <dgm:prSet presAssocID="{57B4E0C4-81C6-410B-9131-8E0BA998EBDE}" presName="txSpace" presStyleCnt="0"/>
      <dgm:spPr/>
    </dgm:pt>
    <dgm:pt modelId="{B97FF803-C705-4DC0-9240-CC265CA8BBC2}" type="pres">
      <dgm:prSet presAssocID="{57B4E0C4-81C6-410B-9131-8E0BA998EBDE}" presName="desTx" presStyleLbl="revTx" presStyleIdx="7" presStyleCnt="8">
        <dgm:presLayoutVars/>
      </dgm:prSet>
      <dgm:spPr/>
    </dgm:pt>
  </dgm:ptLst>
  <dgm:cxnLst>
    <dgm:cxn modelId="{CDAC3E0B-3124-4A38-8B11-BC7C272BEC84}" type="presOf" srcId="{309822E3-C548-4D05-B85B-1F10F895EB12}" destId="{C7B94129-1461-4BD4-8A60-2E1A6D2E5024}" srcOrd="0" destOrd="1" presId="urn:microsoft.com/office/officeart/2018/5/layout/CenteredIconLabelDescriptionList"/>
    <dgm:cxn modelId="{75CB8915-1743-4A25-A302-D849D7509FC5}" type="presOf" srcId="{9CA48C27-5460-47AC-98E2-0424DB7B72F5}" destId="{C7B94129-1461-4BD4-8A60-2E1A6D2E5024}" srcOrd="0" destOrd="0" presId="urn:microsoft.com/office/officeart/2018/5/layout/CenteredIconLabelDescriptionList"/>
    <dgm:cxn modelId="{C0A55D1B-A988-47FD-B825-3961A7FA1AF0}" srcId="{5CBF2CF4-0CF5-4FFA-A890-2D49CC1A7202}" destId="{309822E3-C548-4D05-B85B-1F10F895EB12}" srcOrd="1" destOrd="0" parTransId="{AA75405D-AD1F-44AC-A951-5B7FA31947F7}" sibTransId="{EE3356A6-CEF5-4B6E-80A5-757DFDC4A7DC}"/>
    <dgm:cxn modelId="{8550F85D-D387-438B-8424-981C66A49D1A}" type="presOf" srcId="{CBB4373D-8C8B-4113-993D-15BF56FA2BCB}" destId="{C7B94129-1461-4BD4-8A60-2E1A6D2E5024}" srcOrd="0" destOrd="2" presId="urn:microsoft.com/office/officeart/2018/5/layout/CenteredIconLabelDescriptionList"/>
    <dgm:cxn modelId="{A78E9962-FC68-4342-B253-07A7B09754EF}" type="presOf" srcId="{02FBF1CC-96E9-46E9-BEFD-FD8CC7470A6C}" destId="{764931A9-49AE-4A18-8EE9-28997A2BB7E5}" srcOrd="0" destOrd="0" presId="urn:microsoft.com/office/officeart/2018/5/layout/CenteredIconLabelDescriptionList"/>
    <dgm:cxn modelId="{5399DA46-9B10-4568-96A0-28837707887E}" srcId="{5CBF2CF4-0CF5-4FFA-A890-2D49CC1A7202}" destId="{9CA48C27-5460-47AC-98E2-0424DB7B72F5}" srcOrd="0" destOrd="0" parTransId="{7002D713-72B0-4DE6-B946-35048669FDA8}" sibTransId="{BB6542ED-803D-4AD9-80C0-449E7244C8BC}"/>
    <dgm:cxn modelId="{9FB72976-6F03-4E5D-AA1F-0D74258B210E}" type="presOf" srcId="{5CBF2CF4-0CF5-4FFA-A890-2D49CC1A7202}" destId="{D416931C-BCB1-4923-956D-E8E487E7D795}" srcOrd="0" destOrd="0" presId="urn:microsoft.com/office/officeart/2018/5/layout/CenteredIconLabelDescriptionList"/>
    <dgm:cxn modelId="{23F47385-1753-47C4-AC1E-07BC42CF3B9D}" srcId="{60186E0E-B915-4E06-8B32-2D78F697921A}" destId="{5CBF2CF4-0CF5-4FFA-A890-2D49CC1A7202}" srcOrd="2" destOrd="0" parTransId="{AC1D8BDB-F118-46E9-A033-83B55C1BA566}" sibTransId="{F22C1C69-DD30-4F79-B931-1F2895F7A45D}"/>
    <dgm:cxn modelId="{6E95558E-BE76-4763-B884-89D689191424}" srcId="{60186E0E-B915-4E06-8B32-2D78F697921A}" destId="{57B4E0C4-81C6-410B-9131-8E0BA998EBDE}" srcOrd="3" destOrd="0" parTransId="{AD2DEAB0-3DCA-46EF-8734-8DB9B9691368}" sibTransId="{1966051E-F628-433D-86C6-A91B7E4813E8}"/>
    <dgm:cxn modelId="{095E83A0-C8BE-49FD-B830-E3BE89864EC1}" type="presOf" srcId="{773010D2-C084-48B0-90E1-81F9C90A25E2}" destId="{431BA4C9-3765-47EA-A230-4E3CC58000C3}" srcOrd="0" destOrd="0" presId="urn:microsoft.com/office/officeart/2018/5/layout/CenteredIconLabelDescriptionList"/>
    <dgm:cxn modelId="{C94441BA-D45E-4442-92F0-5385F2E2B348}" type="presOf" srcId="{60186E0E-B915-4E06-8B32-2D78F697921A}" destId="{1697F707-CDC4-4A88-AFB2-13A9EC73EA4C}" srcOrd="0" destOrd="0" presId="urn:microsoft.com/office/officeart/2018/5/layout/CenteredIconLabelDescriptionList"/>
    <dgm:cxn modelId="{6DE76CD4-74E1-425C-AB25-423AEE561870}" type="presOf" srcId="{57B4E0C4-81C6-410B-9131-8E0BA998EBDE}" destId="{1C4BB550-8F93-4126-A501-2C1FE41FE82C}" srcOrd="0" destOrd="0" presId="urn:microsoft.com/office/officeart/2018/5/layout/CenteredIconLabelDescriptionList"/>
    <dgm:cxn modelId="{E4C349E2-587A-4EEC-BA35-19B55BEF4229}" srcId="{60186E0E-B915-4E06-8B32-2D78F697921A}" destId="{773010D2-C084-48B0-90E1-81F9C90A25E2}" srcOrd="1" destOrd="0" parTransId="{0BD977C1-243C-4F4B-BE75-E3247900DF5C}" sibTransId="{2EE8685D-7DAF-4CD8-A0F0-7A90209C4F08}"/>
    <dgm:cxn modelId="{EAB5B7E5-7197-4AFC-81D9-B7AB39945D34}" srcId="{5CBF2CF4-0CF5-4FFA-A890-2D49CC1A7202}" destId="{CBB4373D-8C8B-4113-993D-15BF56FA2BCB}" srcOrd="2" destOrd="0" parTransId="{718B3074-B49C-4237-8E79-8354FEDB3DD9}" sibTransId="{8B41AE6C-7AF0-48AF-91A4-9F9C95F17DB9}"/>
    <dgm:cxn modelId="{E38FDFFC-B534-4932-84E4-524BEB9011D6}" srcId="{60186E0E-B915-4E06-8B32-2D78F697921A}" destId="{02FBF1CC-96E9-46E9-BEFD-FD8CC7470A6C}" srcOrd="0" destOrd="0" parTransId="{65831270-3097-41C1-B44B-6CA021F81520}" sibTransId="{77A136E7-68D9-4BC4-85F5-EC71414460FF}"/>
    <dgm:cxn modelId="{A7244A86-3FCA-4F14-9967-1F6874A33CD6}" type="presParOf" srcId="{1697F707-CDC4-4A88-AFB2-13A9EC73EA4C}" destId="{B55788B2-EEDD-4E31-8D91-4B7622B620E8}" srcOrd="0" destOrd="0" presId="urn:microsoft.com/office/officeart/2018/5/layout/CenteredIconLabelDescriptionList"/>
    <dgm:cxn modelId="{70B3B9D7-7475-4467-A386-1B8427193518}" type="presParOf" srcId="{B55788B2-EEDD-4E31-8D91-4B7622B620E8}" destId="{0E21DE79-6894-4636-AA0E-0C4E624D7B00}" srcOrd="0" destOrd="0" presId="urn:microsoft.com/office/officeart/2018/5/layout/CenteredIconLabelDescriptionList"/>
    <dgm:cxn modelId="{397403D4-2AB7-4C7C-BA7C-67AE9AA7A508}" type="presParOf" srcId="{B55788B2-EEDD-4E31-8D91-4B7622B620E8}" destId="{C4DA89ED-54BC-46F5-B09D-55C07429E426}" srcOrd="1" destOrd="0" presId="urn:microsoft.com/office/officeart/2018/5/layout/CenteredIconLabelDescriptionList"/>
    <dgm:cxn modelId="{88C979A1-E9C5-40ED-9978-765ADDADF734}" type="presParOf" srcId="{B55788B2-EEDD-4E31-8D91-4B7622B620E8}" destId="{764931A9-49AE-4A18-8EE9-28997A2BB7E5}" srcOrd="2" destOrd="0" presId="urn:microsoft.com/office/officeart/2018/5/layout/CenteredIconLabelDescriptionList"/>
    <dgm:cxn modelId="{5CB72C98-2437-49B3-9513-EFDF461812B7}" type="presParOf" srcId="{B55788B2-EEDD-4E31-8D91-4B7622B620E8}" destId="{FCFEBAD0-54D1-4E92-9305-E1B82CCB0632}" srcOrd="3" destOrd="0" presId="urn:microsoft.com/office/officeart/2018/5/layout/CenteredIconLabelDescriptionList"/>
    <dgm:cxn modelId="{AFA24CF2-37AC-44E3-88B9-90691627873D}" type="presParOf" srcId="{B55788B2-EEDD-4E31-8D91-4B7622B620E8}" destId="{C522FBFA-A24F-4CC2-9B2B-AF523ED92D79}" srcOrd="4" destOrd="0" presId="urn:microsoft.com/office/officeart/2018/5/layout/CenteredIconLabelDescriptionList"/>
    <dgm:cxn modelId="{9156978D-21E3-4760-87FE-156C3761CAC6}" type="presParOf" srcId="{1697F707-CDC4-4A88-AFB2-13A9EC73EA4C}" destId="{F46793F5-643C-48F7-8F45-DECD6C1342D8}" srcOrd="1" destOrd="0" presId="urn:microsoft.com/office/officeart/2018/5/layout/CenteredIconLabelDescriptionList"/>
    <dgm:cxn modelId="{7E079917-788B-4AE0-A676-E5E5A6210E18}" type="presParOf" srcId="{1697F707-CDC4-4A88-AFB2-13A9EC73EA4C}" destId="{26EA4E7A-06E1-44CA-AF06-6D381E72172A}" srcOrd="2" destOrd="0" presId="urn:microsoft.com/office/officeart/2018/5/layout/CenteredIconLabelDescriptionList"/>
    <dgm:cxn modelId="{A7F74D47-5FE2-43EE-827A-C55C82A25F24}" type="presParOf" srcId="{26EA4E7A-06E1-44CA-AF06-6D381E72172A}" destId="{3A172D66-0F07-4FFD-93ED-E6B13AF37D8D}" srcOrd="0" destOrd="0" presId="urn:microsoft.com/office/officeart/2018/5/layout/CenteredIconLabelDescriptionList"/>
    <dgm:cxn modelId="{68A6832B-6C8B-4221-8A7D-32F26DBE99E5}" type="presParOf" srcId="{26EA4E7A-06E1-44CA-AF06-6D381E72172A}" destId="{A9CBC7E8-295C-4B79-BFC7-2C30954C1D32}" srcOrd="1" destOrd="0" presId="urn:microsoft.com/office/officeart/2018/5/layout/CenteredIconLabelDescriptionList"/>
    <dgm:cxn modelId="{DFCFBFFF-AB8B-4D36-A836-B363AE212FA9}" type="presParOf" srcId="{26EA4E7A-06E1-44CA-AF06-6D381E72172A}" destId="{431BA4C9-3765-47EA-A230-4E3CC58000C3}" srcOrd="2" destOrd="0" presId="urn:microsoft.com/office/officeart/2018/5/layout/CenteredIconLabelDescriptionList"/>
    <dgm:cxn modelId="{DBE8069A-9D5E-4AB4-90B4-17FD02DD6AFD}" type="presParOf" srcId="{26EA4E7A-06E1-44CA-AF06-6D381E72172A}" destId="{9735B010-E4AF-463A-9F5D-87BE7770CB0B}" srcOrd="3" destOrd="0" presId="urn:microsoft.com/office/officeart/2018/5/layout/CenteredIconLabelDescriptionList"/>
    <dgm:cxn modelId="{43A60B11-76B8-456E-ABF4-AFA319309DAD}" type="presParOf" srcId="{26EA4E7A-06E1-44CA-AF06-6D381E72172A}" destId="{23766F3A-71B2-42F1-9AE0-D64CEA4E6156}" srcOrd="4" destOrd="0" presId="urn:microsoft.com/office/officeart/2018/5/layout/CenteredIconLabelDescriptionList"/>
    <dgm:cxn modelId="{0E4059E5-0795-44FD-AB96-8655ED9B78A8}" type="presParOf" srcId="{1697F707-CDC4-4A88-AFB2-13A9EC73EA4C}" destId="{3346E9F7-A795-4C3D-B17D-BDA2A6305A39}" srcOrd="3" destOrd="0" presId="urn:microsoft.com/office/officeart/2018/5/layout/CenteredIconLabelDescriptionList"/>
    <dgm:cxn modelId="{4B984A41-A5C8-4812-AF9F-D59943CC6597}" type="presParOf" srcId="{1697F707-CDC4-4A88-AFB2-13A9EC73EA4C}" destId="{53D48283-8832-4968-B004-F33EB45BFC34}" srcOrd="4" destOrd="0" presId="urn:microsoft.com/office/officeart/2018/5/layout/CenteredIconLabelDescriptionList"/>
    <dgm:cxn modelId="{BDEDBE85-D76E-490E-A388-0A01D87D9B8E}" type="presParOf" srcId="{53D48283-8832-4968-B004-F33EB45BFC34}" destId="{21FAC030-0372-473C-B0D2-250DC42693D5}" srcOrd="0" destOrd="0" presId="urn:microsoft.com/office/officeart/2018/5/layout/CenteredIconLabelDescriptionList"/>
    <dgm:cxn modelId="{721775AB-53B0-4212-A01F-F5E16AA37894}" type="presParOf" srcId="{53D48283-8832-4968-B004-F33EB45BFC34}" destId="{440FF043-CF02-4551-BCF3-BD089299733F}" srcOrd="1" destOrd="0" presId="urn:microsoft.com/office/officeart/2018/5/layout/CenteredIconLabelDescriptionList"/>
    <dgm:cxn modelId="{8C6FD8B8-FA5D-4F00-8248-30DB32C27F30}" type="presParOf" srcId="{53D48283-8832-4968-B004-F33EB45BFC34}" destId="{D416931C-BCB1-4923-956D-E8E487E7D795}" srcOrd="2" destOrd="0" presId="urn:microsoft.com/office/officeart/2018/5/layout/CenteredIconLabelDescriptionList"/>
    <dgm:cxn modelId="{5BF2D64D-E5DC-4D55-A7B8-A454163F3258}" type="presParOf" srcId="{53D48283-8832-4968-B004-F33EB45BFC34}" destId="{F953D688-453E-41D2-BB28-97E1D1CE1837}" srcOrd="3" destOrd="0" presId="urn:microsoft.com/office/officeart/2018/5/layout/CenteredIconLabelDescriptionList"/>
    <dgm:cxn modelId="{AA773EC9-8C42-4A3C-A4C4-0DD24ABF38F2}" type="presParOf" srcId="{53D48283-8832-4968-B004-F33EB45BFC34}" destId="{C7B94129-1461-4BD4-8A60-2E1A6D2E5024}" srcOrd="4" destOrd="0" presId="urn:microsoft.com/office/officeart/2018/5/layout/CenteredIconLabelDescriptionList"/>
    <dgm:cxn modelId="{60FC19A9-1E28-4854-B4BA-D2B0E4AAA10B}" type="presParOf" srcId="{1697F707-CDC4-4A88-AFB2-13A9EC73EA4C}" destId="{EF8FD943-15F1-4098-87E1-301EBFD79935}" srcOrd="5" destOrd="0" presId="urn:microsoft.com/office/officeart/2018/5/layout/CenteredIconLabelDescriptionList"/>
    <dgm:cxn modelId="{A3FD0F42-3BD0-44C7-B85E-803C350509DA}" type="presParOf" srcId="{1697F707-CDC4-4A88-AFB2-13A9EC73EA4C}" destId="{B54CF49E-0C80-425B-9C2C-E1A46C53502C}" srcOrd="6" destOrd="0" presId="urn:microsoft.com/office/officeart/2018/5/layout/CenteredIconLabelDescriptionList"/>
    <dgm:cxn modelId="{CFEC9AAF-98CE-4527-9F24-C231E018FED5}" type="presParOf" srcId="{B54CF49E-0C80-425B-9C2C-E1A46C53502C}" destId="{4A7ECD71-BFC2-4FB7-805D-5C1FF0B29395}" srcOrd="0" destOrd="0" presId="urn:microsoft.com/office/officeart/2018/5/layout/CenteredIconLabelDescriptionList"/>
    <dgm:cxn modelId="{B89CB0E5-B2B8-49ED-A43C-155FE50A9CDE}" type="presParOf" srcId="{B54CF49E-0C80-425B-9C2C-E1A46C53502C}" destId="{47436D56-195D-4AEE-997C-19C45648FCC3}" srcOrd="1" destOrd="0" presId="urn:microsoft.com/office/officeart/2018/5/layout/CenteredIconLabelDescriptionList"/>
    <dgm:cxn modelId="{D12C7A1D-E694-474B-B26F-FEF0E7BB0402}" type="presParOf" srcId="{B54CF49E-0C80-425B-9C2C-E1A46C53502C}" destId="{1C4BB550-8F93-4126-A501-2C1FE41FE82C}" srcOrd="2" destOrd="0" presId="urn:microsoft.com/office/officeart/2018/5/layout/CenteredIconLabelDescriptionList"/>
    <dgm:cxn modelId="{C32AAD4A-2A8F-4A6A-A9B0-1DF04357AC41}" type="presParOf" srcId="{B54CF49E-0C80-425B-9C2C-E1A46C53502C}" destId="{9D57BFBA-FB94-43C9-96F4-9021C9E562FC}" srcOrd="3" destOrd="0" presId="urn:microsoft.com/office/officeart/2018/5/layout/CenteredIconLabelDescriptionList"/>
    <dgm:cxn modelId="{1AC93FE8-653C-451C-B79D-F4FA49647E98}" type="presParOf" srcId="{B54CF49E-0C80-425B-9C2C-E1A46C53502C}" destId="{B97FF803-C705-4DC0-9240-CC265CA8BB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32D58-3C0F-4099-B6B2-7536D2D9F8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696D11-AF12-4B1C-AA8F-2DB06A8A8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Understanding: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How well does the library support Exploratory Data Analysis (EDA)?</a:t>
          </a:r>
        </a:p>
      </dgm:t>
    </dgm:pt>
    <dgm:pt modelId="{56D1DCC7-1680-4BD9-A502-31CBF81E1D3A}" type="parTrans" cxnId="{666F5A00-2B19-4E10-82B1-C90D8D30095E}">
      <dgm:prSet/>
      <dgm:spPr/>
      <dgm:t>
        <a:bodyPr/>
        <a:lstStyle/>
        <a:p>
          <a:endParaRPr lang="en-US"/>
        </a:p>
      </dgm:t>
    </dgm:pt>
    <dgm:pt modelId="{167B5384-C605-4513-8B72-A5F7EC85FF03}" type="sibTrans" cxnId="{666F5A00-2B19-4E10-82B1-C90D8D30095E}">
      <dgm:prSet/>
      <dgm:spPr/>
      <dgm:t>
        <a:bodyPr/>
        <a:lstStyle/>
        <a:p>
          <a:endParaRPr lang="en-US"/>
        </a:p>
      </dgm:t>
    </dgm:pt>
    <dgm:pt modelId="{6019FCC6-76F7-47E9-A8C4-B39CBA735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Preparation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: How robust and intuitive are the tool's preprocessing capabilities for handling quality issues, like missing values, NaNs, duplicate data, and exogenous variables?</a:t>
          </a:r>
        </a:p>
      </dgm:t>
    </dgm:pt>
    <dgm:pt modelId="{6D98FC1D-466F-4FDD-A65B-9F5A0C0755DB}" type="parTrans" cxnId="{0E8E2991-CE27-4B02-AFC2-680042B69684}">
      <dgm:prSet/>
      <dgm:spPr/>
      <dgm:t>
        <a:bodyPr/>
        <a:lstStyle/>
        <a:p>
          <a:endParaRPr lang="en-US"/>
        </a:p>
      </dgm:t>
    </dgm:pt>
    <dgm:pt modelId="{9269F67A-2917-447C-90C5-4E81673CF833}" type="sibTrans" cxnId="{0E8E2991-CE27-4B02-AFC2-680042B69684}">
      <dgm:prSet/>
      <dgm:spPr/>
      <dgm:t>
        <a:bodyPr/>
        <a:lstStyle/>
        <a:p>
          <a:endParaRPr lang="en-US"/>
        </a:p>
      </dgm:t>
    </dgm:pt>
    <dgm:pt modelId="{3473023F-7D86-4F94-9755-2DD07B92B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Backtesting: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How effective and scalable are the library’s modeling and evaluation capabilities for forecasting algorithms?</a:t>
          </a:r>
        </a:p>
      </dgm:t>
    </dgm:pt>
    <dgm:pt modelId="{4E566499-0735-4BF0-BEE7-263334B42F3F}" type="parTrans" cxnId="{D665AE29-DF28-4D81-B035-2F2118BD9100}">
      <dgm:prSet/>
      <dgm:spPr/>
      <dgm:t>
        <a:bodyPr/>
        <a:lstStyle/>
        <a:p>
          <a:endParaRPr lang="en-US"/>
        </a:p>
      </dgm:t>
    </dgm:pt>
    <dgm:pt modelId="{D4247449-D456-4028-B6A3-F909A1E056D1}" type="sibTrans" cxnId="{D665AE29-DF28-4D81-B035-2F2118BD9100}">
      <dgm:prSet/>
      <dgm:spPr/>
      <dgm:t>
        <a:bodyPr/>
        <a:lstStyle/>
        <a:p>
          <a:endParaRPr lang="en-US"/>
        </a:p>
      </dgm:t>
    </dgm:pt>
    <dgm:pt modelId="{ED81DC13-3591-40C6-A003-7AC779BE7835}" type="pres">
      <dgm:prSet presAssocID="{DF832D58-3C0F-4099-B6B2-7536D2D9F898}" presName="root" presStyleCnt="0">
        <dgm:presLayoutVars>
          <dgm:dir/>
          <dgm:resizeHandles val="exact"/>
        </dgm:presLayoutVars>
      </dgm:prSet>
      <dgm:spPr/>
    </dgm:pt>
    <dgm:pt modelId="{D9C9554C-526D-4850-B159-0EF9AEAB64D3}" type="pres">
      <dgm:prSet presAssocID="{D1696D11-AF12-4B1C-AA8F-2DB06A8A89AA}" presName="compNode" presStyleCnt="0"/>
      <dgm:spPr/>
    </dgm:pt>
    <dgm:pt modelId="{DA57E269-9A59-4B28-84B2-FFC98E19ADD7}" type="pres">
      <dgm:prSet presAssocID="{D1696D11-AF12-4B1C-AA8F-2DB06A8A89AA}" presName="bgRect" presStyleLbl="bgShp" presStyleIdx="0" presStyleCnt="3" custLinFactY="-72104" custLinFactNeighborX="1117" custLinFactNeighborY="-100000"/>
      <dgm:spPr/>
    </dgm:pt>
    <dgm:pt modelId="{EB8CBEFA-31EB-42A4-8EEF-28B054F8B57E}" type="pres">
      <dgm:prSet presAssocID="{D1696D11-AF12-4B1C-AA8F-2DB06A8A89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6501E35-B25C-4350-95F9-5D4A4A48A447}" type="pres">
      <dgm:prSet presAssocID="{D1696D11-AF12-4B1C-AA8F-2DB06A8A89AA}" presName="spaceRect" presStyleCnt="0"/>
      <dgm:spPr/>
    </dgm:pt>
    <dgm:pt modelId="{2E6DDACC-8E68-4A2E-A2A2-366BDA3000A1}" type="pres">
      <dgm:prSet presAssocID="{D1696D11-AF12-4B1C-AA8F-2DB06A8A89AA}" presName="parTx" presStyleLbl="revTx" presStyleIdx="0" presStyleCnt="3">
        <dgm:presLayoutVars>
          <dgm:chMax val="0"/>
          <dgm:chPref val="0"/>
        </dgm:presLayoutVars>
      </dgm:prSet>
      <dgm:spPr/>
    </dgm:pt>
    <dgm:pt modelId="{BABBEE02-7DD9-4828-BB18-7A847668EBA2}" type="pres">
      <dgm:prSet presAssocID="{167B5384-C605-4513-8B72-A5F7EC85FF03}" presName="sibTrans" presStyleCnt="0"/>
      <dgm:spPr/>
    </dgm:pt>
    <dgm:pt modelId="{0A1493B1-4CC6-4CBC-8C03-FE46F2FA0CFF}" type="pres">
      <dgm:prSet presAssocID="{6019FCC6-76F7-47E9-A8C4-B39CBA735AE2}" presName="compNode" presStyleCnt="0"/>
      <dgm:spPr/>
    </dgm:pt>
    <dgm:pt modelId="{8EF7A49E-C780-4217-8736-551F5CE54424}" type="pres">
      <dgm:prSet presAssocID="{6019FCC6-76F7-47E9-A8C4-B39CBA735AE2}" presName="bgRect" presStyleLbl="bgShp" presStyleIdx="1" presStyleCnt="3"/>
      <dgm:spPr/>
    </dgm:pt>
    <dgm:pt modelId="{CF692036-90A6-43EB-B5B9-88CABE82F436}" type="pres">
      <dgm:prSet presAssocID="{6019FCC6-76F7-47E9-A8C4-B39CBA735A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03475A-A939-4890-A18F-FD5A6D553338}" type="pres">
      <dgm:prSet presAssocID="{6019FCC6-76F7-47E9-A8C4-B39CBA735AE2}" presName="spaceRect" presStyleCnt="0"/>
      <dgm:spPr/>
    </dgm:pt>
    <dgm:pt modelId="{897FCB35-9BC6-4A76-A45A-C9E80B16E29B}" type="pres">
      <dgm:prSet presAssocID="{6019FCC6-76F7-47E9-A8C4-B39CBA735AE2}" presName="parTx" presStyleLbl="revTx" presStyleIdx="1" presStyleCnt="3">
        <dgm:presLayoutVars>
          <dgm:chMax val="0"/>
          <dgm:chPref val="0"/>
        </dgm:presLayoutVars>
      </dgm:prSet>
      <dgm:spPr/>
    </dgm:pt>
    <dgm:pt modelId="{C212EEA5-BD62-40CF-9263-B8C8137C7B6A}" type="pres">
      <dgm:prSet presAssocID="{9269F67A-2917-447C-90C5-4E81673CF833}" presName="sibTrans" presStyleCnt="0"/>
      <dgm:spPr/>
    </dgm:pt>
    <dgm:pt modelId="{52DDB64B-5613-4804-9EEB-EE4083A1F13A}" type="pres">
      <dgm:prSet presAssocID="{3473023F-7D86-4F94-9755-2DD07B92B279}" presName="compNode" presStyleCnt="0"/>
      <dgm:spPr/>
    </dgm:pt>
    <dgm:pt modelId="{6E9E8CD2-B423-4DAA-9756-82EFB94FEA21}" type="pres">
      <dgm:prSet presAssocID="{3473023F-7D86-4F94-9755-2DD07B92B279}" presName="bgRect" presStyleLbl="bgShp" presStyleIdx="2" presStyleCnt="3"/>
      <dgm:spPr/>
    </dgm:pt>
    <dgm:pt modelId="{29E31D4D-2706-4751-90EA-5DE76A4D46D7}" type="pres">
      <dgm:prSet presAssocID="{3473023F-7D86-4F94-9755-2DD07B92B2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B2451F-A8EA-4D70-934F-137CED1288A5}" type="pres">
      <dgm:prSet presAssocID="{3473023F-7D86-4F94-9755-2DD07B92B279}" presName="spaceRect" presStyleCnt="0"/>
      <dgm:spPr/>
    </dgm:pt>
    <dgm:pt modelId="{CA8C0ECB-D267-43DE-AFED-CEF4ADCC1B62}" type="pres">
      <dgm:prSet presAssocID="{3473023F-7D86-4F94-9755-2DD07B92B279}" presName="parTx" presStyleLbl="revTx" presStyleIdx="2" presStyleCnt="3" custLinFactNeighborY="44765">
        <dgm:presLayoutVars>
          <dgm:chMax val="0"/>
          <dgm:chPref val="0"/>
        </dgm:presLayoutVars>
      </dgm:prSet>
      <dgm:spPr/>
    </dgm:pt>
  </dgm:ptLst>
  <dgm:cxnLst>
    <dgm:cxn modelId="{666F5A00-2B19-4E10-82B1-C90D8D30095E}" srcId="{DF832D58-3C0F-4099-B6B2-7536D2D9F898}" destId="{D1696D11-AF12-4B1C-AA8F-2DB06A8A89AA}" srcOrd="0" destOrd="0" parTransId="{56D1DCC7-1680-4BD9-A502-31CBF81E1D3A}" sibTransId="{167B5384-C605-4513-8B72-A5F7EC85FF03}"/>
    <dgm:cxn modelId="{C586120F-3D01-4298-A4AE-80CD306426C7}" type="presOf" srcId="{6019FCC6-76F7-47E9-A8C4-B39CBA735AE2}" destId="{897FCB35-9BC6-4A76-A45A-C9E80B16E29B}" srcOrd="0" destOrd="0" presId="urn:microsoft.com/office/officeart/2018/2/layout/IconVerticalSolidList"/>
    <dgm:cxn modelId="{D665AE29-DF28-4D81-B035-2F2118BD9100}" srcId="{DF832D58-3C0F-4099-B6B2-7536D2D9F898}" destId="{3473023F-7D86-4F94-9755-2DD07B92B279}" srcOrd="2" destOrd="0" parTransId="{4E566499-0735-4BF0-BEE7-263334B42F3F}" sibTransId="{D4247449-D456-4028-B6A3-F909A1E056D1}"/>
    <dgm:cxn modelId="{6A2DF731-D596-4726-AC88-903D2D22C9A2}" type="presOf" srcId="{DF832D58-3C0F-4099-B6B2-7536D2D9F898}" destId="{ED81DC13-3591-40C6-A003-7AC779BE7835}" srcOrd="0" destOrd="0" presId="urn:microsoft.com/office/officeart/2018/2/layout/IconVerticalSolidList"/>
    <dgm:cxn modelId="{5EA50F70-EAB5-4FBC-8B9C-F8FDD15169B3}" type="presOf" srcId="{3473023F-7D86-4F94-9755-2DD07B92B279}" destId="{CA8C0ECB-D267-43DE-AFED-CEF4ADCC1B62}" srcOrd="0" destOrd="0" presId="urn:microsoft.com/office/officeart/2018/2/layout/IconVerticalSolidList"/>
    <dgm:cxn modelId="{98896B74-E419-4587-BD2D-F7FD89613541}" type="presOf" srcId="{D1696D11-AF12-4B1C-AA8F-2DB06A8A89AA}" destId="{2E6DDACC-8E68-4A2E-A2A2-366BDA3000A1}" srcOrd="0" destOrd="0" presId="urn:microsoft.com/office/officeart/2018/2/layout/IconVerticalSolidList"/>
    <dgm:cxn modelId="{0E8E2991-CE27-4B02-AFC2-680042B69684}" srcId="{DF832D58-3C0F-4099-B6B2-7536D2D9F898}" destId="{6019FCC6-76F7-47E9-A8C4-B39CBA735AE2}" srcOrd="1" destOrd="0" parTransId="{6D98FC1D-466F-4FDD-A65B-9F5A0C0755DB}" sibTransId="{9269F67A-2917-447C-90C5-4E81673CF833}"/>
    <dgm:cxn modelId="{D7AA44FD-AF83-457F-A6CA-9964593FB187}" type="presParOf" srcId="{ED81DC13-3591-40C6-A003-7AC779BE7835}" destId="{D9C9554C-526D-4850-B159-0EF9AEAB64D3}" srcOrd="0" destOrd="0" presId="urn:microsoft.com/office/officeart/2018/2/layout/IconVerticalSolidList"/>
    <dgm:cxn modelId="{4DB8E205-4FFD-4D3B-8A3D-1C60B9F108FD}" type="presParOf" srcId="{D9C9554C-526D-4850-B159-0EF9AEAB64D3}" destId="{DA57E269-9A59-4B28-84B2-FFC98E19ADD7}" srcOrd="0" destOrd="0" presId="urn:microsoft.com/office/officeart/2018/2/layout/IconVerticalSolidList"/>
    <dgm:cxn modelId="{CA3B8C0D-789A-4D0F-8991-A6FE482C2517}" type="presParOf" srcId="{D9C9554C-526D-4850-B159-0EF9AEAB64D3}" destId="{EB8CBEFA-31EB-42A4-8EEF-28B054F8B57E}" srcOrd="1" destOrd="0" presId="urn:microsoft.com/office/officeart/2018/2/layout/IconVerticalSolidList"/>
    <dgm:cxn modelId="{4CCC2B79-BEAF-46F9-B771-E8C14C087B5B}" type="presParOf" srcId="{D9C9554C-526D-4850-B159-0EF9AEAB64D3}" destId="{D6501E35-B25C-4350-95F9-5D4A4A48A447}" srcOrd="2" destOrd="0" presId="urn:microsoft.com/office/officeart/2018/2/layout/IconVerticalSolidList"/>
    <dgm:cxn modelId="{4D1AF6A6-60E5-4D4F-AFCB-7D78EED96746}" type="presParOf" srcId="{D9C9554C-526D-4850-B159-0EF9AEAB64D3}" destId="{2E6DDACC-8E68-4A2E-A2A2-366BDA3000A1}" srcOrd="3" destOrd="0" presId="urn:microsoft.com/office/officeart/2018/2/layout/IconVerticalSolidList"/>
    <dgm:cxn modelId="{000D622A-5C22-4DE4-A476-6583AEC0560E}" type="presParOf" srcId="{ED81DC13-3591-40C6-A003-7AC779BE7835}" destId="{BABBEE02-7DD9-4828-BB18-7A847668EBA2}" srcOrd="1" destOrd="0" presId="urn:microsoft.com/office/officeart/2018/2/layout/IconVerticalSolidList"/>
    <dgm:cxn modelId="{B492FD03-8C9E-481E-80C0-DA784E113935}" type="presParOf" srcId="{ED81DC13-3591-40C6-A003-7AC779BE7835}" destId="{0A1493B1-4CC6-4CBC-8C03-FE46F2FA0CFF}" srcOrd="2" destOrd="0" presId="urn:microsoft.com/office/officeart/2018/2/layout/IconVerticalSolidList"/>
    <dgm:cxn modelId="{D162B106-5E51-4A5B-BCC9-5C94553B65C2}" type="presParOf" srcId="{0A1493B1-4CC6-4CBC-8C03-FE46F2FA0CFF}" destId="{8EF7A49E-C780-4217-8736-551F5CE54424}" srcOrd="0" destOrd="0" presId="urn:microsoft.com/office/officeart/2018/2/layout/IconVerticalSolidList"/>
    <dgm:cxn modelId="{EBC76990-F60B-47CF-A3AD-53351C9C7BD5}" type="presParOf" srcId="{0A1493B1-4CC6-4CBC-8C03-FE46F2FA0CFF}" destId="{CF692036-90A6-43EB-B5B9-88CABE82F436}" srcOrd="1" destOrd="0" presId="urn:microsoft.com/office/officeart/2018/2/layout/IconVerticalSolidList"/>
    <dgm:cxn modelId="{FE1AA3C1-874C-4A6F-82AA-D91B0859305E}" type="presParOf" srcId="{0A1493B1-4CC6-4CBC-8C03-FE46F2FA0CFF}" destId="{7403475A-A939-4890-A18F-FD5A6D553338}" srcOrd="2" destOrd="0" presId="urn:microsoft.com/office/officeart/2018/2/layout/IconVerticalSolidList"/>
    <dgm:cxn modelId="{96CFFF8C-9D58-454E-BC5A-06D76848629A}" type="presParOf" srcId="{0A1493B1-4CC6-4CBC-8C03-FE46F2FA0CFF}" destId="{897FCB35-9BC6-4A76-A45A-C9E80B16E29B}" srcOrd="3" destOrd="0" presId="urn:microsoft.com/office/officeart/2018/2/layout/IconVerticalSolidList"/>
    <dgm:cxn modelId="{98BE2CD3-C460-4742-AA96-23F3286AA093}" type="presParOf" srcId="{ED81DC13-3591-40C6-A003-7AC779BE7835}" destId="{C212EEA5-BD62-40CF-9263-B8C8137C7B6A}" srcOrd="3" destOrd="0" presId="urn:microsoft.com/office/officeart/2018/2/layout/IconVerticalSolidList"/>
    <dgm:cxn modelId="{FDCC0208-F1B4-4990-8210-7064B4DCD6E8}" type="presParOf" srcId="{ED81DC13-3591-40C6-A003-7AC779BE7835}" destId="{52DDB64B-5613-4804-9EEB-EE4083A1F13A}" srcOrd="4" destOrd="0" presId="urn:microsoft.com/office/officeart/2018/2/layout/IconVerticalSolidList"/>
    <dgm:cxn modelId="{3D277823-664D-49AF-8353-AD695CE37F89}" type="presParOf" srcId="{52DDB64B-5613-4804-9EEB-EE4083A1F13A}" destId="{6E9E8CD2-B423-4DAA-9756-82EFB94FEA21}" srcOrd="0" destOrd="0" presId="urn:microsoft.com/office/officeart/2018/2/layout/IconVerticalSolidList"/>
    <dgm:cxn modelId="{8D3145CB-AC15-4959-BB38-620A0B163C26}" type="presParOf" srcId="{52DDB64B-5613-4804-9EEB-EE4083A1F13A}" destId="{29E31D4D-2706-4751-90EA-5DE76A4D46D7}" srcOrd="1" destOrd="0" presId="urn:microsoft.com/office/officeart/2018/2/layout/IconVerticalSolidList"/>
    <dgm:cxn modelId="{F4F36770-9EB5-4B5E-96A7-22CABFCF1503}" type="presParOf" srcId="{52DDB64B-5613-4804-9EEB-EE4083A1F13A}" destId="{7CB2451F-A8EA-4D70-934F-137CED1288A5}" srcOrd="2" destOrd="0" presId="urn:microsoft.com/office/officeart/2018/2/layout/IconVerticalSolidList"/>
    <dgm:cxn modelId="{393D52F5-2460-48EA-859C-1B496764AD9D}" type="presParOf" srcId="{52DDB64B-5613-4804-9EEB-EE4083A1F13A}" destId="{CA8C0ECB-D267-43DE-AFED-CEF4ADCC1B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832D58-3C0F-4099-B6B2-7536D2D9F89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696D11-AF12-4B1C-AA8F-2DB06A8A8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Understanding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D1DCC7-1680-4BD9-A502-31CBF81E1D3A}" type="parTrans" cxnId="{666F5A00-2B19-4E10-82B1-C90D8D30095E}">
      <dgm:prSet/>
      <dgm:spPr/>
      <dgm:t>
        <a:bodyPr/>
        <a:lstStyle/>
        <a:p>
          <a:endParaRPr lang="en-US"/>
        </a:p>
      </dgm:t>
    </dgm:pt>
    <dgm:pt modelId="{167B5384-C605-4513-8B72-A5F7EC85FF03}" type="sibTrans" cxnId="{666F5A00-2B19-4E10-82B1-C90D8D30095E}">
      <dgm:prSet/>
      <dgm:spPr/>
      <dgm:t>
        <a:bodyPr/>
        <a:lstStyle/>
        <a:p>
          <a:endParaRPr lang="en-US"/>
        </a:p>
      </dgm:t>
    </dgm:pt>
    <dgm:pt modelId="{6019FCC6-76F7-47E9-A8C4-B39CBA735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Preparation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98FC1D-466F-4FDD-A65B-9F5A0C0755DB}" type="parTrans" cxnId="{0E8E2991-CE27-4B02-AFC2-680042B69684}">
      <dgm:prSet/>
      <dgm:spPr/>
      <dgm:t>
        <a:bodyPr/>
        <a:lstStyle/>
        <a:p>
          <a:endParaRPr lang="en-US"/>
        </a:p>
      </dgm:t>
    </dgm:pt>
    <dgm:pt modelId="{9269F67A-2917-447C-90C5-4E81673CF833}" type="sibTrans" cxnId="{0E8E2991-CE27-4B02-AFC2-680042B69684}">
      <dgm:prSet/>
      <dgm:spPr/>
      <dgm:t>
        <a:bodyPr/>
        <a:lstStyle/>
        <a:p>
          <a:endParaRPr lang="en-US"/>
        </a:p>
      </dgm:t>
    </dgm:pt>
    <dgm:pt modelId="{3473023F-7D86-4F94-9755-2DD07B92B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Backtesting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566499-0735-4BF0-BEE7-263334B42F3F}" type="parTrans" cxnId="{D665AE29-DF28-4D81-B035-2F2118BD9100}">
      <dgm:prSet/>
      <dgm:spPr/>
      <dgm:t>
        <a:bodyPr/>
        <a:lstStyle/>
        <a:p>
          <a:endParaRPr lang="en-US"/>
        </a:p>
      </dgm:t>
    </dgm:pt>
    <dgm:pt modelId="{D4247449-D456-4028-B6A3-F909A1E056D1}" type="sibTrans" cxnId="{D665AE29-DF28-4D81-B035-2F2118BD9100}">
      <dgm:prSet/>
      <dgm:spPr/>
      <dgm:t>
        <a:bodyPr/>
        <a:lstStyle/>
        <a:p>
          <a:endParaRPr lang="en-US"/>
        </a:p>
      </dgm:t>
    </dgm:pt>
    <dgm:pt modelId="{ED81DC13-3591-40C6-A003-7AC779BE7835}" type="pres">
      <dgm:prSet presAssocID="{DF832D58-3C0F-4099-B6B2-7536D2D9F898}" presName="root" presStyleCnt="0">
        <dgm:presLayoutVars>
          <dgm:dir/>
          <dgm:resizeHandles val="exact"/>
        </dgm:presLayoutVars>
      </dgm:prSet>
      <dgm:spPr/>
    </dgm:pt>
    <dgm:pt modelId="{D9C9554C-526D-4850-B159-0EF9AEAB64D3}" type="pres">
      <dgm:prSet presAssocID="{D1696D11-AF12-4B1C-AA8F-2DB06A8A89AA}" presName="compNode" presStyleCnt="0"/>
      <dgm:spPr/>
    </dgm:pt>
    <dgm:pt modelId="{DA57E269-9A59-4B28-84B2-FFC98E19ADD7}" type="pres">
      <dgm:prSet presAssocID="{D1696D11-AF12-4B1C-AA8F-2DB06A8A89AA}" presName="bgRect" presStyleLbl="bgShp" presStyleIdx="0" presStyleCnt="3" custLinFactY="-72104" custLinFactNeighborX="1117" custLinFactNeighborY="-100000"/>
      <dgm:spPr/>
    </dgm:pt>
    <dgm:pt modelId="{EB8CBEFA-31EB-42A4-8EEF-28B054F8B57E}" type="pres">
      <dgm:prSet presAssocID="{D1696D11-AF12-4B1C-AA8F-2DB06A8A89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6501E35-B25C-4350-95F9-5D4A4A48A447}" type="pres">
      <dgm:prSet presAssocID="{D1696D11-AF12-4B1C-AA8F-2DB06A8A89AA}" presName="spaceRect" presStyleCnt="0"/>
      <dgm:spPr/>
    </dgm:pt>
    <dgm:pt modelId="{2E6DDACC-8E68-4A2E-A2A2-366BDA3000A1}" type="pres">
      <dgm:prSet presAssocID="{D1696D11-AF12-4B1C-AA8F-2DB06A8A89AA}" presName="parTx" presStyleLbl="revTx" presStyleIdx="0" presStyleCnt="3">
        <dgm:presLayoutVars>
          <dgm:chMax val="0"/>
          <dgm:chPref val="0"/>
        </dgm:presLayoutVars>
      </dgm:prSet>
      <dgm:spPr/>
    </dgm:pt>
    <dgm:pt modelId="{BABBEE02-7DD9-4828-BB18-7A847668EBA2}" type="pres">
      <dgm:prSet presAssocID="{167B5384-C605-4513-8B72-A5F7EC85FF03}" presName="sibTrans" presStyleCnt="0"/>
      <dgm:spPr/>
    </dgm:pt>
    <dgm:pt modelId="{0A1493B1-4CC6-4CBC-8C03-FE46F2FA0CFF}" type="pres">
      <dgm:prSet presAssocID="{6019FCC6-76F7-47E9-A8C4-B39CBA735AE2}" presName="compNode" presStyleCnt="0"/>
      <dgm:spPr/>
    </dgm:pt>
    <dgm:pt modelId="{8EF7A49E-C780-4217-8736-551F5CE54424}" type="pres">
      <dgm:prSet presAssocID="{6019FCC6-76F7-47E9-A8C4-B39CBA735AE2}" presName="bgRect" presStyleLbl="bgShp" presStyleIdx="1" presStyleCnt="3"/>
      <dgm:spPr/>
    </dgm:pt>
    <dgm:pt modelId="{CF692036-90A6-43EB-B5B9-88CABE82F436}" type="pres">
      <dgm:prSet presAssocID="{6019FCC6-76F7-47E9-A8C4-B39CBA735A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03475A-A939-4890-A18F-FD5A6D553338}" type="pres">
      <dgm:prSet presAssocID="{6019FCC6-76F7-47E9-A8C4-B39CBA735AE2}" presName="spaceRect" presStyleCnt="0"/>
      <dgm:spPr/>
    </dgm:pt>
    <dgm:pt modelId="{897FCB35-9BC6-4A76-A45A-C9E80B16E29B}" type="pres">
      <dgm:prSet presAssocID="{6019FCC6-76F7-47E9-A8C4-B39CBA735AE2}" presName="parTx" presStyleLbl="revTx" presStyleIdx="1" presStyleCnt="3">
        <dgm:presLayoutVars>
          <dgm:chMax val="0"/>
          <dgm:chPref val="0"/>
        </dgm:presLayoutVars>
      </dgm:prSet>
      <dgm:spPr/>
    </dgm:pt>
    <dgm:pt modelId="{C212EEA5-BD62-40CF-9263-B8C8137C7B6A}" type="pres">
      <dgm:prSet presAssocID="{9269F67A-2917-447C-90C5-4E81673CF833}" presName="sibTrans" presStyleCnt="0"/>
      <dgm:spPr/>
    </dgm:pt>
    <dgm:pt modelId="{52DDB64B-5613-4804-9EEB-EE4083A1F13A}" type="pres">
      <dgm:prSet presAssocID="{3473023F-7D86-4F94-9755-2DD07B92B279}" presName="compNode" presStyleCnt="0"/>
      <dgm:spPr/>
    </dgm:pt>
    <dgm:pt modelId="{6E9E8CD2-B423-4DAA-9756-82EFB94FEA21}" type="pres">
      <dgm:prSet presAssocID="{3473023F-7D86-4F94-9755-2DD07B92B279}" presName="bgRect" presStyleLbl="bgShp" presStyleIdx="2" presStyleCnt="3"/>
      <dgm:spPr/>
    </dgm:pt>
    <dgm:pt modelId="{29E31D4D-2706-4751-90EA-5DE76A4D46D7}" type="pres">
      <dgm:prSet presAssocID="{3473023F-7D86-4F94-9755-2DD07B92B2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B2451F-A8EA-4D70-934F-137CED1288A5}" type="pres">
      <dgm:prSet presAssocID="{3473023F-7D86-4F94-9755-2DD07B92B279}" presName="spaceRect" presStyleCnt="0"/>
      <dgm:spPr/>
    </dgm:pt>
    <dgm:pt modelId="{CA8C0ECB-D267-43DE-AFED-CEF4ADCC1B62}" type="pres">
      <dgm:prSet presAssocID="{3473023F-7D86-4F94-9755-2DD07B92B279}" presName="parTx" presStyleLbl="revTx" presStyleIdx="2" presStyleCnt="3" custLinFactNeighborY="44765">
        <dgm:presLayoutVars>
          <dgm:chMax val="0"/>
          <dgm:chPref val="0"/>
        </dgm:presLayoutVars>
      </dgm:prSet>
      <dgm:spPr/>
    </dgm:pt>
  </dgm:ptLst>
  <dgm:cxnLst>
    <dgm:cxn modelId="{666F5A00-2B19-4E10-82B1-C90D8D30095E}" srcId="{DF832D58-3C0F-4099-B6B2-7536D2D9F898}" destId="{D1696D11-AF12-4B1C-AA8F-2DB06A8A89AA}" srcOrd="0" destOrd="0" parTransId="{56D1DCC7-1680-4BD9-A502-31CBF81E1D3A}" sibTransId="{167B5384-C605-4513-8B72-A5F7EC85FF03}"/>
    <dgm:cxn modelId="{C586120F-3D01-4298-A4AE-80CD306426C7}" type="presOf" srcId="{6019FCC6-76F7-47E9-A8C4-B39CBA735AE2}" destId="{897FCB35-9BC6-4A76-A45A-C9E80B16E29B}" srcOrd="0" destOrd="0" presId="urn:microsoft.com/office/officeart/2018/2/layout/IconVerticalSolidList"/>
    <dgm:cxn modelId="{D665AE29-DF28-4D81-B035-2F2118BD9100}" srcId="{DF832D58-3C0F-4099-B6B2-7536D2D9F898}" destId="{3473023F-7D86-4F94-9755-2DD07B92B279}" srcOrd="2" destOrd="0" parTransId="{4E566499-0735-4BF0-BEE7-263334B42F3F}" sibTransId="{D4247449-D456-4028-B6A3-F909A1E056D1}"/>
    <dgm:cxn modelId="{6A2DF731-D596-4726-AC88-903D2D22C9A2}" type="presOf" srcId="{DF832D58-3C0F-4099-B6B2-7536D2D9F898}" destId="{ED81DC13-3591-40C6-A003-7AC779BE7835}" srcOrd="0" destOrd="0" presId="urn:microsoft.com/office/officeart/2018/2/layout/IconVerticalSolidList"/>
    <dgm:cxn modelId="{5EA50F70-EAB5-4FBC-8B9C-F8FDD15169B3}" type="presOf" srcId="{3473023F-7D86-4F94-9755-2DD07B92B279}" destId="{CA8C0ECB-D267-43DE-AFED-CEF4ADCC1B62}" srcOrd="0" destOrd="0" presId="urn:microsoft.com/office/officeart/2018/2/layout/IconVerticalSolidList"/>
    <dgm:cxn modelId="{98896B74-E419-4587-BD2D-F7FD89613541}" type="presOf" srcId="{D1696D11-AF12-4B1C-AA8F-2DB06A8A89AA}" destId="{2E6DDACC-8E68-4A2E-A2A2-366BDA3000A1}" srcOrd="0" destOrd="0" presId="urn:microsoft.com/office/officeart/2018/2/layout/IconVerticalSolidList"/>
    <dgm:cxn modelId="{0E8E2991-CE27-4B02-AFC2-680042B69684}" srcId="{DF832D58-3C0F-4099-B6B2-7536D2D9F898}" destId="{6019FCC6-76F7-47E9-A8C4-B39CBA735AE2}" srcOrd="1" destOrd="0" parTransId="{6D98FC1D-466F-4FDD-A65B-9F5A0C0755DB}" sibTransId="{9269F67A-2917-447C-90C5-4E81673CF833}"/>
    <dgm:cxn modelId="{D7AA44FD-AF83-457F-A6CA-9964593FB187}" type="presParOf" srcId="{ED81DC13-3591-40C6-A003-7AC779BE7835}" destId="{D9C9554C-526D-4850-B159-0EF9AEAB64D3}" srcOrd="0" destOrd="0" presId="urn:microsoft.com/office/officeart/2018/2/layout/IconVerticalSolidList"/>
    <dgm:cxn modelId="{4DB8E205-4FFD-4D3B-8A3D-1C60B9F108FD}" type="presParOf" srcId="{D9C9554C-526D-4850-B159-0EF9AEAB64D3}" destId="{DA57E269-9A59-4B28-84B2-FFC98E19ADD7}" srcOrd="0" destOrd="0" presId="urn:microsoft.com/office/officeart/2018/2/layout/IconVerticalSolidList"/>
    <dgm:cxn modelId="{CA3B8C0D-789A-4D0F-8991-A6FE482C2517}" type="presParOf" srcId="{D9C9554C-526D-4850-B159-0EF9AEAB64D3}" destId="{EB8CBEFA-31EB-42A4-8EEF-28B054F8B57E}" srcOrd="1" destOrd="0" presId="urn:microsoft.com/office/officeart/2018/2/layout/IconVerticalSolidList"/>
    <dgm:cxn modelId="{4CCC2B79-BEAF-46F9-B771-E8C14C087B5B}" type="presParOf" srcId="{D9C9554C-526D-4850-B159-0EF9AEAB64D3}" destId="{D6501E35-B25C-4350-95F9-5D4A4A48A447}" srcOrd="2" destOrd="0" presId="urn:microsoft.com/office/officeart/2018/2/layout/IconVerticalSolidList"/>
    <dgm:cxn modelId="{4D1AF6A6-60E5-4D4F-AFCB-7D78EED96746}" type="presParOf" srcId="{D9C9554C-526D-4850-B159-0EF9AEAB64D3}" destId="{2E6DDACC-8E68-4A2E-A2A2-366BDA3000A1}" srcOrd="3" destOrd="0" presId="urn:microsoft.com/office/officeart/2018/2/layout/IconVerticalSolidList"/>
    <dgm:cxn modelId="{000D622A-5C22-4DE4-A476-6583AEC0560E}" type="presParOf" srcId="{ED81DC13-3591-40C6-A003-7AC779BE7835}" destId="{BABBEE02-7DD9-4828-BB18-7A847668EBA2}" srcOrd="1" destOrd="0" presId="urn:microsoft.com/office/officeart/2018/2/layout/IconVerticalSolidList"/>
    <dgm:cxn modelId="{B492FD03-8C9E-481E-80C0-DA784E113935}" type="presParOf" srcId="{ED81DC13-3591-40C6-A003-7AC779BE7835}" destId="{0A1493B1-4CC6-4CBC-8C03-FE46F2FA0CFF}" srcOrd="2" destOrd="0" presId="urn:microsoft.com/office/officeart/2018/2/layout/IconVerticalSolidList"/>
    <dgm:cxn modelId="{D162B106-5E51-4A5B-BCC9-5C94553B65C2}" type="presParOf" srcId="{0A1493B1-4CC6-4CBC-8C03-FE46F2FA0CFF}" destId="{8EF7A49E-C780-4217-8736-551F5CE54424}" srcOrd="0" destOrd="0" presId="urn:microsoft.com/office/officeart/2018/2/layout/IconVerticalSolidList"/>
    <dgm:cxn modelId="{EBC76990-F60B-47CF-A3AD-53351C9C7BD5}" type="presParOf" srcId="{0A1493B1-4CC6-4CBC-8C03-FE46F2FA0CFF}" destId="{CF692036-90A6-43EB-B5B9-88CABE82F436}" srcOrd="1" destOrd="0" presId="urn:microsoft.com/office/officeart/2018/2/layout/IconVerticalSolidList"/>
    <dgm:cxn modelId="{FE1AA3C1-874C-4A6F-82AA-D91B0859305E}" type="presParOf" srcId="{0A1493B1-4CC6-4CBC-8C03-FE46F2FA0CFF}" destId="{7403475A-A939-4890-A18F-FD5A6D553338}" srcOrd="2" destOrd="0" presId="urn:microsoft.com/office/officeart/2018/2/layout/IconVerticalSolidList"/>
    <dgm:cxn modelId="{96CFFF8C-9D58-454E-BC5A-06D76848629A}" type="presParOf" srcId="{0A1493B1-4CC6-4CBC-8C03-FE46F2FA0CFF}" destId="{897FCB35-9BC6-4A76-A45A-C9E80B16E29B}" srcOrd="3" destOrd="0" presId="urn:microsoft.com/office/officeart/2018/2/layout/IconVerticalSolidList"/>
    <dgm:cxn modelId="{98BE2CD3-C460-4742-AA96-23F3286AA093}" type="presParOf" srcId="{ED81DC13-3591-40C6-A003-7AC779BE7835}" destId="{C212EEA5-BD62-40CF-9263-B8C8137C7B6A}" srcOrd="3" destOrd="0" presId="urn:microsoft.com/office/officeart/2018/2/layout/IconVerticalSolidList"/>
    <dgm:cxn modelId="{FDCC0208-F1B4-4990-8210-7064B4DCD6E8}" type="presParOf" srcId="{ED81DC13-3591-40C6-A003-7AC779BE7835}" destId="{52DDB64B-5613-4804-9EEB-EE4083A1F13A}" srcOrd="4" destOrd="0" presId="urn:microsoft.com/office/officeart/2018/2/layout/IconVerticalSolidList"/>
    <dgm:cxn modelId="{3D277823-664D-49AF-8353-AD695CE37F89}" type="presParOf" srcId="{52DDB64B-5613-4804-9EEB-EE4083A1F13A}" destId="{6E9E8CD2-B423-4DAA-9756-82EFB94FEA21}" srcOrd="0" destOrd="0" presId="urn:microsoft.com/office/officeart/2018/2/layout/IconVerticalSolidList"/>
    <dgm:cxn modelId="{8D3145CB-AC15-4959-BB38-620A0B163C26}" type="presParOf" srcId="{52DDB64B-5613-4804-9EEB-EE4083A1F13A}" destId="{29E31D4D-2706-4751-90EA-5DE76A4D46D7}" srcOrd="1" destOrd="0" presId="urn:microsoft.com/office/officeart/2018/2/layout/IconVerticalSolidList"/>
    <dgm:cxn modelId="{F4F36770-9EB5-4B5E-96A7-22CABFCF1503}" type="presParOf" srcId="{52DDB64B-5613-4804-9EEB-EE4083A1F13A}" destId="{7CB2451F-A8EA-4D70-934F-137CED1288A5}" srcOrd="2" destOrd="0" presId="urn:microsoft.com/office/officeart/2018/2/layout/IconVerticalSolidList"/>
    <dgm:cxn modelId="{393D52F5-2460-48EA-859C-1B496764AD9D}" type="presParOf" srcId="{52DDB64B-5613-4804-9EEB-EE4083A1F13A}" destId="{CA8C0ECB-D267-43DE-AFED-CEF4ADCC1B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1DE79-6894-4636-AA0E-0C4E624D7B00}">
      <dsp:nvSpPr>
        <dsp:cNvPr id="0" name=""/>
        <dsp:cNvSpPr/>
      </dsp:nvSpPr>
      <dsp:spPr>
        <a:xfrm>
          <a:off x="821646" y="1340281"/>
          <a:ext cx="877078" cy="877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931A9-49AE-4A18-8EE9-28997A2BB7E5}">
      <dsp:nvSpPr>
        <dsp:cNvPr id="0" name=""/>
        <dsp:cNvSpPr/>
      </dsp:nvSpPr>
      <dsp:spPr>
        <a:xfrm>
          <a:off x="7216" y="2311667"/>
          <a:ext cx="2505937" cy="41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Introduction to Time Series Forecasting</a:t>
          </a:r>
        </a:p>
      </dsp:txBody>
      <dsp:txXfrm>
        <a:off x="7216" y="2311667"/>
        <a:ext cx="2505937" cy="411130"/>
      </dsp:txXfrm>
    </dsp:sp>
    <dsp:sp modelId="{C522FBFA-A24F-4CC2-9B2B-AF523ED92D79}">
      <dsp:nvSpPr>
        <dsp:cNvPr id="0" name=""/>
        <dsp:cNvSpPr/>
      </dsp:nvSpPr>
      <dsp:spPr>
        <a:xfrm>
          <a:off x="7216" y="2766661"/>
          <a:ext cx="2505937" cy="76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72D66-0F07-4FFD-93ED-E6B13AF37D8D}">
      <dsp:nvSpPr>
        <dsp:cNvPr id="0" name=""/>
        <dsp:cNvSpPr/>
      </dsp:nvSpPr>
      <dsp:spPr>
        <a:xfrm>
          <a:off x="3766122" y="1340281"/>
          <a:ext cx="877078" cy="877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BA4C9-3765-47EA-A230-4E3CC58000C3}">
      <dsp:nvSpPr>
        <dsp:cNvPr id="0" name=""/>
        <dsp:cNvSpPr/>
      </dsp:nvSpPr>
      <dsp:spPr>
        <a:xfrm>
          <a:off x="2951692" y="2311667"/>
          <a:ext cx="2505937" cy="41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Open-Source Tools</a:t>
          </a:r>
        </a:p>
      </dsp:txBody>
      <dsp:txXfrm>
        <a:off x="2951692" y="2311667"/>
        <a:ext cx="2505937" cy="411130"/>
      </dsp:txXfrm>
    </dsp:sp>
    <dsp:sp modelId="{23766F3A-71B2-42F1-9AE0-D64CEA4E6156}">
      <dsp:nvSpPr>
        <dsp:cNvPr id="0" name=""/>
        <dsp:cNvSpPr/>
      </dsp:nvSpPr>
      <dsp:spPr>
        <a:xfrm>
          <a:off x="2951692" y="2766661"/>
          <a:ext cx="2505937" cy="76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AC030-0372-473C-B0D2-250DC42693D5}">
      <dsp:nvSpPr>
        <dsp:cNvPr id="0" name=""/>
        <dsp:cNvSpPr/>
      </dsp:nvSpPr>
      <dsp:spPr>
        <a:xfrm>
          <a:off x="6710599" y="1340281"/>
          <a:ext cx="877078" cy="877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6931C-BCB1-4923-956D-E8E487E7D795}">
      <dsp:nvSpPr>
        <dsp:cNvPr id="0" name=""/>
        <dsp:cNvSpPr/>
      </dsp:nvSpPr>
      <dsp:spPr>
        <a:xfrm>
          <a:off x="5896169" y="2311667"/>
          <a:ext cx="2505937" cy="41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3 critical aspects of forecasting libraries</a:t>
          </a:r>
        </a:p>
      </dsp:txBody>
      <dsp:txXfrm>
        <a:off x="5896169" y="2311667"/>
        <a:ext cx="2505937" cy="411130"/>
      </dsp:txXfrm>
    </dsp:sp>
    <dsp:sp modelId="{C7B94129-1461-4BD4-8A60-2E1A6D2E5024}">
      <dsp:nvSpPr>
        <dsp:cNvPr id="0" name=""/>
        <dsp:cNvSpPr/>
      </dsp:nvSpPr>
      <dsp:spPr>
        <a:xfrm>
          <a:off x="5916743" y="2864774"/>
          <a:ext cx="2505937" cy="76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Data Understanding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Data Preparation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Backtesting</a:t>
          </a:r>
        </a:p>
      </dsp:txBody>
      <dsp:txXfrm>
        <a:off x="5916743" y="2864774"/>
        <a:ext cx="2505937" cy="766809"/>
      </dsp:txXfrm>
    </dsp:sp>
    <dsp:sp modelId="{4A7ECD71-BFC2-4FB7-805D-5C1FF0B29395}">
      <dsp:nvSpPr>
        <dsp:cNvPr id="0" name=""/>
        <dsp:cNvSpPr/>
      </dsp:nvSpPr>
      <dsp:spPr>
        <a:xfrm>
          <a:off x="9655075" y="1340281"/>
          <a:ext cx="877078" cy="877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BB550-8F93-4126-A501-2C1FE41FE82C}">
      <dsp:nvSpPr>
        <dsp:cNvPr id="0" name=""/>
        <dsp:cNvSpPr/>
      </dsp:nvSpPr>
      <dsp:spPr>
        <a:xfrm>
          <a:off x="8840646" y="2311667"/>
          <a:ext cx="2505937" cy="41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Conclusion and Key Takeaways</a:t>
          </a:r>
        </a:p>
      </dsp:txBody>
      <dsp:txXfrm>
        <a:off x="8840646" y="2311667"/>
        <a:ext cx="2505937" cy="411130"/>
      </dsp:txXfrm>
    </dsp:sp>
    <dsp:sp modelId="{B97FF803-C705-4DC0-9240-CC265CA8BBC2}">
      <dsp:nvSpPr>
        <dsp:cNvPr id="0" name=""/>
        <dsp:cNvSpPr/>
      </dsp:nvSpPr>
      <dsp:spPr>
        <a:xfrm>
          <a:off x="8840646" y="2766661"/>
          <a:ext cx="2505937" cy="76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7E269-9A59-4B28-84B2-FFC98E19ADD7}">
      <dsp:nvSpPr>
        <dsp:cNvPr id="0" name=""/>
        <dsp:cNvSpPr/>
      </dsp:nvSpPr>
      <dsp:spPr>
        <a:xfrm>
          <a:off x="0" y="0"/>
          <a:ext cx="10925958" cy="857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BEFA-31EB-42A4-8EEF-28B054F8B57E}">
      <dsp:nvSpPr>
        <dsp:cNvPr id="0" name=""/>
        <dsp:cNvSpPr/>
      </dsp:nvSpPr>
      <dsp:spPr>
        <a:xfrm>
          <a:off x="259521" y="193399"/>
          <a:ext cx="471858" cy="471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DDACC-8E68-4A2E-A2A2-366BDA3000A1}">
      <dsp:nvSpPr>
        <dsp:cNvPr id="0" name=""/>
        <dsp:cNvSpPr/>
      </dsp:nvSpPr>
      <dsp:spPr>
        <a:xfrm>
          <a:off x="990902" y="366"/>
          <a:ext cx="9935055" cy="85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97" tIns="90797" rIns="90797" bIns="907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Data Understanding: </a:t>
          </a: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How well does the library support Exploratory Data Analysis (EDA)?</a:t>
          </a:r>
        </a:p>
      </dsp:txBody>
      <dsp:txXfrm>
        <a:off x="990902" y="366"/>
        <a:ext cx="9935055" cy="857923"/>
      </dsp:txXfrm>
    </dsp:sp>
    <dsp:sp modelId="{8EF7A49E-C780-4217-8736-551F5CE54424}">
      <dsp:nvSpPr>
        <dsp:cNvPr id="0" name=""/>
        <dsp:cNvSpPr/>
      </dsp:nvSpPr>
      <dsp:spPr>
        <a:xfrm>
          <a:off x="0" y="1072771"/>
          <a:ext cx="10925958" cy="857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92036-90A6-43EB-B5B9-88CABE82F436}">
      <dsp:nvSpPr>
        <dsp:cNvPr id="0" name=""/>
        <dsp:cNvSpPr/>
      </dsp:nvSpPr>
      <dsp:spPr>
        <a:xfrm>
          <a:off x="259521" y="1265804"/>
          <a:ext cx="471858" cy="471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FCB35-9BC6-4A76-A45A-C9E80B16E29B}">
      <dsp:nvSpPr>
        <dsp:cNvPr id="0" name=""/>
        <dsp:cNvSpPr/>
      </dsp:nvSpPr>
      <dsp:spPr>
        <a:xfrm>
          <a:off x="990902" y="1072771"/>
          <a:ext cx="9935055" cy="85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97" tIns="90797" rIns="90797" bIns="907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Data Preparation</a:t>
          </a: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: How robust and intuitive are the tool's preprocessing capabilities for handling quality issues, like missing values, NaNs, duplicate data, and exogenous variables?</a:t>
          </a:r>
        </a:p>
      </dsp:txBody>
      <dsp:txXfrm>
        <a:off x="990902" y="1072771"/>
        <a:ext cx="9935055" cy="857923"/>
      </dsp:txXfrm>
    </dsp:sp>
    <dsp:sp modelId="{6E9E8CD2-B423-4DAA-9756-82EFB94FEA21}">
      <dsp:nvSpPr>
        <dsp:cNvPr id="0" name=""/>
        <dsp:cNvSpPr/>
      </dsp:nvSpPr>
      <dsp:spPr>
        <a:xfrm>
          <a:off x="0" y="2145176"/>
          <a:ext cx="10925958" cy="857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1D4D-2706-4751-90EA-5DE76A4D46D7}">
      <dsp:nvSpPr>
        <dsp:cNvPr id="0" name=""/>
        <dsp:cNvSpPr/>
      </dsp:nvSpPr>
      <dsp:spPr>
        <a:xfrm>
          <a:off x="259521" y="2338209"/>
          <a:ext cx="471858" cy="471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C0ECB-D267-43DE-AFED-CEF4ADCC1B62}">
      <dsp:nvSpPr>
        <dsp:cNvPr id="0" name=""/>
        <dsp:cNvSpPr/>
      </dsp:nvSpPr>
      <dsp:spPr>
        <a:xfrm>
          <a:off x="990902" y="2145543"/>
          <a:ext cx="9935055" cy="85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97" tIns="90797" rIns="90797" bIns="907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Backtesting: </a:t>
          </a: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How effective and scalable are the library’s modeling and evaluation capabilities for forecasting algorithms?</a:t>
          </a:r>
        </a:p>
      </dsp:txBody>
      <dsp:txXfrm>
        <a:off x="990902" y="2145543"/>
        <a:ext cx="9935055" cy="857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7E269-9A59-4B28-84B2-FFC98E19ADD7}">
      <dsp:nvSpPr>
        <dsp:cNvPr id="0" name=""/>
        <dsp:cNvSpPr/>
      </dsp:nvSpPr>
      <dsp:spPr>
        <a:xfrm>
          <a:off x="0" y="0"/>
          <a:ext cx="2693854" cy="717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BEFA-31EB-42A4-8EEF-28B054F8B57E}">
      <dsp:nvSpPr>
        <dsp:cNvPr id="0" name=""/>
        <dsp:cNvSpPr/>
      </dsp:nvSpPr>
      <dsp:spPr>
        <a:xfrm>
          <a:off x="216910" y="161644"/>
          <a:ext cx="394382" cy="394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DDACC-8E68-4A2E-A2A2-366BDA3000A1}">
      <dsp:nvSpPr>
        <dsp:cNvPr id="0" name=""/>
        <dsp:cNvSpPr/>
      </dsp:nvSpPr>
      <dsp:spPr>
        <a:xfrm>
          <a:off x="828204" y="306"/>
          <a:ext cx="1865649" cy="71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9" tIns="75889" rIns="75889" bIns="7588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Data Understanding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8204" y="306"/>
        <a:ext cx="1865649" cy="717059"/>
      </dsp:txXfrm>
    </dsp:sp>
    <dsp:sp modelId="{8EF7A49E-C780-4217-8736-551F5CE54424}">
      <dsp:nvSpPr>
        <dsp:cNvPr id="0" name=""/>
        <dsp:cNvSpPr/>
      </dsp:nvSpPr>
      <dsp:spPr>
        <a:xfrm>
          <a:off x="0" y="896631"/>
          <a:ext cx="2693854" cy="717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92036-90A6-43EB-B5B9-88CABE82F436}">
      <dsp:nvSpPr>
        <dsp:cNvPr id="0" name=""/>
        <dsp:cNvSpPr/>
      </dsp:nvSpPr>
      <dsp:spPr>
        <a:xfrm>
          <a:off x="216910" y="1057969"/>
          <a:ext cx="394382" cy="394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FCB35-9BC6-4A76-A45A-C9E80B16E29B}">
      <dsp:nvSpPr>
        <dsp:cNvPr id="0" name=""/>
        <dsp:cNvSpPr/>
      </dsp:nvSpPr>
      <dsp:spPr>
        <a:xfrm>
          <a:off x="828204" y="896631"/>
          <a:ext cx="1865649" cy="71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9" tIns="75889" rIns="75889" bIns="7588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Data Preparation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8204" y="896631"/>
        <a:ext cx="1865649" cy="717059"/>
      </dsp:txXfrm>
    </dsp:sp>
    <dsp:sp modelId="{6E9E8CD2-B423-4DAA-9756-82EFB94FEA21}">
      <dsp:nvSpPr>
        <dsp:cNvPr id="0" name=""/>
        <dsp:cNvSpPr/>
      </dsp:nvSpPr>
      <dsp:spPr>
        <a:xfrm>
          <a:off x="0" y="1792955"/>
          <a:ext cx="2693854" cy="717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1D4D-2706-4751-90EA-5DE76A4D46D7}">
      <dsp:nvSpPr>
        <dsp:cNvPr id="0" name=""/>
        <dsp:cNvSpPr/>
      </dsp:nvSpPr>
      <dsp:spPr>
        <a:xfrm>
          <a:off x="216910" y="1954294"/>
          <a:ext cx="394382" cy="394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C0ECB-D267-43DE-AFED-CEF4ADCC1B62}">
      <dsp:nvSpPr>
        <dsp:cNvPr id="0" name=""/>
        <dsp:cNvSpPr/>
      </dsp:nvSpPr>
      <dsp:spPr>
        <a:xfrm>
          <a:off x="828204" y="1793262"/>
          <a:ext cx="1865649" cy="71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9" tIns="75889" rIns="75889" bIns="7588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Backtesting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8204" y="1793262"/>
        <a:ext cx="1865649" cy="71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5CF2E-4B81-4713-93A4-9EFBD63690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2B35-B859-499C-8394-C3C7141D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E75F-0E32-44A0-B49B-ECF19BFAA3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E75F-0E32-44A0-B49B-ECF19BFAA3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E75F-0E32-44A0-B49B-ECF19BFAA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ED2E4-4915-2104-4B32-0ACFD8FE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7077D-8221-DD3C-8F36-D5866B546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DFB46-855D-354B-5301-E7D148399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stateless and stateful forecaster.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CEA40-F0CE-7935-B5AD-6A9B65333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1B8EE-D829-42BC-9CC8-EAA9D0398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D66-7CFC-2E47-A8CD-CB58938AA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BB8A-C208-AAA7-7B1C-EBBB0B78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406B-FEC3-9385-F667-28C8CEC5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6B67-1F97-AEF8-F13A-428BA7AB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D53E-35F8-7F6D-751C-A42B7C7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929A-78DB-6064-202D-D0349014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5882-077D-600B-41F2-0972B9BDD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A28F-92B7-5708-38E0-E7E3A583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9714-BA78-B9AE-8045-4643678E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B175-92C7-4286-CBA5-042CD508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F2B19-D83B-E0E8-65B8-B59B180E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CAEDE-458A-20EE-F44A-EAB93F55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945F-BF6B-E698-4F22-600EB69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1356-3D94-0615-5FCB-FA4A16BC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142E-32E8-6DFB-52FC-67BA7A7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85B7-7BB5-97E2-4A41-3F107061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CDEE-936D-EC88-AAB6-EFC62318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8A1B-424E-B90C-268B-205A17B5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67AD-4019-917A-19C4-368398EE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1D09-EAD0-405D-488F-774EC63C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4748-EC51-6E65-F45D-88728C41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0D4D-8B5F-FB2E-7747-EB6010BC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FBA9-9F53-E167-05CA-9238C2EA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D113-0123-E3C1-B3E6-022419AB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7FDA-BA82-E152-7EE5-777AF49B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A23C-B38E-2880-2D41-AD95B88B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7AAD-87C2-6E60-5B5C-A0D9CFD1F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F374D-AF5A-C16C-040C-C443A4CE8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0F97-111E-7591-746D-B3C445C6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F3E9F-592F-0DC4-040A-1A0D4236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286F-2FBB-087E-DA7A-3E21A344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2D6F-3775-214F-A84C-0E6D3B20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E22F-1FBC-2DAC-3F5E-31B848AF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2B784-5EFB-67D0-183F-9ACB02B5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334C-51F4-D3B5-A1A5-F1FF1301A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39332-2AB4-7141-8C6C-E79CCBBE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1ADE3-C7E7-43BF-A004-E635DB4B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30FE0-DD73-48AD-7B58-60F2EB60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10F1F-C9FF-C990-D338-A1C0030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1800-C6BB-D49E-ABD6-5E3F1AA4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EC9E5-250F-7A2A-3D5E-67AA296D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5BED7-4B70-BDC4-F7A9-B87A7630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341CD-9F4F-FC97-63D2-8CDC92B5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720DB-AAD0-613B-E3DA-4E4E7E21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14BA3-3AFC-4D7F-E586-A575AC0A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C7815-4404-17EC-6FF7-253ED416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EE62-7A7C-4FEB-D984-68679ABD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5C9A-60D2-A64F-59CD-AABFCD6A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350E5-166F-CBCF-336F-B0C1EB70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B6E58-4B65-0188-BE37-1B075A68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0661-19FA-025D-157D-1C75C114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5DB2-138A-0C76-2B96-0ACE3144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14DB-8324-A858-5663-CB6FF45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50D45-04F4-5833-F9C0-E1376218B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86A3-2FB1-76BF-37FA-777BCD6B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AFA7-B44D-8B71-7DEF-973FA3E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C5484-5D2D-3797-8271-0A487A91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32F7-3706-0E09-120F-6027CF39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A1D53-9999-9B1D-ED46-07D0C3B8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FEEF-4759-2241-5EC4-9316CBAB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9B20-B2F9-8DEA-7457-1EA596516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72965-81F7-4C54-AC6B-52B70C20576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5B84-C736-B685-E636-57AA33876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7DD0-9ECF-C395-E021-043022A6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48A42-B8BA-4149-94E1-DE771899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0E177-678B-712D-A865-44EB6400405F}"/>
              </a:ext>
            </a:extLst>
          </p:cNvPr>
          <p:cNvSpPr txBox="1"/>
          <p:nvPr/>
        </p:nvSpPr>
        <p:spPr>
          <a:xfrm>
            <a:off x="4065649" y="4801009"/>
            <a:ext cx="78581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Adopting Open-Source Tools for Time Series Forecasting: Opportunities and Pitfalls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DC861-CF68-7FD4-705C-C271DC23E851}"/>
              </a:ext>
            </a:extLst>
          </p:cNvPr>
          <p:cNvSpPr txBox="1"/>
          <p:nvPr/>
        </p:nvSpPr>
        <p:spPr>
          <a:xfrm>
            <a:off x="366522" y="2152036"/>
            <a:ext cx="501091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Udisha Dutta Chowdhury</a:t>
            </a:r>
          </a:p>
          <a:p>
            <a:endParaRPr lang="en-US" sz="28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work with Abhishek Murthy, </a:t>
            </a:r>
          </a:p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Schneider Electric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E5691-E9AF-F31D-E9D1-3C94BB3209B1}"/>
              </a:ext>
            </a:extLst>
          </p:cNvPr>
          <p:cNvSpPr txBox="1"/>
          <p:nvPr/>
        </p:nvSpPr>
        <p:spPr>
          <a:xfrm>
            <a:off x="366523" y="599965"/>
            <a:ext cx="439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PyData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NYC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349CA-0CD4-5023-5A98-437D5C60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1768" r="-1"/>
          <a:stretch/>
        </p:blipFill>
        <p:spPr>
          <a:xfrm>
            <a:off x="5320598" y="1430960"/>
            <a:ext cx="6603177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2003-2860-0088-5B0A-905AC855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6" y="2588786"/>
            <a:ext cx="6157456" cy="3827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17178-8331-00C7-F871-C5AB204BFF6E}"/>
              </a:ext>
            </a:extLst>
          </p:cNvPr>
          <p:cNvSpPr txBox="1"/>
          <p:nvPr/>
        </p:nvSpPr>
        <p:spPr>
          <a:xfrm>
            <a:off x="345586" y="187639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plot_series</a:t>
            </a: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4EA84-6C52-153F-1751-35B34D49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094" y="4358654"/>
            <a:ext cx="2704152" cy="22559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BCD6A-12C7-B429-B866-83BD985E4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094" y="2123652"/>
            <a:ext cx="2704152" cy="2255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4F4B-99AE-8D7C-7803-71D586166728}"/>
              </a:ext>
            </a:extLst>
          </p:cNvPr>
          <p:cNvSpPr txBox="1"/>
          <p:nvPr/>
        </p:nvSpPr>
        <p:spPr>
          <a:xfrm>
            <a:off x="8421428" y="174749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plot_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lags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0A201-20D8-4C23-02C9-13F1ED0A64F7}"/>
              </a:ext>
            </a:extLst>
          </p:cNvPr>
          <p:cNvSpPr txBox="1"/>
          <p:nvPr/>
        </p:nvSpPr>
        <p:spPr>
          <a:xfrm>
            <a:off x="345586" y="1422457"/>
            <a:ext cx="45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 trends with train-test split</a:t>
            </a:r>
          </a:p>
          <a:p>
            <a:endParaRPr lang="en-US"/>
          </a:p>
        </p:txBody>
      </p:sp>
      <p:pic>
        <p:nvPicPr>
          <p:cNvPr id="5" name="Picture 2" descr="sktime  documentation - Home">
            <a:extLst>
              <a:ext uri="{FF2B5EF4-FFF2-40B4-BE49-F238E27FC236}">
                <a16:creationId xmlns:a16="http://schemas.microsoft.com/office/drawing/2014/main" id="{99EB2304-14C0-F4E1-4F10-7703EC7D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491" y="686858"/>
            <a:ext cx="2755766" cy="6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93242-205D-6B28-C6BF-0B5AC414AE46}"/>
              </a:ext>
            </a:extLst>
          </p:cNvPr>
          <p:cNvSpPr txBox="1"/>
          <p:nvPr/>
        </p:nvSpPr>
        <p:spPr>
          <a:xfrm>
            <a:off x="6937972" y="1331073"/>
            <a:ext cx="4906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one or more lagged versions of the time-series data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BA52A-3D59-D11B-766F-D27E7CDDBCD4}"/>
              </a:ext>
            </a:extLst>
          </p:cNvPr>
          <p:cNvSpPr txBox="1"/>
          <p:nvPr/>
        </p:nvSpPr>
        <p:spPr>
          <a:xfrm>
            <a:off x="209550" y="227890"/>
            <a:ext cx="10731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 Understanding : Forecasting Libraries accelerate 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07B5-F802-46A2-8818-2D58B29BF96B}"/>
              </a:ext>
            </a:extLst>
          </p:cNvPr>
          <p:cNvSpPr txBox="1"/>
          <p:nvPr/>
        </p:nvSpPr>
        <p:spPr>
          <a:xfrm>
            <a:off x="345586" y="2263856"/>
            <a:ext cx="6266872" cy="25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plot_series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labels=["Training", "Testing"], markers=['.', '.'], ax=ax)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EEF8-9F5E-5EBA-DD51-57294CFC7988}"/>
              </a:ext>
            </a:extLst>
          </p:cNvPr>
          <p:cNvSpPr txBox="1"/>
          <p:nvPr/>
        </p:nvSpPr>
        <p:spPr>
          <a:xfrm>
            <a:off x="10297565" y="2887473"/>
            <a:ext cx="4477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plot_lags</a:t>
            </a:r>
            <a:r>
              <a:rPr lang="en-US" sz="9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9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lags=6)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17938-CF1D-E8AA-860D-A6EB765177DA}"/>
              </a:ext>
            </a:extLst>
          </p:cNvPr>
          <p:cNvSpPr txBox="1"/>
          <p:nvPr/>
        </p:nvSpPr>
        <p:spPr>
          <a:xfrm>
            <a:off x="10297565" y="5486639"/>
            <a:ext cx="4477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plot_lags</a:t>
            </a:r>
            <a:r>
              <a:rPr lang="en-US" sz="9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9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lags=24)</a:t>
            </a:r>
          </a:p>
        </p:txBody>
      </p:sp>
    </p:spTree>
    <p:extLst>
      <p:ext uri="{BB962C8B-B14F-4D97-AF65-F5344CB8AC3E}">
        <p14:creationId xmlns:p14="http://schemas.microsoft.com/office/powerpoint/2010/main" val="61961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52574-7F0F-DCF0-BBBA-C488C915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12BB36F-86DA-3811-449B-1E49B57C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10" y="1380913"/>
            <a:ext cx="7845553" cy="52541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C6CC10-E002-80C7-0729-E443C17CB980}"/>
              </a:ext>
            </a:extLst>
          </p:cNvPr>
          <p:cNvSpPr txBox="1"/>
          <p:nvPr/>
        </p:nvSpPr>
        <p:spPr>
          <a:xfrm>
            <a:off x="230930" y="183711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plot_correlations</a:t>
            </a: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/>
          </a:p>
        </p:txBody>
      </p:sp>
      <p:pic>
        <p:nvPicPr>
          <p:cNvPr id="5" name="Picture 2" descr="sktime  documentation - Home">
            <a:extLst>
              <a:ext uri="{FF2B5EF4-FFF2-40B4-BE49-F238E27FC236}">
                <a16:creationId xmlns:a16="http://schemas.microsoft.com/office/drawing/2014/main" id="{49472D27-A861-18AD-DF19-F212535F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09" y="759296"/>
            <a:ext cx="2755766" cy="6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D6E3B-1976-20D9-2289-BA47BD263423}"/>
              </a:ext>
            </a:extLst>
          </p:cNvPr>
          <p:cNvSpPr txBox="1"/>
          <p:nvPr/>
        </p:nvSpPr>
        <p:spPr>
          <a:xfrm>
            <a:off x="230930" y="1442831"/>
            <a:ext cx="355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(auto &amp; partial)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F7F4-E6BF-36D5-AD6C-11B43FC0B67B}"/>
              </a:ext>
            </a:extLst>
          </p:cNvPr>
          <p:cNvSpPr txBox="1"/>
          <p:nvPr/>
        </p:nvSpPr>
        <p:spPr>
          <a:xfrm>
            <a:off x="209550" y="227890"/>
            <a:ext cx="10731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FA967-5539-BB7B-2CC6-E178CBB5E92D}"/>
              </a:ext>
            </a:extLst>
          </p:cNvPr>
          <p:cNvSpPr txBox="1"/>
          <p:nvPr/>
        </p:nvSpPr>
        <p:spPr>
          <a:xfrm>
            <a:off x="837623" y="3547486"/>
            <a:ext cx="60960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plot_correlations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668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2C1B-EBD1-6021-E70E-A1A1B7513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28085E-604D-7DFC-67F4-97AD47A55AD3}"/>
              </a:ext>
            </a:extLst>
          </p:cNvPr>
          <p:cNvSpPr txBox="1"/>
          <p:nvPr/>
        </p:nvSpPr>
        <p:spPr>
          <a:xfrm>
            <a:off x="7341183" y="1870769"/>
            <a:ext cx="4672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issues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are expected in the training and testing datasets.  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forecasting library must help the data scientist analyze and mitigate the issues through: 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Missing value imputation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Outlier detection and removal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Detrending and seasonality adjustment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Resampling irregular timestamps to fixed 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Time-based train-test splitting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4834835-F424-E882-3DF1-D5852642FB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2185" y="1926428"/>
              <a:ext cx="1175640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606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395034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4834835-F424-E882-3DF1-D5852642FB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885634"/>
                  </p:ext>
                </p:extLst>
              </p:nvPr>
            </p:nvGraphicFramePr>
            <p:xfrm>
              <a:off x="172185" y="1926428"/>
              <a:ext cx="1175640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606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395034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462" t="-3279" r="-1538" b="-6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3279" r="-51163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462" t="-103279" r="-1538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3279" r="-51163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462" t="-203279" r="-1538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3279" r="-51163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462" t="-303279" r="-1538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3279" r="-51163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462" t="-403279" r="-1538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443AFC1-65A1-4F93-47A3-BD06E89FEC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5091" y="1905219"/>
              <a:ext cx="1472671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41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608330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err="1">
                              <a:highlight>
                                <a:srgbClr val="FFFF00"/>
                              </a:highlight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NaN</a:t>
                          </a:r>
                          <a:endParaRPr lang="en-US" sz="1400">
                            <a:highlight>
                              <a:srgbClr val="FFFF00"/>
                            </a:highlight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443AFC1-65A1-4F93-47A3-BD06E89FEC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317663"/>
                  </p:ext>
                </p:extLst>
              </p:nvPr>
            </p:nvGraphicFramePr>
            <p:xfrm>
              <a:off x="1655091" y="1905219"/>
              <a:ext cx="1472671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41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608330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3000" t="-1639" r="-1000" b="-6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1639" r="-70629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3000" t="-101639" r="-1000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639" r="-7062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3000" t="-201639" r="-1000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639" r="-7062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err="1">
                              <a:highlight>
                                <a:srgbClr val="FFFF00"/>
                              </a:highlight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NaN</a:t>
                          </a:r>
                          <a:endParaRPr lang="en-US" sz="1400">
                            <a:highlight>
                              <a:srgbClr val="FFFF00"/>
                            </a:highlight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1639" r="-7062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3000" t="-401639" r="-100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DAD6C27-27E8-2EF8-DB79-1BDC342ECE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8534" y="1905219"/>
              <a:ext cx="1472671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41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608330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DAD6C27-27E8-2EF8-DB79-1BDC342EC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307579"/>
                  </p:ext>
                </p:extLst>
              </p:nvPr>
            </p:nvGraphicFramePr>
            <p:xfrm>
              <a:off x="3498534" y="1905219"/>
              <a:ext cx="1472671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41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608330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43000" t="-1639" r="-1000" b="-6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1639" r="-70629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43000" t="-101639" r="-1000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1639" r="-7062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43000" t="-201639" r="-1000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1639" r="-7062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43000" t="-301639" r="-1000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1639" r="-7062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43000" t="-401639" r="-100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30AB3821-15DC-402A-451A-37FBF75DFB16}"/>
              </a:ext>
            </a:extLst>
          </p:cNvPr>
          <p:cNvSpPr/>
          <p:nvPr/>
        </p:nvSpPr>
        <p:spPr>
          <a:xfrm>
            <a:off x="3327084" y="3134579"/>
            <a:ext cx="171450" cy="127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688834A-C4E6-30BE-8686-DE54B8B18B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69849" y="1905219"/>
              <a:ext cx="1472671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41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608330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688834A-C4E6-30BE-8686-DE54B8B18B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540055"/>
                  </p:ext>
                </p:extLst>
              </p:nvPr>
            </p:nvGraphicFramePr>
            <p:xfrm>
              <a:off x="5369849" y="1905219"/>
              <a:ext cx="1472671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41">
                      <a:extLst>
                        <a:ext uri="{9D8B030D-6E8A-4147-A177-3AD203B41FA5}">
                          <a16:colId xmlns:a16="http://schemas.microsoft.com/office/drawing/2014/main" val="3330669549"/>
                        </a:ext>
                      </a:extLst>
                    </a:gridCol>
                    <a:gridCol w="608330">
                      <a:extLst>
                        <a:ext uri="{9D8B030D-6E8A-4147-A177-3AD203B41FA5}">
                          <a16:colId xmlns:a16="http://schemas.microsoft.com/office/drawing/2014/main" val="678751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3000" t="-1639" r="-1000" b="-6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1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1639" r="-70629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3000" t="-101639" r="-1000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28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01639" r="-7062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3000" t="-201639" r="-1000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03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01639" r="-7062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3000" t="-301639" r="-1000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84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401639" r="-7062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3000" t="-401639" r="-100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27400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  <a:p>
                          <a:pPr algn="ctr"/>
                          <a:r>
                            <a:rPr lang="en-US" sz="140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0392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D0FDD22-BAFC-04DE-F8D3-7420DBF0038C}"/>
              </a:ext>
            </a:extLst>
          </p:cNvPr>
          <p:cNvSpPr/>
          <p:nvPr/>
        </p:nvSpPr>
        <p:spPr>
          <a:xfrm>
            <a:off x="5214970" y="2592493"/>
            <a:ext cx="101600" cy="7874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E5A8A-B8D0-B766-FBED-35C6819471A5}"/>
              </a:ext>
            </a:extLst>
          </p:cNvPr>
          <p:cNvSpPr txBox="1"/>
          <p:nvPr/>
        </p:nvSpPr>
        <p:spPr>
          <a:xfrm>
            <a:off x="344520" y="4609982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Nominal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2298E-C6CF-818D-0288-86F65FF0A455}"/>
              </a:ext>
            </a:extLst>
          </p:cNvPr>
          <p:cNvSpPr txBox="1"/>
          <p:nvPr/>
        </p:nvSpPr>
        <p:spPr>
          <a:xfrm>
            <a:off x="1792320" y="4609981"/>
            <a:ext cx="123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6AE58-17FA-8743-F527-E2BC63BBA5D0}"/>
              </a:ext>
            </a:extLst>
          </p:cNvPr>
          <p:cNvSpPr txBox="1"/>
          <p:nvPr/>
        </p:nvSpPr>
        <p:spPr>
          <a:xfrm>
            <a:off x="3498534" y="4609980"/>
            <a:ext cx="135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Irregular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D84F7-869B-7070-8638-156A1D352B70}"/>
              </a:ext>
            </a:extLst>
          </p:cNvPr>
          <p:cNvSpPr txBox="1"/>
          <p:nvPr/>
        </p:nvSpPr>
        <p:spPr>
          <a:xfrm>
            <a:off x="5369849" y="4609980"/>
            <a:ext cx="135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2BD55-B214-5D91-4148-9161EEB5DBBC}"/>
              </a:ext>
            </a:extLst>
          </p:cNvPr>
          <p:cNvSpPr txBox="1"/>
          <p:nvPr/>
        </p:nvSpPr>
        <p:spPr>
          <a:xfrm>
            <a:off x="209550" y="227890"/>
            <a:ext cx="10731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 Preparation: Forecasting Libraries offer pre-processing features  </a:t>
            </a:r>
          </a:p>
        </p:txBody>
      </p:sp>
    </p:spTree>
    <p:extLst>
      <p:ext uri="{BB962C8B-B14F-4D97-AF65-F5344CB8AC3E}">
        <p14:creationId xmlns:p14="http://schemas.microsoft.com/office/powerpoint/2010/main" val="339607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4E3E9F7-7409-4D61-9BBE-205977EE23DF}"/>
              </a:ext>
            </a:extLst>
          </p:cNvPr>
          <p:cNvSpPr txBox="1"/>
          <p:nvPr/>
        </p:nvSpPr>
        <p:spPr>
          <a:xfrm>
            <a:off x="172185" y="1682709"/>
            <a:ext cx="62322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sktime.transformations.series.impute</a:t>
            </a:r>
            <a:r>
              <a:rPr lang="en-US" sz="1400" b="0">
                <a:effectLst/>
                <a:latin typeface="Consolas" panose="020B0609020204030204" pitchFamily="49" charset="0"/>
              </a:rPr>
              <a:t> import Imputer</a:t>
            </a:r>
          </a:p>
          <a:p>
            <a:pPr>
              <a:lnSpc>
                <a:spcPts val="1500"/>
              </a:lnSpc>
            </a:pPr>
            <a:endParaRPr lang="en-US" sz="1400" b="0"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0">
                <a:effectLst/>
                <a:latin typeface="Consolas" panose="020B0609020204030204" pitchFamily="49" charset="0"/>
              </a:rPr>
              <a:t>imputer = Imputer(method="mean")</a:t>
            </a:r>
          </a:p>
          <a:p>
            <a:pPr>
              <a:lnSpc>
                <a:spcPts val="1500"/>
              </a:lnSpc>
            </a:pPr>
            <a:r>
              <a:rPr lang="en-US" sz="1400" b="0" err="1">
                <a:effectLst/>
                <a:latin typeface="Consolas" panose="020B0609020204030204" pitchFamily="49" charset="0"/>
              </a:rPr>
              <a:t>data_imputed</a:t>
            </a:r>
            <a:r>
              <a:rPr lang="en-US" sz="1400" b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imputer.fit_transform</a:t>
            </a:r>
            <a:r>
              <a:rPr lang="en-US" sz="1400" b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771CF-B2CC-915F-3ABD-519CB511B4F9}"/>
              </a:ext>
            </a:extLst>
          </p:cNvPr>
          <p:cNvSpPr txBox="1"/>
          <p:nvPr/>
        </p:nvSpPr>
        <p:spPr>
          <a:xfrm>
            <a:off x="6629111" y="1424351"/>
            <a:ext cx="532736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sktime.transformations.series.outlier_detection</a:t>
            </a:r>
            <a:r>
              <a:rPr lang="en-US" sz="1400" b="0"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HampelFilter</a:t>
            </a:r>
            <a:endParaRPr lang="en-US" sz="1400" b="0"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endParaRPr lang="en-US" sz="1400"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err="1">
                <a:latin typeface="Consolas" panose="020B0609020204030204" pitchFamily="49" charset="0"/>
              </a:rPr>
              <a:t>hampel_filter</a:t>
            </a:r>
            <a:r>
              <a:rPr lang="en-US" sz="1400">
                <a:latin typeface="Consolas" panose="020B0609020204030204" pitchFamily="49" charset="0"/>
              </a:rPr>
              <a:t> = </a:t>
            </a:r>
            <a:r>
              <a:rPr lang="en-US" sz="1400" err="1">
                <a:latin typeface="Consolas" panose="020B0609020204030204" pitchFamily="49" charset="0"/>
              </a:rPr>
              <a:t>HampelFilter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window_length</a:t>
            </a:r>
            <a:r>
              <a:rPr lang="en-US" sz="1400">
                <a:latin typeface="Consolas" panose="020B0609020204030204" pitchFamily="49" charset="0"/>
              </a:rPr>
              <a:t>=24, </a:t>
            </a:r>
            <a:r>
              <a:rPr lang="en-US" sz="1400" err="1">
                <a:latin typeface="Consolas" panose="020B0609020204030204" pitchFamily="49" charset="0"/>
              </a:rPr>
              <a:t>n_sigma</a:t>
            </a:r>
            <a:r>
              <a:rPr lang="en-US" sz="1400">
                <a:latin typeface="Consolas" panose="020B0609020204030204" pitchFamily="49" charset="0"/>
              </a:rPr>
              <a:t>=3)</a:t>
            </a:r>
          </a:p>
          <a:p>
            <a:pPr>
              <a:lnSpc>
                <a:spcPts val="1500"/>
              </a:lnSpc>
            </a:pPr>
            <a:r>
              <a:rPr lang="en-US" sz="1400">
                <a:latin typeface="Consolas" panose="020B0609020204030204" pitchFamily="49" charset="0"/>
              </a:rPr>
              <a:t>outliers = </a:t>
            </a:r>
            <a:r>
              <a:rPr lang="en-US" sz="1400" err="1">
                <a:latin typeface="Consolas" panose="020B0609020204030204" pitchFamily="49" charset="0"/>
              </a:rPr>
              <a:t>hampel_filter.fit_transform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y_train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E5FEF-9B40-F367-A0A9-4AA088148838}"/>
              </a:ext>
            </a:extLst>
          </p:cNvPr>
          <p:cNvSpPr txBox="1"/>
          <p:nvPr/>
        </p:nvSpPr>
        <p:spPr>
          <a:xfrm>
            <a:off x="236142" y="920503"/>
            <a:ext cx="621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Imputation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511F-89C7-D77D-3B8B-2B42140E6E9F}"/>
              </a:ext>
            </a:extLst>
          </p:cNvPr>
          <p:cNvSpPr txBox="1"/>
          <p:nvPr/>
        </p:nvSpPr>
        <p:spPr>
          <a:xfrm>
            <a:off x="6629111" y="881048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 Detection and Removal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AEE20-83C6-13FD-BE06-66B34831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03" y="3047999"/>
            <a:ext cx="3443141" cy="3456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107A3-BFBF-CEC7-F608-33912194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96" y="3209924"/>
            <a:ext cx="5146701" cy="3257550"/>
          </a:xfrm>
          <a:prstGeom prst="rect">
            <a:avLst/>
          </a:prstGeom>
        </p:spPr>
      </p:pic>
      <p:pic>
        <p:nvPicPr>
          <p:cNvPr id="10" name="Picture 2" descr="sktime  documentation - Home">
            <a:extLst>
              <a:ext uri="{FF2B5EF4-FFF2-40B4-BE49-F238E27FC236}">
                <a16:creationId xmlns:a16="http://schemas.microsoft.com/office/drawing/2014/main" id="{AC932E44-6AB4-8DA4-20B5-7D0E5A27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7919"/>
            <a:ext cx="2231448" cy="5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64315-1F75-34F6-17AD-462DD996714C}"/>
              </a:ext>
            </a:extLst>
          </p:cNvPr>
          <p:cNvSpPr txBox="1"/>
          <p:nvPr/>
        </p:nvSpPr>
        <p:spPr>
          <a:xfrm>
            <a:off x="209550" y="227890"/>
            <a:ext cx="9501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82779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3A3A3-2C03-95F2-0B00-1020372525C2}"/>
              </a:ext>
            </a:extLst>
          </p:cNvPr>
          <p:cNvSpPr txBox="1"/>
          <p:nvPr/>
        </p:nvSpPr>
        <p:spPr>
          <a:xfrm>
            <a:off x="6614102" y="1400959"/>
            <a:ext cx="7904018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sktime.split</a:t>
            </a:r>
            <a:r>
              <a:rPr lang="en-US" sz="1400" b="0"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temporal_train_test_split</a:t>
            </a:r>
            <a:endParaRPr lang="en-US" sz="1400" b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b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>
                <a:effectLst/>
                <a:latin typeface="Consolas" panose="020B0609020204030204" pitchFamily="49" charset="0"/>
              </a:rPr>
              <a:t>data =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effectLst/>
                <a:latin typeface="Consolas" panose="020B0609020204030204" pitchFamily="49" charset="0"/>
              </a:rPr>
              <a:t>['2006-01-01':'2006-12-31'][:(24*125)]</a:t>
            </a:r>
          </a:p>
          <a:p>
            <a:pPr>
              <a:lnSpc>
                <a:spcPts val="1425"/>
              </a:lnSpc>
            </a:pPr>
            <a:r>
              <a:rPr lang="en-US" sz="1400" b="0" err="1"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y_test</a:t>
            </a:r>
            <a:r>
              <a:rPr lang="en-US" sz="1400" b="0">
                <a:effectLst/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1425"/>
              </a:lnSpc>
            </a:pPr>
            <a:r>
              <a:rPr lang="en-US" sz="1400">
                <a:latin typeface="Consolas" panose="020B0609020204030204" pitchFamily="49" charset="0"/>
              </a:rPr>
              <a:t>	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temporal_train_test_split</a:t>
            </a:r>
            <a:r>
              <a:rPr lang="en-US" sz="1400" b="0">
                <a:effectLst/>
                <a:latin typeface="Consolas" panose="020B0609020204030204" pitchFamily="49" charset="0"/>
              </a:rPr>
              <a:t>(data,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test_size</a:t>
            </a:r>
            <a:r>
              <a:rPr lang="en-US" sz="1400" b="0">
                <a:effectLst/>
                <a:latin typeface="Consolas" panose="020B0609020204030204" pitchFamily="49" charset="0"/>
              </a:rPr>
              <a:t>=0.2)</a:t>
            </a:r>
          </a:p>
          <a:p>
            <a:pPr>
              <a:lnSpc>
                <a:spcPts val="1425"/>
              </a:lnSpc>
            </a:pPr>
            <a:endParaRPr lang="en-US" sz="1400" b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DD8B8-8C5C-1A63-D02E-D7707AA30494}"/>
              </a:ext>
            </a:extLst>
          </p:cNvPr>
          <p:cNvSpPr txBox="1"/>
          <p:nvPr/>
        </p:nvSpPr>
        <p:spPr>
          <a:xfrm>
            <a:off x="6614102" y="869352"/>
            <a:ext cx="621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Time-based train-test 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50C2B-C74A-07F1-5FB0-D96141367333}"/>
              </a:ext>
            </a:extLst>
          </p:cNvPr>
          <p:cNvSpPr txBox="1"/>
          <p:nvPr/>
        </p:nvSpPr>
        <p:spPr>
          <a:xfrm>
            <a:off x="172185" y="869352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Detrending and Seasonality Adjustment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84BC3-F90F-F970-0CCB-85E64FA0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" y="3541391"/>
            <a:ext cx="6213824" cy="1725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B9C66-6E97-3346-8733-7520DAD6BB8D}"/>
              </a:ext>
            </a:extLst>
          </p:cNvPr>
          <p:cNvSpPr txBox="1"/>
          <p:nvPr/>
        </p:nvSpPr>
        <p:spPr>
          <a:xfrm>
            <a:off x="260927" y="1400959"/>
            <a:ext cx="5835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sktime.transformations.series.detrend</a:t>
            </a:r>
            <a:r>
              <a:rPr lang="en-US" sz="1400" b="0"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Detrender</a:t>
            </a:r>
            <a:endParaRPr lang="en-US" sz="1400" b="0">
              <a:effectLst/>
              <a:latin typeface="Consolas" panose="020B0609020204030204" pitchFamily="49" charset="0"/>
            </a:endParaRPr>
          </a:p>
          <a:p>
            <a:endParaRPr lang="en-US" sz="1400" b="0">
              <a:effectLst/>
              <a:latin typeface="Consolas" panose="020B0609020204030204" pitchFamily="49" charset="0"/>
            </a:endParaRPr>
          </a:p>
          <a:p>
            <a:r>
              <a:rPr lang="en-US" sz="1400" b="0" err="1">
                <a:effectLst/>
                <a:latin typeface="Consolas" panose="020B0609020204030204" pitchFamily="49" charset="0"/>
              </a:rPr>
              <a:t>detrender</a:t>
            </a:r>
            <a:r>
              <a:rPr lang="en-US" sz="1400" b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Detrender</a:t>
            </a:r>
            <a:r>
              <a:rPr lang="en-US" sz="1400" b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err="1">
                <a:effectLst/>
                <a:latin typeface="Consolas" panose="020B0609020204030204" pitchFamily="49" charset="0"/>
              </a:rPr>
              <a:t>y_train_detrended</a:t>
            </a:r>
            <a:r>
              <a:rPr lang="en-US" sz="1400" b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detrender.fit_transform</a:t>
            </a:r>
            <a:r>
              <a:rPr lang="en-US" sz="1400" b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/>
          </a:p>
        </p:txBody>
      </p:sp>
      <p:pic>
        <p:nvPicPr>
          <p:cNvPr id="13" name="Picture 2" descr="sktime  documentation - Home">
            <a:extLst>
              <a:ext uri="{FF2B5EF4-FFF2-40B4-BE49-F238E27FC236}">
                <a16:creationId xmlns:a16="http://schemas.microsoft.com/office/drawing/2014/main" id="{536B06D6-8AA5-9019-DD48-B851A393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7919"/>
            <a:ext cx="2231448" cy="5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0E9B08-FADB-A35C-C3E9-703A49390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4" y="3111176"/>
            <a:ext cx="5144656" cy="2775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0B7CF-942A-8AAA-C57F-C06D4C8C70D1}"/>
              </a:ext>
            </a:extLst>
          </p:cNvPr>
          <p:cNvSpPr txBox="1"/>
          <p:nvPr/>
        </p:nvSpPr>
        <p:spPr>
          <a:xfrm>
            <a:off x="209550" y="227890"/>
            <a:ext cx="9501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51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lcome to skforecast - Skforecast Docs">
            <a:extLst>
              <a:ext uri="{FF2B5EF4-FFF2-40B4-BE49-F238E27FC236}">
                <a16:creationId xmlns:a16="http://schemas.microsoft.com/office/drawing/2014/main" id="{9D766DA3-241D-F03F-41A3-C2FC07673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9265079" y="183857"/>
            <a:ext cx="2542562" cy="6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4F0B1-4541-7725-991A-D19123CF60FE}"/>
              </a:ext>
            </a:extLst>
          </p:cNvPr>
          <p:cNvSpPr txBox="1"/>
          <p:nvPr/>
        </p:nvSpPr>
        <p:spPr>
          <a:xfrm>
            <a:off x="6772563" y="5017376"/>
            <a:ext cx="621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latin typeface="Consolas" panose="020B0609020204030204" pitchFamily="49" charset="0"/>
              </a:rPr>
              <a:t>data_interpolated</a:t>
            </a:r>
            <a:r>
              <a:rPr lang="en-US" sz="1400">
                <a:latin typeface="Consolas" panose="020B0609020204030204" pitchFamily="49" charset="0"/>
              </a:rPr>
              <a:t> = </a:t>
            </a:r>
            <a:r>
              <a:rPr lang="en-US" sz="1400" err="1">
                <a:latin typeface="Consolas" panose="020B0609020204030204" pitchFamily="49" charset="0"/>
              </a:rPr>
              <a:t>data.interpolate</a:t>
            </a:r>
            <a:r>
              <a:rPr lang="en-US" sz="1400">
                <a:latin typeface="Consolas" panose="020B0609020204030204" pitchFamily="49" charset="0"/>
              </a:rPr>
              <a:t>(method='linear')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5EB9-9154-4450-04F9-BAFCA25F523B}"/>
              </a:ext>
            </a:extLst>
          </p:cNvPr>
          <p:cNvSpPr txBox="1"/>
          <p:nvPr/>
        </p:nvSpPr>
        <p:spPr>
          <a:xfrm>
            <a:off x="324585" y="1136427"/>
            <a:ext cx="621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Skforecast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works with pandas for data 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AF39F-BDF1-AD5B-0434-D224AB297EE2}"/>
              </a:ext>
            </a:extLst>
          </p:cNvPr>
          <p:cNvSpPr txBox="1"/>
          <p:nvPr/>
        </p:nvSpPr>
        <p:spPr>
          <a:xfrm>
            <a:off x="391548" y="2304441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Outliers using Rolling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3BB68-25AE-1D0E-94DB-635E91CC7087}"/>
              </a:ext>
            </a:extLst>
          </p:cNvPr>
          <p:cNvSpPr txBox="1"/>
          <p:nvPr/>
        </p:nvSpPr>
        <p:spPr>
          <a:xfrm>
            <a:off x="6772563" y="4448145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missing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9C2F1-2163-E9C9-75F0-1CDCE0D635B8}"/>
              </a:ext>
            </a:extLst>
          </p:cNvPr>
          <p:cNvSpPr txBox="1"/>
          <p:nvPr/>
        </p:nvSpPr>
        <p:spPr>
          <a:xfrm>
            <a:off x="391548" y="2887201"/>
            <a:ext cx="6381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err="1">
                <a:effectLst/>
                <a:latin typeface="Consolas" panose="020B0609020204030204" pitchFamily="49" charset="0"/>
              </a:rPr>
              <a:t>roll_mean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 = </a:t>
            </a:r>
            <a:r>
              <a:rPr lang="en-US" sz="1400" err="1">
                <a:latin typeface="Consolas" panose="020B0609020204030204" pitchFamily="49" charset="0"/>
              </a:rPr>
              <a:t>data</a:t>
            </a:r>
            <a:r>
              <a:rPr lang="en-US" sz="1400" b="0" i="0" err="1">
                <a:effectLst/>
                <a:latin typeface="Consolas" panose="020B0609020204030204" pitchFamily="49" charset="0"/>
              </a:rPr>
              <a:t>_clean.rolling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(window=5, center=True).mean() </a:t>
            </a:r>
            <a:r>
              <a:rPr lang="en-US" sz="1400" b="0" i="0" err="1">
                <a:effectLst/>
                <a:latin typeface="Consolas" panose="020B0609020204030204" pitchFamily="49" charset="0"/>
              </a:rPr>
              <a:t>roll_std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 = </a:t>
            </a:r>
            <a:r>
              <a:rPr lang="en-US" sz="1400" err="1">
                <a:latin typeface="Consolas" panose="020B0609020204030204" pitchFamily="49" charset="0"/>
              </a:rPr>
              <a:t>data</a:t>
            </a:r>
            <a:r>
              <a:rPr lang="en-US" sz="1400" b="0" i="0" err="1">
                <a:effectLst/>
                <a:latin typeface="Consolas" panose="020B0609020204030204" pitchFamily="49" charset="0"/>
              </a:rPr>
              <a:t>_clean.rolling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(window=5, center=True).std()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004B8-AB0F-F70D-E2CD-0AE42052E5F9}"/>
              </a:ext>
            </a:extLst>
          </p:cNvPr>
          <p:cNvSpPr txBox="1"/>
          <p:nvPr/>
        </p:nvSpPr>
        <p:spPr>
          <a:xfrm>
            <a:off x="391548" y="4451672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Detrending Using Differentiation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1106C-E1EA-7941-0714-28B2B72BF4C2}"/>
              </a:ext>
            </a:extLst>
          </p:cNvPr>
          <p:cNvSpPr txBox="1"/>
          <p:nvPr/>
        </p:nvSpPr>
        <p:spPr>
          <a:xfrm>
            <a:off x="391548" y="5016361"/>
            <a:ext cx="621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err="1">
                <a:effectLst/>
                <a:latin typeface="Consolas" panose="020B0609020204030204" pitchFamily="49" charset="0"/>
              </a:rPr>
              <a:t>ts_diff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err="1">
                <a:effectLst/>
                <a:latin typeface="Consolas" panose="020B0609020204030204" pitchFamily="49" charset="0"/>
              </a:rPr>
              <a:t>ts_no_outliers.</a:t>
            </a:r>
            <a:r>
              <a:rPr lang="en-US" sz="1400" err="1">
                <a:latin typeface="Consolas" panose="020B0609020204030204" pitchFamily="49" charset="0"/>
              </a:rPr>
              <a:t>diff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().</a:t>
            </a:r>
            <a:r>
              <a:rPr lang="en-US" sz="1400" b="0" i="0" err="1">
                <a:effectLst/>
                <a:latin typeface="Consolas" panose="020B0609020204030204" pitchFamily="49" charset="0"/>
              </a:rPr>
              <a:t>dropna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49FEEA-E875-495F-94E1-C6C44FBE2954}"/>
              </a:ext>
            </a:extLst>
          </p:cNvPr>
          <p:cNvSpPr txBox="1"/>
          <p:nvPr/>
        </p:nvSpPr>
        <p:spPr>
          <a:xfrm>
            <a:off x="6772563" y="2730893"/>
            <a:ext cx="6215062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0" err="1">
                <a:effectLst/>
                <a:latin typeface="Consolas" panose="020B0609020204030204" pitchFamily="49" charset="0"/>
              </a:rPr>
              <a:t>data_resampled</a:t>
            </a:r>
            <a:r>
              <a:rPr lang="en-US" sz="1400" b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data.resample</a:t>
            </a:r>
            <a:r>
              <a:rPr lang="en-US" sz="1400" b="0">
                <a:effectLst/>
                <a:latin typeface="Consolas" panose="020B0609020204030204" pitchFamily="49" charset="0"/>
              </a:rPr>
              <a:t>('H').mean()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6E170-DFF1-773E-9D8A-23BF95F8D50A}"/>
              </a:ext>
            </a:extLst>
          </p:cNvPr>
          <p:cNvSpPr txBox="1"/>
          <p:nvPr/>
        </p:nvSpPr>
        <p:spPr>
          <a:xfrm>
            <a:off x="6772563" y="2283407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Resampling Irregular Timestamps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C93D1-E72D-27F0-20FE-C51DBAC1EDF2}"/>
              </a:ext>
            </a:extLst>
          </p:cNvPr>
          <p:cNvSpPr txBox="1"/>
          <p:nvPr/>
        </p:nvSpPr>
        <p:spPr>
          <a:xfrm>
            <a:off x="209550" y="227890"/>
            <a:ext cx="9501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91768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8636-89E8-CB62-0A83-612E283E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9A50F47D-0645-4D0F-A6A8-6DC516E6C87B}"/>
              </a:ext>
            </a:extLst>
          </p:cNvPr>
          <p:cNvSpPr/>
          <p:nvPr/>
        </p:nvSpPr>
        <p:spPr>
          <a:xfrm>
            <a:off x="8381580" y="1548814"/>
            <a:ext cx="2047296" cy="5140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Fit the model on the initial training data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78A7B8F-E3CA-DC89-F41C-230A9F89D2F7}"/>
              </a:ext>
            </a:extLst>
          </p:cNvPr>
          <p:cNvSpPr/>
          <p:nvPr/>
        </p:nvSpPr>
        <p:spPr>
          <a:xfrm>
            <a:off x="8233145" y="2296096"/>
            <a:ext cx="2344167" cy="438487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prediction over the forecasting horizon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40165CB-0E07-8105-B420-539AD98F9E9B}"/>
                  </a:ext>
                </a:extLst>
              </p:cNvPr>
              <p:cNvSpPr/>
              <p:nvPr/>
            </p:nvSpPr>
            <p:spPr>
              <a:xfrm>
                <a:off x="8206477" y="2981804"/>
                <a:ext cx="2397502" cy="438487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Compute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3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13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kumimoji="0" lang="en-US" sz="13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300" ker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(MAPE, MAE, </a:t>
                </a:r>
                <a:r>
                  <a:rPr lang="en-US" sz="1300" kern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etc</a:t>
                </a:r>
                <a:r>
                  <a:rPr lang="en-US" sz="1300" ker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40165CB-0E07-8105-B420-539AD98F9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477" y="2981804"/>
                <a:ext cx="2397502" cy="438487"/>
              </a:xfrm>
              <a:prstGeom prst="rect">
                <a:avLst/>
              </a:prstGeom>
              <a:blipFill>
                <a:blip r:embed="rId2"/>
                <a:stretch>
                  <a:fillRect t="-5333" b="-14667"/>
                </a:stretch>
              </a:blipFill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E07EF1EF-3BBA-0DD8-1688-F4F3DFC93372}"/>
              </a:ext>
            </a:extLst>
          </p:cNvPr>
          <p:cNvSpPr/>
          <p:nvPr/>
        </p:nvSpPr>
        <p:spPr>
          <a:xfrm>
            <a:off x="8161353" y="3729477"/>
            <a:ext cx="2487751" cy="541045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Ingest more training data: Move window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2E51DD-CF13-E2A4-0ECB-D668BFBADDDE}"/>
              </a:ext>
            </a:extLst>
          </p:cNvPr>
          <p:cNvCxnSpPr>
            <a:cxnSpLocks/>
          </p:cNvCxnSpPr>
          <p:nvPr/>
        </p:nvCxnSpPr>
        <p:spPr>
          <a:xfrm>
            <a:off x="102399" y="3759581"/>
            <a:ext cx="739735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A3E652F-0B1A-2D6E-F13E-63D4FBF1B036}"/>
              </a:ext>
            </a:extLst>
          </p:cNvPr>
          <p:cNvCxnSpPr>
            <a:cxnSpLocks/>
          </p:cNvCxnSpPr>
          <p:nvPr/>
        </p:nvCxnSpPr>
        <p:spPr>
          <a:xfrm rot="16200000">
            <a:off x="1593555" y="2487305"/>
            <a:ext cx="243413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DE48197-1693-16D5-9C49-99467122C91D}"/>
              </a:ext>
            </a:extLst>
          </p:cNvPr>
          <p:cNvSpPr txBox="1"/>
          <p:nvPr/>
        </p:nvSpPr>
        <p:spPr>
          <a:xfrm>
            <a:off x="6890846" y="3397988"/>
            <a:ext cx="642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853AD58-DAA7-1635-3E7B-D02410AC4219}"/>
              </a:ext>
            </a:extLst>
          </p:cNvPr>
          <p:cNvSpPr/>
          <p:nvPr/>
        </p:nvSpPr>
        <p:spPr>
          <a:xfrm>
            <a:off x="204005" y="3038307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A6E6867-ABC9-E83A-467A-A7699F6CE41B}"/>
              </a:ext>
            </a:extLst>
          </p:cNvPr>
          <p:cNvSpPr/>
          <p:nvPr/>
        </p:nvSpPr>
        <p:spPr>
          <a:xfrm>
            <a:off x="732540" y="2824161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7C5612A-077A-415A-54E6-3BD6B1901C5E}"/>
              </a:ext>
            </a:extLst>
          </p:cNvPr>
          <p:cNvSpPr/>
          <p:nvPr/>
        </p:nvSpPr>
        <p:spPr>
          <a:xfrm>
            <a:off x="1230272" y="2875980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9B9F49E-FDBF-8A3C-1E97-1BA507B60F6F}"/>
              </a:ext>
            </a:extLst>
          </p:cNvPr>
          <p:cNvSpPr/>
          <p:nvPr/>
        </p:nvSpPr>
        <p:spPr>
          <a:xfrm>
            <a:off x="1732867" y="2691154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D1196D8-E51C-BC3E-9042-A89356A22B58}"/>
              </a:ext>
            </a:extLst>
          </p:cNvPr>
          <p:cNvSpPr/>
          <p:nvPr/>
        </p:nvSpPr>
        <p:spPr>
          <a:xfrm>
            <a:off x="2227359" y="2691154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4B4580C-9FFB-F7EF-B729-3721BCA9A5BD}"/>
              </a:ext>
            </a:extLst>
          </p:cNvPr>
          <p:cNvSpPr/>
          <p:nvPr/>
        </p:nvSpPr>
        <p:spPr>
          <a:xfrm>
            <a:off x="2749408" y="2524362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3442F43-63A8-76C9-F12F-B8F018A4392E}"/>
              </a:ext>
            </a:extLst>
          </p:cNvPr>
          <p:cNvSpPr/>
          <p:nvPr/>
        </p:nvSpPr>
        <p:spPr>
          <a:xfrm>
            <a:off x="3253623" y="2589213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5632A1E-CE25-64DE-F5A9-3FCBA3951B75}"/>
              </a:ext>
            </a:extLst>
          </p:cNvPr>
          <p:cNvSpPr/>
          <p:nvPr/>
        </p:nvSpPr>
        <p:spPr>
          <a:xfrm>
            <a:off x="3761085" y="2394660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102AA8-C3CE-2C3C-B21D-15FDFF558828}"/>
              </a:ext>
            </a:extLst>
          </p:cNvPr>
          <p:cNvSpPr/>
          <p:nvPr/>
        </p:nvSpPr>
        <p:spPr>
          <a:xfrm>
            <a:off x="4218284" y="2394660"/>
            <a:ext cx="110247" cy="129702"/>
          </a:xfrm>
          <a:prstGeom prst="ellipse">
            <a:avLst/>
          </a:prstGeom>
          <a:solidFill>
            <a:srgbClr val="FFB456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276E2F5-B1CB-3F68-7503-B01833426240}"/>
              </a:ext>
            </a:extLst>
          </p:cNvPr>
          <p:cNvSpPr/>
          <p:nvPr/>
        </p:nvSpPr>
        <p:spPr>
          <a:xfrm>
            <a:off x="4737088" y="2264958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BA10905-6F07-624C-4FC0-04B3E2CE11AB}"/>
              </a:ext>
            </a:extLst>
          </p:cNvPr>
          <p:cNvSpPr/>
          <p:nvPr/>
        </p:nvSpPr>
        <p:spPr>
          <a:xfrm>
            <a:off x="5239691" y="2157754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04FBDF4-3145-1BC0-11F7-A2E6C8611073}"/>
              </a:ext>
            </a:extLst>
          </p:cNvPr>
          <p:cNvSpPr/>
          <p:nvPr/>
        </p:nvSpPr>
        <p:spPr>
          <a:xfrm>
            <a:off x="5735803" y="2137365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1D3977A-8537-6651-F970-94C4BC161C42}"/>
              </a:ext>
            </a:extLst>
          </p:cNvPr>
          <p:cNvSpPr/>
          <p:nvPr/>
        </p:nvSpPr>
        <p:spPr>
          <a:xfrm>
            <a:off x="6228673" y="2090343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29B121-2A51-DAA2-71F7-5B1AB0C864C9}"/>
              </a:ext>
            </a:extLst>
          </p:cNvPr>
          <p:cNvSpPr/>
          <p:nvPr/>
        </p:nvSpPr>
        <p:spPr>
          <a:xfrm>
            <a:off x="6757204" y="1960641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814880-5DD6-6C6E-CBF3-6B0B5C5E056C}"/>
              </a:ext>
            </a:extLst>
          </p:cNvPr>
          <p:cNvCxnSpPr>
            <a:cxnSpLocks/>
          </p:cNvCxnSpPr>
          <p:nvPr/>
        </p:nvCxnSpPr>
        <p:spPr>
          <a:xfrm>
            <a:off x="255885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98783EF-9AE2-8B78-7698-B3C9C4CE3E3E}"/>
              </a:ext>
            </a:extLst>
          </p:cNvPr>
          <p:cNvCxnSpPr>
            <a:cxnSpLocks/>
          </p:cNvCxnSpPr>
          <p:nvPr/>
        </p:nvCxnSpPr>
        <p:spPr>
          <a:xfrm>
            <a:off x="768208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146A4C5-068A-A2CD-0AE8-55DBE75090B9}"/>
              </a:ext>
            </a:extLst>
          </p:cNvPr>
          <p:cNvCxnSpPr>
            <a:cxnSpLocks/>
          </p:cNvCxnSpPr>
          <p:nvPr/>
        </p:nvCxnSpPr>
        <p:spPr>
          <a:xfrm>
            <a:off x="1280531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DB86E4-58D7-00EB-1033-BD8B43DA7E04}"/>
              </a:ext>
            </a:extLst>
          </p:cNvPr>
          <p:cNvCxnSpPr>
            <a:cxnSpLocks/>
          </p:cNvCxnSpPr>
          <p:nvPr/>
        </p:nvCxnSpPr>
        <p:spPr>
          <a:xfrm>
            <a:off x="1795217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A309F2F-DF80-6A28-82BA-C46BC0B36EDB}"/>
              </a:ext>
            </a:extLst>
          </p:cNvPr>
          <p:cNvCxnSpPr>
            <a:cxnSpLocks/>
          </p:cNvCxnSpPr>
          <p:nvPr/>
        </p:nvCxnSpPr>
        <p:spPr>
          <a:xfrm>
            <a:off x="2292209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64F0BFC-B0E7-A0FD-8245-4237967A954C}"/>
              </a:ext>
            </a:extLst>
          </p:cNvPr>
          <p:cNvCxnSpPr>
            <a:cxnSpLocks/>
          </p:cNvCxnSpPr>
          <p:nvPr/>
        </p:nvCxnSpPr>
        <p:spPr>
          <a:xfrm>
            <a:off x="2811011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FCD744B-2D8D-3389-8F53-761782A6E14A}"/>
              </a:ext>
            </a:extLst>
          </p:cNvPr>
          <p:cNvCxnSpPr>
            <a:cxnSpLocks/>
          </p:cNvCxnSpPr>
          <p:nvPr/>
        </p:nvCxnSpPr>
        <p:spPr>
          <a:xfrm>
            <a:off x="3323334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105FB1-6BEA-7B52-A9E2-C3CCDB6BC6F0}"/>
              </a:ext>
            </a:extLst>
          </p:cNvPr>
          <p:cNvCxnSpPr>
            <a:cxnSpLocks/>
          </p:cNvCxnSpPr>
          <p:nvPr/>
        </p:nvCxnSpPr>
        <p:spPr>
          <a:xfrm>
            <a:off x="3835657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9B0D81E-1DF9-CBA8-24A7-C37FB84DE8F9}"/>
              </a:ext>
            </a:extLst>
          </p:cNvPr>
          <p:cNvCxnSpPr>
            <a:cxnSpLocks/>
          </p:cNvCxnSpPr>
          <p:nvPr/>
        </p:nvCxnSpPr>
        <p:spPr>
          <a:xfrm>
            <a:off x="4273407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FA1D49C-D207-FCD0-9587-3B133C83782F}"/>
              </a:ext>
            </a:extLst>
          </p:cNvPr>
          <p:cNvCxnSpPr>
            <a:cxnSpLocks/>
          </p:cNvCxnSpPr>
          <p:nvPr/>
        </p:nvCxnSpPr>
        <p:spPr>
          <a:xfrm>
            <a:off x="4782332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ECB7150-6195-7BD7-4DC5-9EAF6D844F12}"/>
              </a:ext>
            </a:extLst>
          </p:cNvPr>
          <p:cNvCxnSpPr>
            <a:cxnSpLocks/>
          </p:cNvCxnSpPr>
          <p:nvPr/>
        </p:nvCxnSpPr>
        <p:spPr>
          <a:xfrm>
            <a:off x="5298206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08CAE25-BEAA-22A3-35D2-97AAD762DD5D}"/>
              </a:ext>
            </a:extLst>
          </p:cNvPr>
          <p:cNvCxnSpPr>
            <a:cxnSpLocks/>
          </p:cNvCxnSpPr>
          <p:nvPr/>
        </p:nvCxnSpPr>
        <p:spPr>
          <a:xfrm>
            <a:off x="5807484" y="3711992"/>
            <a:ext cx="0" cy="9517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2A2C45-9B88-8D19-13EB-70C3090A6F54}"/>
              </a:ext>
            </a:extLst>
          </p:cNvPr>
          <p:cNvCxnSpPr>
            <a:cxnSpLocks/>
          </p:cNvCxnSpPr>
          <p:nvPr/>
        </p:nvCxnSpPr>
        <p:spPr>
          <a:xfrm>
            <a:off x="6304517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F960F24-5378-0B9F-90FC-22A2451C34E1}"/>
              </a:ext>
            </a:extLst>
          </p:cNvPr>
          <p:cNvCxnSpPr>
            <a:cxnSpLocks/>
          </p:cNvCxnSpPr>
          <p:nvPr/>
        </p:nvCxnSpPr>
        <p:spPr>
          <a:xfrm>
            <a:off x="6813796" y="3703099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32BEFD8-CE8C-F6C2-FC95-C7F059F22FA5}"/>
              </a:ext>
            </a:extLst>
          </p:cNvPr>
          <p:cNvCxnSpPr>
            <a:cxnSpLocks/>
            <a:stCxn id="164" idx="6"/>
            <a:endCxn id="165" idx="2"/>
          </p:cNvCxnSpPr>
          <p:nvPr/>
        </p:nvCxnSpPr>
        <p:spPr>
          <a:xfrm flipV="1">
            <a:off x="314252" y="2889012"/>
            <a:ext cx="418288" cy="21414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0FFA64-FD82-1258-53D5-18599D68CF45}"/>
              </a:ext>
            </a:extLst>
          </p:cNvPr>
          <p:cNvCxnSpPr>
            <a:cxnSpLocks/>
            <a:stCxn id="165" idx="6"/>
            <a:endCxn id="166" idx="2"/>
          </p:cNvCxnSpPr>
          <p:nvPr/>
        </p:nvCxnSpPr>
        <p:spPr>
          <a:xfrm>
            <a:off x="842787" y="2889012"/>
            <a:ext cx="387485" cy="5181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3742AC-A072-AC10-4C7C-031DECB242EC}"/>
              </a:ext>
            </a:extLst>
          </p:cNvPr>
          <p:cNvCxnSpPr>
            <a:cxnSpLocks/>
            <a:stCxn id="166" idx="6"/>
            <a:endCxn id="167" idx="2"/>
          </p:cNvCxnSpPr>
          <p:nvPr/>
        </p:nvCxnSpPr>
        <p:spPr>
          <a:xfrm flipV="1">
            <a:off x="1340519" y="2756005"/>
            <a:ext cx="392348" cy="18482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FD2E79-DBEA-382D-DAE8-A4523D130AC0}"/>
              </a:ext>
            </a:extLst>
          </p:cNvPr>
          <p:cNvCxnSpPr>
            <a:cxnSpLocks/>
            <a:stCxn id="167" idx="6"/>
            <a:endCxn id="168" idx="2"/>
          </p:cNvCxnSpPr>
          <p:nvPr/>
        </p:nvCxnSpPr>
        <p:spPr>
          <a:xfrm>
            <a:off x="1843114" y="2756005"/>
            <a:ext cx="3842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30B8B9B-4944-5F2D-A525-E8F8E09BB1FA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2337606" y="2589213"/>
            <a:ext cx="411802" cy="1667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A21F81C-E1E9-2A6B-E6E3-EF1D2C98F08E}"/>
              </a:ext>
            </a:extLst>
          </p:cNvPr>
          <p:cNvCxnSpPr>
            <a:cxnSpLocks/>
          </p:cNvCxnSpPr>
          <p:nvPr/>
        </p:nvCxnSpPr>
        <p:spPr>
          <a:xfrm>
            <a:off x="2851625" y="2590161"/>
            <a:ext cx="393968" cy="6485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209B974-6350-61BD-71D7-FCA73B8D3325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3363870" y="2459511"/>
            <a:ext cx="397215" cy="19455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0E98400-BAED-DFAA-4935-5353E476CB5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871332" y="2459511"/>
            <a:ext cx="34695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E371C9-B0D3-E22D-049F-A2DE3B9C741B}"/>
              </a:ext>
            </a:extLst>
          </p:cNvPr>
          <p:cNvCxnSpPr>
            <a:cxnSpLocks/>
            <a:stCxn id="233" idx="6"/>
            <a:endCxn id="173" idx="2"/>
          </p:cNvCxnSpPr>
          <p:nvPr/>
        </p:nvCxnSpPr>
        <p:spPr>
          <a:xfrm flipV="1">
            <a:off x="4332688" y="2329809"/>
            <a:ext cx="404400" cy="2379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FAFB8F2-2973-E9BE-4A4A-5A3FE1B43C33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4847335" y="2222605"/>
            <a:ext cx="392356" cy="10720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dash"/>
            <a:miter lim="800000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1F24C58-F7FB-8185-6155-EEA44A7A341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 flipV="1">
            <a:off x="5349938" y="2202216"/>
            <a:ext cx="385865" cy="20389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5D3F950-7CE7-F719-4EC8-7975A902310C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 flipV="1">
            <a:off x="5846050" y="2155194"/>
            <a:ext cx="382623" cy="47022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F9B8609-9BC9-C547-4F37-568D94E7D10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 flipV="1">
            <a:off x="6338920" y="2025492"/>
            <a:ext cx="418284" cy="129702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02B1FCA-537D-6933-F710-6A0960387976}"/>
              </a:ext>
            </a:extLst>
          </p:cNvPr>
          <p:cNvSpPr txBox="1"/>
          <p:nvPr/>
        </p:nvSpPr>
        <p:spPr>
          <a:xfrm>
            <a:off x="1475517" y="1080415"/>
            <a:ext cx="1355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time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7E39447-97C9-0C8D-57A9-C2A460C3F851}"/>
              </a:ext>
            </a:extLst>
          </p:cNvPr>
          <p:cNvCxnSpPr>
            <a:cxnSpLocks/>
          </p:cNvCxnSpPr>
          <p:nvPr/>
        </p:nvCxnSpPr>
        <p:spPr>
          <a:xfrm>
            <a:off x="7325473" y="3711992"/>
            <a:ext cx="0" cy="9517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99E6A978-D0BA-5B03-4380-8E3129EC9080}"/>
              </a:ext>
            </a:extLst>
          </p:cNvPr>
          <p:cNvSpPr/>
          <p:nvPr/>
        </p:nvSpPr>
        <p:spPr>
          <a:xfrm>
            <a:off x="7253792" y="1968127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BB00BF0-D130-F165-E7EC-40E9C6D61FFA}"/>
              </a:ext>
            </a:extLst>
          </p:cNvPr>
          <p:cNvCxnSpPr>
            <a:cxnSpLocks/>
            <a:stCxn id="207" idx="2"/>
            <a:endCxn id="177" idx="6"/>
          </p:cNvCxnSpPr>
          <p:nvPr/>
        </p:nvCxnSpPr>
        <p:spPr>
          <a:xfrm flipH="1" flipV="1">
            <a:off x="6867451" y="2025492"/>
            <a:ext cx="386341" cy="7486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03B1127E-22A0-295D-4289-C37230E207A5}"/>
              </a:ext>
            </a:extLst>
          </p:cNvPr>
          <p:cNvSpPr/>
          <p:nvPr/>
        </p:nvSpPr>
        <p:spPr>
          <a:xfrm>
            <a:off x="4714383" y="2131806"/>
            <a:ext cx="110247" cy="129702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0A77638-0C72-8015-8C25-AAFCC14F32E9}"/>
              </a:ext>
            </a:extLst>
          </p:cNvPr>
          <p:cNvSpPr/>
          <p:nvPr/>
        </p:nvSpPr>
        <p:spPr>
          <a:xfrm>
            <a:off x="5233997" y="2081347"/>
            <a:ext cx="110247" cy="129702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CBEA02B-2B5D-F524-B3F9-DD2A1BEF3A9B}"/>
              </a:ext>
            </a:extLst>
          </p:cNvPr>
          <p:cNvSpPr/>
          <p:nvPr/>
        </p:nvSpPr>
        <p:spPr>
          <a:xfrm>
            <a:off x="5774714" y="2178705"/>
            <a:ext cx="110247" cy="129702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FB2CE67-FE07-B365-5997-AD2223343C2A}"/>
              </a:ext>
            </a:extLst>
          </p:cNvPr>
          <p:cNvCxnSpPr>
            <a:cxnSpLocks/>
            <a:endCxn id="209" idx="3"/>
          </p:cNvCxnSpPr>
          <p:nvPr/>
        </p:nvCxnSpPr>
        <p:spPr>
          <a:xfrm flipV="1">
            <a:off x="4328531" y="2242514"/>
            <a:ext cx="401997" cy="21699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B0C3C66-B6AA-AC70-0BE7-B519DE2EC717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4824630" y="2146198"/>
            <a:ext cx="409367" cy="504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E7810BC-6F68-89C5-F3F9-A8ED2AF9ED6B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344244" y="2146198"/>
            <a:ext cx="430470" cy="973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35E9ACF2-1788-F2CF-7725-544F44B65249}"/>
              </a:ext>
            </a:extLst>
          </p:cNvPr>
          <p:cNvSpPr/>
          <p:nvPr/>
        </p:nvSpPr>
        <p:spPr>
          <a:xfrm>
            <a:off x="6228672" y="2062102"/>
            <a:ext cx="110247" cy="129702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7F02B7A-C8F7-ECBF-2B95-4D8CA36A09B4}"/>
              </a:ext>
            </a:extLst>
          </p:cNvPr>
          <p:cNvSpPr/>
          <p:nvPr/>
        </p:nvSpPr>
        <p:spPr>
          <a:xfrm>
            <a:off x="6749727" y="2016496"/>
            <a:ext cx="110247" cy="129702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88E8CD8-8AC6-E929-A670-91865904CA1B}"/>
              </a:ext>
            </a:extLst>
          </p:cNvPr>
          <p:cNvSpPr/>
          <p:nvPr/>
        </p:nvSpPr>
        <p:spPr>
          <a:xfrm>
            <a:off x="7261269" y="1913844"/>
            <a:ext cx="110247" cy="129702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07D13CF-FD6E-9F26-08F7-ED71B49F77C2}"/>
              </a:ext>
            </a:extLst>
          </p:cNvPr>
          <p:cNvCxnSpPr>
            <a:cxnSpLocks/>
            <a:stCxn id="211" idx="6"/>
            <a:endCxn id="176" idx="2"/>
          </p:cNvCxnSpPr>
          <p:nvPr/>
        </p:nvCxnSpPr>
        <p:spPr>
          <a:xfrm flipV="1">
            <a:off x="5884961" y="2155194"/>
            <a:ext cx="343712" cy="8836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7E23E8C-A7BE-2842-4E70-3BCB60259D13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6331764" y="2081347"/>
            <a:ext cx="417963" cy="5311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6DE6826-28FF-75C8-3960-47E1A81568C2}"/>
              </a:ext>
            </a:extLst>
          </p:cNvPr>
          <p:cNvCxnSpPr>
            <a:cxnSpLocks/>
            <a:stCxn id="216" idx="6"/>
            <a:endCxn id="217" idx="1"/>
          </p:cNvCxnSpPr>
          <p:nvPr/>
        </p:nvCxnSpPr>
        <p:spPr>
          <a:xfrm flipV="1">
            <a:off x="6859974" y="1932838"/>
            <a:ext cx="417440" cy="14850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4B313D5-47C8-4AF1-BC28-63939672F466}"/>
              </a:ext>
            </a:extLst>
          </p:cNvPr>
          <p:cNvGrpSpPr/>
          <p:nvPr/>
        </p:nvGrpSpPr>
        <p:grpSpPr>
          <a:xfrm>
            <a:off x="2814938" y="3180785"/>
            <a:ext cx="1782697" cy="307777"/>
            <a:chOff x="4500579" y="1535750"/>
            <a:chExt cx="1782697" cy="307777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0A1072D7-5BA6-DF05-850B-B376924C657F}"/>
                </a:ext>
              </a:extLst>
            </p:cNvPr>
            <p:cNvCxnSpPr>
              <a:cxnSpLocks/>
            </p:cNvCxnSpPr>
            <p:nvPr/>
          </p:nvCxnSpPr>
          <p:spPr>
            <a:xfrm>
              <a:off x="4596248" y="1826666"/>
              <a:ext cx="121759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29C7E84-A804-467F-FD90-2565304E7CC0}"/>
                </a:ext>
              </a:extLst>
            </p:cNvPr>
            <p:cNvSpPr txBox="1"/>
            <p:nvPr/>
          </p:nvSpPr>
          <p:spPr>
            <a:xfrm>
              <a:off x="4500579" y="1535750"/>
              <a:ext cx="1782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Forecast horizon</a:t>
              </a:r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18D0E7AB-A10A-280F-3132-8BA8B8F1734E}"/>
              </a:ext>
            </a:extLst>
          </p:cNvPr>
          <p:cNvSpPr/>
          <p:nvPr/>
        </p:nvSpPr>
        <p:spPr>
          <a:xfrm>
            <a:off x="4719051" y="2139083"/>
            <a:ext cx="101283" cy="113274"/>
          </a:xfrm>
          <a:prstGeom prst="ellipse">
            <a:avLst/>
          </a:prstGeom>
          <a:solidFill>
            <a:srgbClr val="FFB456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26BE0B9-384A-F4BB-EF7B-346E4EE23B4F}"/>
              </a:ext>
            </a:extLst>
          </p:cNvPr>
          <p:cNvSpPr/>
          <p:nvPr/>
        </p:nvSpPr>
        <p:spPr>
          <a:xfrm>
            <a:off x="5237945" y="2090299"/>
            <a:ext cx="101283" cy="113274"/>
          </a:xfrm>
          <a:prstGeom prst="ellipse">
            <a:avLst/>
          </a:prstGeom>
          <a:solidFill>
            <a:srgbClr val="FFB456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B48D88E-3620-B2CA-326C-D9282664B45B}"/>
              </a:ext>
            </a:extLst>
          </p:cNvPr>
          <p:cNvSpPr/>
          <p:nvPr/>
        </p:nvSpPr>
        <p:spPr>
          <a:xfrm>
            <a:off x="5780819" y="2188052"/>
            <a:ext cx="101283" cy="113274"/>
          </a:xfrm>
          <a:prstGeom prst="ellipse">
            <a:avLst/>
          </a:prstGeom>
          <a:solidFill>
            <a:srgbClr val="FFB456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434E7506-F6D3-0047-7E5C-C32C5F9DF3BC}"/>
              </a:ext>
            </a:extLst>
          </p:cNvPr>
          <p:cNvSpPr/>
          <p:nvPr/>
        </p:nvSpPr>
        <p:spPr>
          <a:xfrm>
            <a:off x="4558148" y="1723257"/>
            <a:ext cx="1405404" cy="76494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661499A5-2697-836B-722D-547827D85C5F}"/>
              </a:ext>
            </a:extLst>
          </p:cNvPr>
          <p:cNvSpPr/>
          <p:nvPr/>
        </p:nvSpPr>
        <p:spPr>
          <a:xfrm>
            <a:off x="6025567" y="1729607"/>
            <a:ext cx="1405404" cy="76494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3CF78EB-AF0A-D92E-EB36-A62B95A2AC65}"/>
              </a:ext>
            </a:extLst>
          </p:cNvPr>
          <p:cNvSpPr txBox="1"/>
          <p:nvPr/>
        </p:nvSpPr>
        <p:spPr>
          <a:xfrm>
            <a:off x="4737089" y="1489423"/>
            <a:ext cx="110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1 (E1)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D1D62A2-26A6-04AD-0358-498E7DA01876}"/>
              </a:ext>
            </a:extLst>
          </p:cNvPr>
          <p:cNvSpPr txBox="1"/>
          <p:nvPr/>
        </p:nvSpPr>
        <p:spPr>
          <a:xfrm>
            <a:off x="6265328" y="1492476"/>
            <a:ext cx="10790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sz="105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(E2)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F1EBB0B-0226-93CA-93D0-F29F55351D6D}"/>
              </a:ext>
            </a:extLst>
          </p:cNvPr>
          <p:cNvSpPr/>
          <p:nvPr/>
        </p:nvSpPr>
        <p:spPr>
          <a:xfrm>
            <a:off x="3269163" y="2476775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FD29F348-5BD5-9CE7-5F81-5076FCA98739}"/>
              </a:ext>
            </a:extLst>
          </p:cNvPr>
          <p:cNvSpPr/>
          <p:nvPr/>
        </p:nvSpPr>
        <p:spPr>
          <a:xfrm>
            <a:off x="3766698" y="2514720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B5838EF-90CF-F341-501F-4DB77C0822E8}"/>
              </a:ext>
            </a:extLst>
          </p:cNvPr>
          <p:cNvSpPr/>
          <p:nvPr/>
        </p:nvSpPr>
        <p:spPr>
          <a:xfrm>
            <a:off x="4222441" y="2288752"/>
            <a:ext cx="110247" cy="129702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1263899-6FCA-22B4-DEC5-29E9C06090B6}"/>
              </a:ext>
            </a:extLst>
          </p:cNvPr>
          <p:cNvSpPr/>
          <p:nvPr/>
        </p:nvSpPr>
        <p:spPr>
          <a:xfrm>
            <a:off x="10546245" y="5281197"/>
            <a:ext cx="1283855" cy="722270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Refit on bigger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 set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40C17CD-D137-361C-A40C-650E0B0E4D8A}"/>
              </a:ext>
            </a:extLst>
          </p:cNvPr>
          <p:cNvCxnSpPr>
            <a:cxnSpLocks/>
            <a:stCxn id="232" idx="6"/>
            <a:endCxn id="233" idx="2"/>
          </p:cNvCxnSpPr>
          <p:nvPr/>
        </p:nvCxnSpPr>
        <p:spPr>
          <a:xfrm flipV="1">
            <a:off x="3876945" y="2353603"/>
            <a:ext cx="345496" cy="225968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7BFAB83-9D3C-76F9-15FC-9686A5AA3F8E}"/>
              </a:ext>
            </a:extLst>
          </p:cNvPr>
          <p:cNvCxnSpPr>
            <a:cxnSpLocks/>
            <a:stCxn id="231" idx="6"/>
            <a:endCxn id="232" idx="2"/>
          </p:cNvCxnSpPr>
          <p:nvPr/>
        </p:nvCxnSpPr>
        <p:spPr>
          <a:xfrm>
            <a:off x="3379410" y="2541626"/>
            <a:ext cx="387288" cy="37945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92BD053-E5FA-4DD6-F848-83A258B4CFCB}"/>
              </a:ext>
            </a:extLst>
          </p:cNvPr>
          <p:cNvCxnSpPr>
            <a:cxnSpLocks/>
            <a:stCxn id="169" idx="6"/>
            <a:endCxn id="231" idx="2"/>
          </p:cNvCxnSpPr>
          <p:nvPr/>
        </p:nvCxnSpPr>
        <p:spPr>
          <a:xfrm flipV="1">
            <a:off x="2859655" y="2541626"/>
            <a:ext cx="409508" cy="47587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miter lim="800000"/>
          </a:ln>
          <a:effectLst/>
        </p:spPr>
      </p:cxn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E346843-0A48-8DAE-2C36-B1CDBF8C42C0}"/>
              </a:ext>
            </a:extLst>
          </p:cNvPr>
          <p:cNvSpPr/>
          <p:nvPr/>
        </p:nvSpPr>
        <p:spPr>
          <a:xfrm>
            <a:off x="3040239" y="2030009"/>
            <a:ext cx="1405404" cy="76494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2C48659-634B-C645-D7E3-469B2A67CD87}"/>
              </a:ext>
            </a:extLst>
          </p:cNvPr>
          <p:cNvSpPr txBox="1"/>
          <p:nvPr/>
        </p:nvSpPr>
        <p:spPr>
          <a:xfrm>
            <a:off x="3150666" y="1741272"/>
            <a:ext cx="110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0 (E0)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C008E3A-0CA0-6341-12AD-4784F4C314C0}"/>
              </a:ext>
            </a:extLst>
          </p:cNvPr>
          <p:cNvSpPr/>
          <p:nvPr/>
        </p:nvSpPr>
        <p:spPr>
          <a:xfrm>
            <a:off x="8514431" y="5239829"/>
            <a:ext cx="1781595" cy="811567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 the history used by the model, no refit.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4015ED8-40E1-4F3B-52EE-DAD47B31D586}"/>
              </a:ext>
            </a:extLst>
          </p:cNvPr>
          <p:cNvSpPr/>
          <p:nvPr/>
        </p:nvSpPr>
        <p:spPr>
          <a:xfrm>
            <a:off x="6848760" y="5402510"/>
            <a:ext cx="1413516" cy="541045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nothing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(retain model)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9BD50956-F33B-3392-C950-92FEC98076AD}"/>
              </a:ext>
            </a:extLst>
          </p:cNvPr>
          <p:cNvCxnSpPr>
            <a:cxnSpLocks/>
            <a:stCxn id="240" idx="2"/>
            <a:endCxn id="158" idx="3"/>
          </p:cNvCxnSpPr>
          <p:nvPr/>
        </p:nvCxnSpPr>
        <p:spPr>
          <a:xfrm rot="5400000" flipH="1" flipV="1">
            <a:off x="8223242" y="3697326"/>
            <a:ext cx="3536056" cy="1172083"/>
          </a:xfrm>
          <a:prstGeom prst="bentConnector4">
            <a:avLst>
              <a:gd name="adj1" fmla="val -6465"/>
              <a:gd name="adj2" fmla="val 22948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2843BB9-437E-9C9A-BDCA-F0C01D352836}"/>
              </a:ext>
            </a:extLst>
          </p:cNvPr>
          <p:cNvCxnSpPr>
            <a:cxnSpLocks/>
            <a:stCxn id="241" idx="2"/>
          </p:cNvCxnSpPr>
          <p:nvPr/>
        </p:nvCxnSpPr>
        <p:spPr>
          <a:xfrm>
            <a:off x="7555518" y="5943555"/>
            <a:ext cx="0" cy="33457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32B7F64-8736-2AD8-2182-77E32D0D06DE}"/>
              </a:ext>
            </a:extLst>
          </p:cNvPr>
          <p:cNvGrpSpPr/>
          <p:nvPr/>
        </p:nvGrpSpPr>
        <p:grpSpPr>
          <a:xfrm>
            <a:off x="8852124" y="4444959"/>
            <a:ext cx="1106208" cy="588571"/>
            <a:chOff x="8602686" y="4472378"/>
            <a:chExt cx="1106208" cy="588571"/>
          </a:xfrm>
          <a:noFill/>
        </p:grpSpPr>
        <p:sp>
          <p:nvSpPr>
            <p:cNvPr id="245" name="Diamond 244">
              <a:extLst>
                <a:ext uri="{FF2B5EF4-FFF2-40B4-BE49-F238E27FC236}">
                  <a16:creationId xmlns:a16="http://schemas.microsoft.com/office/drawing/2014/main" id="{C13C3740-CF50-8969-7835-FE9DEA290034}"/>
                </a:ext>
              </a:extLst>
            </p:cNvPr>
            <p:cNvSpPr/>
            <p:nvPr/>
          </p:nvSpPr>
          <p:spPr>
            <a:xfrm>
              <a:off x="8602686" y="4472378"/>
              <a:ext cx="1106208" cy="588571"/>
            </a:xfrm>
            <a:prstGeom prst="diamond">
              <a:avLst/>
            </a:prstGeom>
            <a:grpFill/>
            <a:ln w="19050" cap="flat" cmpd="sng" algn="ctr">
              <a:solidFill>
                <a:srgbClr val="0066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F1D04B7-A4D2-B958-A0DA-0FC457A9EA14}"/>
                </a:ext>
              </a:extLst>
            </p:cNvPr>
            <p:cNvSpPr txBox="1"/>
            <p:nvPr/>
          </p:nvSpPr>
          <p:spPr>
            <a:xfrm>
              <a:off x="8667789" y="4543186"/>
              <a:ext cx="976002" cy="43088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Process new data</a:t>
              </a:r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4450DEA1-90EE-4CC2-59EC-909E5C7C0B13}"/>
              </a:ext>
            </a:extLst>
          </p:cNvPr>
          <p:cNvCxnSpPr>
            <a:stCxn id="245" idx="1"/>
            <a:endCxn id="241" idx="0"/>
          </p:cNvCxnSpPr>
          <p:nvPr/>
        </p:nvCxnSpPr>
        <p:spPr>
          <a:xfrm rot="10800000" flipV="1">
            <a:off x="7555518" y="4739244"/>
            <a:ext cx="1296606" cy="66326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E2721D8A-85B9-5439-70EA-43084C896E41}"/>
              </a:ext>
            </a:extLst>
          </p:cNvPr>
          <p:cNvCxnSpPr>
            <a:stCxn id="245" idx="3"/>
            <a:endCxn id="234" idx="0"/>
          </p:cNvCxnSpPr>
          <p:nvPr/>
        </p:nvCxnSpPr>
        <p:spPr>
          <a:xfrm>
            <a:off x="9958332" y="4739245"/>
            <a:ext cx="1229841" cy="541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D62DF70-0BD7-9A02-6741-1A822EC83A28}"/>
              </a:ext>
            </a:extLst>
          </p:cNvPr>
          <p:cNvCxnSpPr>
            <a:stCxn id="245" idx="2"/>
            <a:endCxn id="240" idx="0"/>
          </p:cNvCxnSpPr>
          <p:nvPr/>
        </p:nvCxnSpPr>
        <p:spPr>
          <a:xfrm>
            <a:off x="9405228" y="5033530"/>
            <a:ext cx="1" cy="2062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0D34023-39AD-0BF1-22F6-EE4497C9F469}"/>
              </a:ext>
            </a:extLst>
          </p:cNvPr>
          <p:cNvCxnSpPr>
            <a:stCxn id="157" idx="2"/>
            <a:endCxn id="158" idx="0"/>
          </p:cNvCxnSpPr>
          <p:nvPr/>
        </p:nvCxnSpPr>
        <p:spPr>
          <a:xfrm>
            <a:off x="9405228" y="2062864"/>
            <a:ext cx="1" cy="23323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FA66C06F-4BF5-6E72-5107-B26F4BA3EDEE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 flipH="1">
            <a:off x="9405228" y="2734583"/>
            <a:ext cx="1" cy="2472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1B7B198-D705-1DB2-7F3C-AE8E961DB9D4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>
            <a:off x="9405228" y="3420291"/>
            <a:ext cx="1" cy="3091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FE415678-9AEE-4051-32BD-662C5868AAD1}"/>
              </a:ext>
            </a:extLst>
          </p:cNvPr>
          <p:cNvCxnSpPr>
            <a:stCxn id="160" idx="2"/>
            <a:endCxn id="245" idx="0"/>
          </p:cNvCxnSpPr>
          <p:nvPr/>
        </p:nvCxnSpPr>
        <p:spPr>
          <a:xfrm rot="5400000">
            <a:off x="9318011" y="4357740"/>
            <a:ext cx="174437" cy="1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6509D146-0239-7840-08E9-AF96C8D30BF4}"/>
              </a:ext>
            </a:extLst>
          </p:cNvPr>
          <p:cNvCxnSpPr>
            <a:cxnSpLocks/>
          </p:cNvCxnSpPr>
          <p:nvPr/>
        </p:nvCxnSpPr>
        <p:spPr>
          <a:xfrm>
            <a:off x="7555518" y="6278131"/>
            <a:ext cx="184971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90E2EE9-7FB5-000D-4ED0-49BAD80E5A31}"/>
              </a:ext>
            </a:extLst>
          </p:cNvPr>
          <p:cNvCxnSpPr>
            <a:stCxn id="234" idx="2"/>
          </p:cNvCxnSpPr>
          <p:nvPr/>
        </p:nvCxnSpPr>
        <p:spPr>
          <a:xfrm>
            <a:off x="11188173" y="6003467"/>
            <a:ext cx="0" cy="27466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A0B34A8-711D-FCFC-32E0-13047D6AF761}"/>
              </a:ext>
            </a:extLst>
          </p:cNvPr>
          <p:cNvCxnSpPr>
            <a:cxnSpLocks/>
          </p:cNvCxnSpPr>
          <p:nvPr/>
        </p:nvCxnSpPr>
        <p:spPr>
          <a:xfrm flipV="1">
            <a:off x="204395" y="2136834"/>
            <a:ext cx="2606616" cy="5492"/>
          </a:xfrm>
          <a:prstGeom prst="straightConnector1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CE2554E-A63E-54F4-854C-FBC4EE6361F3}"/>
              </a:ext>
            </a:extLst>
          </p:cNvPr>
          <p:cNvSpPr txBox="1"/>
          <p:nvPr/>
        </p:nvSpPr>
        <p:spPr>
          <a:xfrm>
            <a:off x="726975" y="1902419"/>
            <a:ext cx="219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B78D4EB-3F6F-58E2-DB34-0294DA6DD761}"/>
                  </a:ext>
                </a:extLst>
              </p:cNvPr>
              <p:cNvSpPr txBox="1"/>
              <p:nvPr/>
            </p:nvSpPr>
            <p:spPr>
              <a:xfrm>
                <a:off x="2431888" y="1766424"/>
                <a:ext cx="379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B78D4EB-3F6F-58E2-DB34-0294DA6DD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88" y="1766424"/>
                <a:ext cx="379123" cy="369332"/>
              </a:xfrm>
              <a:prstGeom prst="rect">
                <a:avLst/>
              </a:prstGeom>
              <a:blipFill>
                <a:blip r:embed="rId3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98B8F43-C7B3-D11D-0C28-87657CE04A91}"/>
                  </a:ext>
                </a:extLst>
              </p:cNvPr>
              <p:cNvSpPr txBox="1"/>
              <p:nvPr/>
            </p:nvSpPr>
            <p:spPr>
              <a:xfrm>
                <a:off x="7129483" y="6238037"/>
                <a:ext cx="1031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98B8F43-C7B3-D11D-0C28-87657CE0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83" y="6238037"/>
                <a:ext cx="10318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BA769D0-2EAE-FC6C-F2E3-2BB753AEC322}"/>
                  </a:ext>
                </a:extLst>
              </p:cNvPr>
              <p:cNvSpPr txBox="1"/>
              <p:nvPr/>
            </p:nvSpPr>
            <p:spPr>
              <a:xfrm>
                <a:off x="8630016" y="6251829"/>
                <a:ext cx="168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BA769D0-2EAE-FC6C-F2E3-2BB753AE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016" y="6251829"/>
                <a:ext cx="1687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B1482113-A82D-CD42-5CA3-E851E25E9C82}"/>
                  </a:ext>
                </a:extLst>
              </p:cNvPr>
              <p:cNvSpPr txBox="1"/>
              <p:nvPr/>
            </p:nvSpPr>
            <p:spPr>
              <a:xfrm>
                <a:off x="10504397" y="6294096"/>
                <a:ext cx="1687603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𝑟𝑒𝑓𝑖𝑡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B1482113-A82D-CD42-5CA3-E851E25E9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397" y="6294096"/>
                <a:ext cx="1687603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Box 261">
            <a:extLst>
              <a:ext uri="{FF2B5EF4-FFF2-40B4-BE49-F238E27FC236}">
                <a16:creationId xmlns:a16="http://schemas.microsoft.com/office/drawing/2014/main" id="{521CB766-06A3-C53A-2CC4-BF1C4AC6A9E5}"/>
              </a:ext>
            </a:extLst>
          </p:cNvPr>
          <p:cNvSpPr txBox="1"/>
          <p:nvPr/>
        </p:nvSpPr>
        <p:spPr>
          <a:xfrm>
            <a:off x="152058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0693E59-D531-53F2-1EA8-22A61EF01E88}"/>
              </a:ext>
            </a:extLst>
          </p:cNvPr>
          <p:cNvSpPr txBox="1"/>
          <p:nvPr/>
        </p:nvSpPr>
        <p:spPr>
          <a:xfrm>
            <a:off x="664381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376C370-E2B6-2D69-B81E-3DAB68812F7D}"/>
              </a:ext>
            </a:extLst>
          </p:cNvPr>
          <p:cNvSpPr txBox="1"/>
          <p:nvPr/>
        </p:nvSpPr>
        <p:spPr>
          <a:xfrm>
            <a:off x="1176704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3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CACE10C-323D-F36A-9E79-EAD06BA46F52}"/>
              </a:ext>
            </a:extLst>
          </p:cNvPr>
          <p:cNvSpPr txBox="1"/>
          <p:nvPr/>
        </p:nvSpPr>
        <p:spPr>
          <a:xfrm>
            <a:off x="1691390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46E7A2F-B5E1-92EA-4427-00AB5663C89B}"/>
              </a:ext>
            </a:extLst>
          </p:cNvPr>
          <p:cNvSpPr txBox="1"/>
          <p:nvPr/>
        </p:nvSpPr>
        <p:spPr>
          <a:xfrm>
            <a:off x="2164260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4785425-3D0F-3076-AA70-13D2FA2F8035}"/>
              </a:ext>
            </a:extLst>
          </p:cNvPr>
          <p:cNvSpPr txBox="1"/>
          <p:nvPr/>
        </p:nvSpPr>
        <p:spPr>
          <a:xfrm>
            <a:off x="2716036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EE1B681-6018-84A1-F0F9-EC908C57D261}"/>
              </a:ext>
            </a:extLst>
          </p:cNvPr>
          <p:cNvSpPr txBox="1"/>
          <p:nvPr/>
        </p:nvSpPr>
        <p:spPr>
          <a:xfrm>
            <a:off x="3230722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7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3511B7B-DF7F-448B-E26A-F81C32791C1C}"/>
              </a:ext>
            </a:extLst>
          </p:cNvPr>
          <p:cNvSpPr txBox="1"/>
          <p:nvPr/>
        </p:nvSpPr>
        <p:spPr>
          <a:xfrm>
            <a:off x="3740682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5CFBE41-D1D8-FB99-FB47-6BC8E715C287}"/>
              </a:ext>
            </a:extLst>
          </p:cNvPr>
          <p:cNvSpPr txBox="1"/>
          <p:nvPr/>
        </p:nvSpPr>
        <p:spPr>
          <a:xfrm>
            <a:off x="4193980" y="3786051"/>
            <a:ext cx="31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9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A0E9C73-415F-5F8B-F430-EECBBA9D6227}"/>
              </a:ext>
            </a:extLst>
          </p:cNvPr>
          <p:cNvSpPr txBox="1"/>
          <p:nvPr/>
        </p:nvSpPr>
        <p:spPr>
          <a:xfrm>
            <a:off x="4680120" y="3786051"/>
            <a:ext cx="37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10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107B29-40D1-CA40-9D44-FAF5FE73C849}"/>
              </a:ext>
            </a:extLst>
          </p:cNvPr>
          <p:cNvSpPr txBox="1"/>
          <p:nvPr/>
        </p:nvSpPr>
        <p:spPr>
          <a:xfrm>
            <a:off x="5191126" y="3786051"/>
            <a:ext cx="366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2BF1AE0-CE8A-C0BA-540F-B29564863AC5}"/>
              </a:ext>
            </a:extLst>
          </p:cNvPr>
          <p:cNvSpPr txBox="1"/>
          <p:nvPr/>
        </p:nvSpPr>
        <p:spPr>
          <a:xfrm>
            <a:off x="5720279" y="3786051"/>
            <a:ext cx="352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8D7BBAD-D0E7-C02C-A024-2B2F0DE8323F}"/>
              </a:ext>
            </a:extLst>
          </p:cNvPr>
          <p:cNvSpPr txBox="1"/>
          <p:nvPr/>
        </p:nvSpPr>
        <p:spPr>
          <a:xfrm>
            <a:off x="6204302" y="3786051"/>
            <a:ext cx="352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E15462-186F-354C-1A09-FC731E651FA1}"/>
              </a:ext>
            </a:extLst>
          </p:cNvPr>
          <p:cNvSpPr txBox="1"/>
          <p:nvPr/>
        </p:nvSpPr>
        <p:spPr>
          <a:xfrm>
            <a:off x="6714164" y="3786051"/>
            <a:ext cx="333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5DCCD18-9D51-346B-0285-B4080299BE5D}"/>
              </a:ext>
            </a:extLst>
          </p:cNvPr>
          <p:cNvSpPr txBox="1"/>
          <p:nvPr/>
        </p:nvSpPr>
        <p:spPr>
          <a:xfrm>
            <a:off x="7196747" y="3786051"/>
            <a:ext cx="477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Aptos" panose="02110004020202020204"/>
              </a:rPr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19C49-8895-2E98-BF50-27543ADB2D78}"/>
              </a:ext>
            </a:extLst>
          </p:cNvPr>
          <p:cNvSpPr txBox="1"/>
          <p:nvPr/>
        </p:nvSpPr>
        <p:spPr>
          <a:xfrm>
            <a:off x="152058" y="4230145"/>
            <a:ext cx="607661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Forecasting libraries offer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variety of modeling choices by interfacing/ implementing popular algorithms (sci-kit,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Standardized implementation of forecasting metrics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Windowing functions to replicate forecasting scenarios: sliding, expanding,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update/refit capabilities to replicate forecasting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CD62E-5393-F995-9AB1-79C68E9BAC6A}"/>
              </a:ext>
            </a:extLst>
          </p:cNvPr>
          <p:cNvSpPr txBox="1"/>
          <p:nvPr/>
        </p:nvSpPr>
        <p:spPr>
          <a:xfrm>
            <a:off x="209550" y="227890"/>
            <a:ext cx="9501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: Forecasting libraries help scale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8121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2006 0.0039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185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12786 -0.0002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205" grpId="0"/>
      <p:bldP spid="207" grpId="0" animBg="1"/>
      <p:bldP spid="209" grpId="0" animBg="1"/>
      <p:bldP spid="210" grpId="0" animBg="1"/>
      <p:bldP spid="211" grpId="0" animBg="1"/>
      <p:bldP spid="215" grpId="0" animBg="1"/>
      <p:bldP spid="216" grpId="0" animBg="1"/>
      <p:bldP spid="217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/>
      <p:bldP spid="230" grpId="0"/>
      <p:bldP spid="231" grpId="0" animBg="1"/>
      <p:bldP spid="232" grpId="0" animBg="1"/>
      <p:bldP spid="233" grpId="0" animBg="1"/>
      <p:bldP spid="234" grpId="0" animBg="1"/>
      <p:bldP spid="238" grpId="0" animBg="1"/>
      <p:bldP spid="239" grpId="0"/>
      <p:bldP spid="240" grpId="0" animBg="1"/>
      <p:bldP spid="241" grpId="0" animBg="1"/>
      <p:bldP spid="257" grpId="0"/>
      <p:bldP spid="258" grpId="0"/>
      <p:bldP spid="259" grpId="0"/>
      <p:bldP spid="260" grpId="0"/>
      <p:bldP spid="261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9C29E4-29CF-309C-3F3A-913FD65CA500}"/>
              </a:ext>
            </a:extLst>
          </p:cNvPr>
          <p:cNvSpPr txBox="1"/>
          <p:nvPr/>
        </p:nvSpPr>
        <p:spPr>
          <a:xfrm>
            <a:off x="157469" y="4716712"/>
            <a:ext cx="5957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effectLst/>
                <a:latin typeface="Consolas" panose="020B0609020204030204" pitchFamily="49" charset="0"/>
              </a:rPr>
              <a:t>results = evaluate(forecaster=</a:t>
            </a:r>
            <a:r>
              <a:rPr lang="en-US" sz="1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forecaster</a:t>
            </a:r>
            <a:r>
              <a:rPr lang="en-US" sz="1400" b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                   y=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                   cv=cv,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return_data</a:t>
            </a:r>
            <a:r>
              <a:rPr lang="en-US" sz="1400" b="0">
                <a:effectLst/>
                <a:latin typeface="Consolas" panose="020B0609020204030204" pitchFamily="49" charset="0"/>
              </a:rPr>
              <a:t>=True,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1">
                <a:solidFill>
                  <a:srgbClr val="0066FF"/>
                </a:solidFill>
                <a:effectLst/>
                <a:latin typeface="Consolas" panose="020B0609020204030204" pitchFamily="49" charset="0"/>
              </a:rPr>
              <a:t>strategy='refit',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                   scoring=</a:t>
            </a:r>
            <a:r>
              <a:rPr lang="en-US" sz="1400" b="1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r>
              <a:rPr lang="en-US" sz="1400" b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AD52-7624-BFC1-72D4-C0B3D1289EAC}"/>
              </a:ext>
            </a:extLst>
          </p:cNvPr>
          <p:cNvSpPr txBox="1"/>
          <p:nvPr/>
        </p:nvSpPr>
        <p:spPr>
          <a:xfrm>
            <a:off x="157469" y="3904615"/>
            <a:ext cx="61424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cv =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ExpandingWindowSplitter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initial_window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=240,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step_length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=24,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np.arange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(1, 25))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E2332-B5BB-95CD-57DE-FD3717F9986B}"/>
              </a:ext>
            </a:extLst>
          </p:cNvPr>
          <p:cNvSpPr txBox="1"/>
          <p:nvPr/>
        </p:nvSpPr>
        <p:spPr>
          <a:xfrm>
            <a:off x="6366992" y="3857226"/>
            <a:ext cx="614248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metric,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predictions_backtest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backtesting_forecaster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forecaster =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forecaster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y          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["DUQ_MW"],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initial_train_size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240,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fixed_train_size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  = False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steps               = </a:t>
            </a:r>
            <a:r>
              <a:rPr lang="en-US" sz="1400" dirty="0">
                <a:latin typeface="Consolas" panose="020B0609020204030204" pitchFamily="49" charset="0"/>
              </a:rPr>
              <a:t>24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metric= </a:t>
            </a:r>
            <a:r>
              <a:rPr lang="en-US" sz="14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1" dirty="0">
                <a:solidFill>
                  <a:srgbClr val="0066FF"/>
                </a:solidFill>
                <a:effectLst/>
                <a:latin typeface="Consolas" panose="020B0609020204030204" pitchFamily="49" charset="0"/>
              </a:rPr>
              <a:t>refit              = True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verbose            = </a:t>
            </a:r>
            <a:r>
              <a:rPr lang="en-US" sz="1400" dirty="0">
                <a:latin typeface="Consolas" panose="020B0609020204030204" pitchFamily="49" charset="0"/>
              </a:rPr>
              <a:t>True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show_progress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    = True)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                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50AA4-8ED6-BC0C-1B23-2BAC6406767B}"/>
              </a:ext>
            </a:extLst>
          </p:cNvPr>
          <p:cNvSpPr txBox="1"/>
          <p:nvPr/>
        </p:nvSpPr>
        <p:spPr>
          <a:xfrm>
            <a:off x="7358051" y="1578210"/>
            <a:ext cx="61950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effectLst/>
                <a:latin typeface="Consolas" panose="020B0609020204030204" pitchFamily="49" charset="0"/>
              </a:rPr>
              <a:t>regressor = 	</a:t>
            </a:r>
          </a:p>
          <a:p>
            <a:pPr lvl="2"/>
            <a:r>
              <a:rPr lang="en-US" sz="14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RandomForestRegressor</a:t>
            </a:r>
            <a:r>
              <a:rPr lang="en-US" sz="1400" b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n_estimators</a:t>
            </a:r>
            <a:r>
              <a:rPr lang="en-US" sz="1400" b="0">
                <a:effectLst/>
                <a:latin typeface="Consolas" panose="020B0609020204030204" pitchFamily="49" charset="0"/>
              </a:rPr>
              <a:t>=250,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>
                <a:effectLst/>
                <a:latin typeface="Consolas" panose="020B0609020204030204" pitchFamily="49" charset="0"/>
              </a:rPr>
              <a:t>=10,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>
                <a:effectLst/>
                <a:latin typeface="Consolas" panose="020B0609020204030204" pitchFamily="49" charset="0"/>
              </a:rPr>
              <a:t>=123)</a:t>
            </a:r>
          </a:p>
          <a:p>
            <a:pPr lvl="2"/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effectLst/>
                <a:latin typeface="Consolas" panose="020B0609020204030204" pitchFamily="49" charset="0"/>
              </a:rPr>
              <a:t>forecaster = </a:t>
            </a:r>
            <a:r>
              <a:rPr lang="en-US" sz="1400" b="0" err="1">
                <a:effectLst/>
                <a:latin typeface="Consolas" panose="020B0609020204030204" pitchFamily="49" charset="0"/>
              </a:rPr>
              <a:t>ForecasterAutoreg</a:t>
            </a:r>
            <a:r>
              <a:rPr lang="en-US" sz="1400" b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                 regressor = regressor,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                 lags = 6</a:t>
            </a:r>
            <a:r>
              <a:rPr lang="en-US" sz="1400">
                <a:latin typeface="Consolas" panose="020B0609020204030204" pitchFamily="49" charset="0"/>
              </a:rPr>
              <a:t>)</a:t>
            </a:r>
            <a:endParaRPr lang="en-US" sz="1400" b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822AA-F6C6-8A3A-7B47-783EEAF5F95E}"/>
              </a:ext>
            </a:extLst>
          </p:cNvPr>
          <p:cNvSpPr txBox="1"/>
          <p:nvPr/>
        </p:nvSpPr>
        <p:spPr>
          <a:xfrm>
            <a:off x="209550" y="1609530"/>
            <a:ext cx="51854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regressor = 	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=250, 	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=10,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=123)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forecaster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make_reduction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(regressor, 	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window_length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=6, strategy='recursive')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831F6-AED1-A05E-3BD4-A58F386B0CD6}"/>
              </a:ext>
            </a:extLst>
          </p:cNvPr>
          <p:cNvSpPr txBox="1"/>
          <p:nvPr/>
        </p:nvSpPr>
        <p:spPr>
          <a:xfrm>
            <a:off x="209550" y="227890"/>
            <a:ext cx="89529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: Setting Up Your Experiment Parameters</a:t>
            </a:r>
          </a:p>
        </p:txBody>
      </p:sp>
      <p:pic>
        <p:nvPicPr>
          <p:cNvPr id="26" name="Picture 2" descr="sktime  documentation - Home">
            <a:extLst>
              <a:ext uri="{FF2B5EF4-FFF2-40B4-BE49-F238E27FC236}">
                <a16:creationId xmlns:a16="http://schemas.microsoft.com/office/drawing/2014/main" id="{F7756E38-F56B-2FB8-64FB-73854303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564" y="811608"/>
            <a:ext cx="2542561" cy="6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Welcome to skforecast - Skforecast Docs">
            <a:extLst>
              <a:ext uri="{FF2B5EF4-FFF2-40B4-BE49-F238E27FC236}">
                <a16:creationId xmlns:a16="http://schemas.microsoft.com/office/drawing/2014/main" id="{5F3CF1F0-B51B-7E3D-1298-94DEB5638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8303054" y="801306"/>
            <a:ext cx="2542562" cy="6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045031-DBA9-C600-EE61-A63D5B85EF85}"/>
              </a:ext>
            </a:extLst>
          </p:cNvPr>
          <p:cNvSpPr/>
          <p:nvPr/>
        </p:nvSpPr>
        <p:spPr>
          <a:xfrm>
            <a:off x="4818127" y="1136115"/>
            <a:ext cx="2414016" cy="38113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Modeling Choices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7BC1C5-11CC-8CE9-7749-739E7987046E}"/>
              </a:ext>
            </a:extLst>
          </p:cNvPr>
          <p:cNvSpPr/>
          <p:nvPr/>
        </p:nvSpPr>
        <p:spPr>
          <a:xfrm>
            <a:off x="4091559" y="3239436"/>
            <a:ext cx="4150614" cy="411577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Sliding/Expanding Window Features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854FF4-6893-B844-4070-7132266F42FF}"/>
              </a:ext>
            </a:extLst>
          </p:cNvPr>
          <p:cNvSpPr/>
          <p:nvPr/>
        </p:nvSpPr>
        <p:spPr>
          <a:xfrm>
            <a:off x="4731639" y="5474436"/>
            <a:ext cx="2673578" cy="26563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27E95-2050-5D95-1429-376CCDED7AFE}"/>
              </a:ext>
            </a:extLst>
          </p:cNvPr>
          <p:cNvSpPr/>
          <p:nvPr/>
        </p:nvSpPr>
        <p:spPr>
          <a:xfrm>
            <a:off x="4818127" y="4954021"/>
            <a:ext cx="2500603" cy="26563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Refit/Update Features</a:t>
            </a:r>
          </a:p>
        </p:txBody>
      </p:sp>
    </p:spTree>
    <p:extLst>
      <p:ext uri="{BB962C8B-B14F-4D97-AF65-F5344CB8AC3E}">
        <p14:creationId xmlns:p14="http://schemas.microsoft.com/office/powerpoint/2010/main" val="24214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45EF-72D0-2244-D997-5B944CBE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EF6B8-9045-6B52-9BED-9AF4F1A8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3" y="1818104"/>
            <a:ext cx="9242412" cy="2479807"/>
          </a:xfrm>
          <a:prstGeom prst="rect">
            <a:avLst/>
          </a:prstGeom>
        </p:spPr>
      </p:pic>
      <p:pic>
        <p:nvPicPr>
          <p:cNvPr id="2" name="Picture 2" descr="sktime  documentation - Home">
            <a:extLst>
              <a:ext uri="{FF2B5EF4-FFF2-40B4-BE49-F238E27FC236}">
                <a16:creationId xmlns:a16="http://schemas.microsoft.com/office/drawing/2014/main" id="{F81B8058-AA79-CFB3-84DF-20A51888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5846" y="193088"/>
            <a:ext cx="2886604" cy="6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C37DC1-6671-25E1-EE1E-6A2D66E7FA4F}"/>
              </a:ext>
            </a:extLst>
          </p:cNvPr>
          <p:cNvCxnSpPr/>
          <p:nvPr/>
        </p:nvCxnSpPr>
        <p:spPr>
          <a:xfrm>
            <a:off x="1993392" y="4297911"/>
            <a:ext cx="4645152" cy="2240049"/>
          </a:xfrm>
          <a:prstGeom prst="bentConnector3">
            <a:avLst>
              <a:gd name="adj1" fmla="val 11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AC42BF0-E462-4223-1DD3-44DEB502ECB2}"/>
              </a:ext>
            </a:extLst>
          </p:cNvPr>
          <p:cNvCxnSpPr>
            <a:cxnSpLocks/>
          </p:cNvCxnSpPr>
          <p:nvPr/>
        </p:nvCxnSpPr>
        <p:spPr>
          <a:xfrm>
            <a:off x="2523744" y="4297911"/>
            <a:ext cx="4596384" cy="1746779"/>
          </a:xfrm>
          <a:prstGeom prst="bentConnector3">
            <a:avLst>
              <a:gd name="adj1" fmla="val 2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F8E8FA1-57A1-97D8-4D70-6779AE5E42BB}"/>
              </a:ext>
            </a:extLst>
          </p:cNvPr>
          <p:cNvCxnSpPr>
            <a:cxnSpLocks/>
          </p:cNvCxnSpPr>
          <p:nvPr/>
        </p:nvCxnSpPr>
        <p:spPr>
          <a:xfrm>
            <a:off x="3017520" y="4297911"/>
            <a:ext cx="4632960" cy="1253509"/>
          </a:xfrm>
          <a:prstGeom prst="bentConnector3">
            <a:avLst>
              <a:gd name="adj1" fmla="val 4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435F3A2-2855-7C6C-D0CB-67DF7EFCBE7A}"/>
              </a:ext>
            </a:extLst>
          </p:cNvPr>
          <p:cNvCxnSpPr>
            <a:cxnSpLocks/>
          </p:cNvCxnSpPr>
          <p:nvPr/>
        </p:nvCxnSpPr>
        <p:spPr>
          <a:xfrm>
            <a:off x="4055844" y="4297911"/>
            <a:ext cx="4088412" cy="897072"/>
          </a:xfrm>
          <a:prstGeom prst="bentConnector3">
            <a:avLst>
              <a:gd name="adj1" fmla="val -5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D8153DC-0ACD-0AB3-E663-A0384006CB3B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6569302" y="2622048"/>
            <a:ext cx="443638" cy="37953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2785A68-CCA2-5E38-D0D5-28FD5D9BC4FE}"/>
              </a:ext>
            </a:extLst>
          </p:cNvPr>
          <p:cNvSpPr/>
          <p:nvPr/>
        </p:nvSpPr>
        <p:spPr>
          <a:xfrm rot="5400000">
            <a:off x="7219805" y="-631823"/>
            <a:ext cx="451706" cy="4137973"/>
          </a:xfrm>
          <a:prstGeom prst="leftBrac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88F725-62A0-00A7-ED78-F39CDC7E9F40}"/>
              </a:ext>
            </a:extLst>
          </p:cNvPr>
          <p:cNvSpPr/>
          <p:nvPr/>
        </p:nvSpPr>
        <p:spPr>
          <a:xfrm>
            <a:off x="6757416" y="6382512"/>
            <a:ext cx="2487168" cy="292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for each window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67113A-AED5-5C9F-AD98-11360E184EAC}"/>
              </a:ext>
            </a:extLst>
          </p:cNvPr>
          <p:cNvSpPr/>
          <p:nvPr/>
        </p:nvSpPr>
        <p:spPr>
          <a:xfrm>
            <a:off x="7181087" y="5898386"/>
            <a:ext cx="2692585" cy="292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for each window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6F8B83-028F-7E82-DEF7-A1E1A2B2D44D}"/>
              </a:ext>
            </a:extLst>
          </p:cNvPr>
          <p:cNvSpPr/>
          <p:nvPr/>
        </p:nvSpPr>
        <p:spPr>
          <a:xfrm>
            <a:off x="7711440" y="5447488"/>
            <a:ext cx="2487168" cy="292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time for each window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2BBB80-ECAA-08CD-4C20-2377424984D6}"/>
              </a:ext>
            </a:extLst>
          </p:cNvPr>
          <p:cNvSpPr/>
          <p:nvPr/>
        </p:nvSpPr>
        <p:spPr>
          <a:xfrm>
            <a:off x="8271061" y="4988657"/>
            <a:ext cx="2487168" cy="292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each window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B523A-C8DE-3E79-D054-86766AA33EB0}"/>
              </a:ext>
            </a:extLst>
          </p:cNvPr>
          <p:cNvSpPr/>
          <p:nvPr/>
        </p:nvSpPr>
        <p:spPr>
          <a:xfrm>
            <a:off x="8842248" y="4545019"/>
            <a:ext cx="2487168" cy="2926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each training window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7C5F39-37D5-D604-FA60-41FDDF671503}"/>
              </a:ext>
            </a:extLst>
          </p:cNvPr>
          <p:cNvSpPr/>
          <p:nvPr/>
        </p:nvSpPr>
        <p:spPr>
          <a:xfrm>
            <a:off x="6178702" y="604871"/>
            <a:ext cx="2596896" cy="5475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set, Testing set and Predictions for each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1CD8E-6B81-7CF3-254A-99261B494224}"/>
              </a:ext>
            </a:extLst>
          </p:cNvPr>
          <p:cNvSpPr txBox="1"/>
          <p:nvPr/>
        </p:nvSpPr>
        <p:spPr>
          <a:xfrm>
            <a:off x="209550" y="227890"/>
            <a:ext cx="5552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65329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E1B3F-D774-14ED-E59B-00FE7184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65D62D-6EB5-00B9-C605-3CFCACD7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285"/>
          <a:stretch/>
        </p:blipFill>
        <p:spPr>
          <a:xfrm>
            <a:off x="256032" y="2034017"/>
            <a:ext cx="4959035" cy="3923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5A6B3-69D9-DA77-5775-51E1EA65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511" y="1925354"/>
            <a:ext cx="2410161" cy="33532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0C0D0-A21A-DCEC-015A-FC554B99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590" y="5450511"/>
            <a:ext cx="2700002" cy="1148095"/>
          </a:xfrm>
          <a:prstGeom prst="rect">
            <a:avLst/>
          </a:prstGeom>
        </p:spPr>
      </p:pic>
      <p:pic>
        <p:nvPicPr>
          <p:cNvPr id="5" name="Picture 4" descr="Welcome to skforecast - Skforecast Docs">
            <a:extLst>
              <a:ext uri="{FF2B5EF4-FFF2-40B4-BE49-F238E27FC236}">
                <a16:creationId xmlns:a16="http://schemas.microsoft.com/office/drawing/2014/main" id="{3D23FECA-EAB6-7F61-B060-2B6330561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9052054" y="179961"/>
            <a:ext cx="2930396" cy="73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C599DE-5A9C-ED56-C1ED-F6758A0225CF}"/>
              </a:ext>
            </a:extLst>
          </p:cNvPr>
          <p:cNvSpPr/>
          <p:nvPr/>
        </p:nvSpPr>
        <p:spPr>
          <a:xfrm>
            <a:off x="6025959" y="2857189"/>
            <a:ext cx="1901952" cy="116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Training set, Testing set and the size for each fold can be seen when </a:t>
            </a:r>
            <a:r>
              <a:rPr 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Verbosity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is set to </a:t>
            </a:r>
            <a:r>
              <a:rPr 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1D0ECC-0A94-0F6A-465A-28FBF75A9A29}"/>
              </a:ext>
            </a:extLst>
          </p:cNvPr>
          <p:cNvCxnSpPr/>
          <p:nvPr/>
        </p:nvCxnSpPr>
        <p:spPr>
          <a:xfrm>
            <a:off x="4050792" y="3429000"/>
            <a:ext cx="19019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9C180-8868-C6C2-B2D4-6B1E9F90A686}"/>
              </a:ext>
            </a:extLst>
          </p:cNvPr>
          <p:cNvSpPr/>
          <p:nvPr/>
        </p:nvSpPr>
        <p:spPr>
          <a:xfrm>
            <a:off x="7534324" y="1086259"/>
            <a:ext cx="4224143" cy="734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err="1">
                <a:latin typeface="Consolas" panose="020B0609020204030204" pitchFamily="49" charset="0"/>
              </a:rPr>
              <a:t>backtesting_forecaster</a:t>
            </a:r>
            <a:r>
              <a:rPr lang="en-US" sz="1400" b="1">
                <a:latin typeface="Consolas" panose="020B0609020204030204" pitchFamily="49" charset="0"/>
              </a:rPr>
              <a:t>() </a:t>
            </a:r>
            <a:r>
              <a:rPr lang="en-US" sz="1400"/>
              <a:t>-&gt;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returns all the predicted values and the overall performance metric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7AC68-F10C-2636-95C8-C422177669DB}"/>
              </a:ext>
            </a:extLst>
          </p:cNvPr>
          <p:cNvSpPr txBox="1"/>
          <p:nvPr/>
        </p:nvSpPr>
        <p:spPr>
          <a:xfrm>
            <a:off x="209550" y="227890"/>
            <a:ext cx="5552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369093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1BA33830-A2CA-9C58-4ED3-32D9C70E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09" y="1081503"/>
            <a:ext cx="2712718" cy="13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94C33F-0F64-25BD-9B90-BB55D2E8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52" y="3345752"/>
            <a:ext cx="2430806" cy="7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eloitte brand resources: accessing high-guality vector logo SVG, brand  colors, and more.">
            <a:extLst>
              <a:ext uri="{FF2B5EF4-FFF2-40B4-BE49-F238E27FC236}">
                <a16:creationId xmlns:a16="http://schemas.microsoft.com/office/drawing/2014/main" id="{4609A396-103B-94D1-1262-CD8B9AE2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14" y="4944547"/>
            <a:ext cx="2214482" cy="158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partment of Management, PES University | Bangalore, India">
            <a:extLst>
              <a:ext uri="{FF2B5EF4-FFF2-40B4-BE49-F238E27FC236}">
                <a16:creationId xmlns:a16="http://schemas.microsoft.com/office/drawing/2014/main" id="{8C9D30AD-2AF3-1D11-12D5-9D5E09D4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030" y="5208108"/>
            <a:ext cx="2718170" cy="10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smiling at camera&#10;&#10;Description automatically generated">
            <a:extLst>
              <a:ext uri="{FF2B5EF4-FFF2-40B4-BE49-F238E27FC236}">
                <a16:creationId xmlns:a16="http://schemas.microsoft.com/office/drawing/2014/main" id="{7BD34A8C-03F6-3C8E-9EEF-04376C0DA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8162097" y="1081503"/>
            <a:ext cx="3878134" cy="3591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3A4F0F-ADFB-2414-E57E-9E10165C07A9}"/>
              </a:ext>
            </a:extLst>
          </p:cNvPr>
          <p:cNvSpPr txBox="1"/>
          <p:nvPr/>
        </p:nvSpPr>
        <p:spPr>
          <a:xfrm>
            <a:off x="374904" y="2084832"/>
            <a:ext cx="52271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Master’s Student in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Computer System’s Engineering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Northeastern University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Boston, MA.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Teaching Assistant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 Machine Learning for IoT Systems Course at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Northeastern University.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Data Science Intern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Schneider Electric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Andover, 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Cyber Security Intern and Solution Delivery Analyst at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Deloitte USI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Bangalore,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Undergrad in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Electronics and Communication Engineering, PES University,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Bangalore,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1CB9A-692E-B94B-E6A7-BF278B70EB0F}"/>
              </a:ext>
            </a:extLst>
          </p:cNvPr>
          <p:cNvSpPr txBox="1"/>
          <p:nvPr/>
        </p:nvSpPr>
        <p:spPr>
          <a:xfrm>
            <a:off x="209550" y="227890"/>
            <a:ext cx="1073135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US" sz="25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D328A-AA37-F64E-B847-F967909F5F21}"/>
              </a:ext>
            </a:extLst>
          </p:cNvPr>
          <p:cNvSpPr txBox="1"/>
          <p:nvPr/>
        </p:nvSpPr>
        <p:spPr>
          <a:xfrm>
            <a:off x="209550" y="1156666"/>
            <a:ext cx="485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Udisha Dutta Chowdhury</a:t>
            </a:r>
          </a:p>
        </p:txBody>
      </p:sp>
    </p:spTree>
    <p:extLst>
      <p:ext uri="{BB962C8B-B14F-4D97-AF65-F5344CB8AC3E}">
        <p14:creationId xmlns:p14="http://schemas.microsoft.com/office/powerpoint/2010/main" val="171727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2019-3658-F12C-8A36-FF332852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6A99FD-5229-FBFF-FECF-8BDFD135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3737275"/>
            <a:ext cx="5424541" cy="2937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8A002-A63E-68BB-FBEE-DA086E6E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75" y="3737275"/>
            <a:ext cx="5424541" cy="293784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C18185-1252-B13F-89C5-51B51D4D4724}"/>
              </a:ext>
            </a:extLst>
          </p:cNvPr>
          <p:cNvGraphicFramePr>
            <a:graphicFrameLocks noGrp="1"/>
          </p:cNvGraphicFramePr>
          <p:nvPr/>
        </p:nvGraphicFramePr>
        <p:xfrm>
          <a:off x="3767328" y="757383"/>
          <a:ext cx="7771498" cy="254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072">
                  <a:extLst>
                    <a:ext uri="{9D8B030D-6E8A-4147-A177-3AD203B41FA5}">
                      <a16:colId xmlns:a16="http://schemas.microsoft.com/office/drawing/2014/main" val="3402490708"/>
                    </a:ext>
                  </a:extLst>
                </a:gridCol>
                <a:gridCol w="2330352">
                  <a:extLst>
                    <a:ext uri="{9D8B030D-6E8A-4147-A177-3AD203B41FA5}">
                      <a16:colId xmlns:a16="http://schemas.microsoft.com/office/drawing/2014/main" val="3147051169"/>
                    </a:ext>
                  </a:extLst>
                </a:gridCol>
                <a:gridCol w="2706074">
                  <a:extLst>
                    <a:ext uri="{9D8B030D-6E8A-4147-A177-3AD203B41FA5}">
                      <a16:colId xmlns:a16="http://schemas.microsoft.com/office/drawing/2014/main" val="1236107757"/>
                    </a:ext>
                  </a:extLst>
                </a:gridCol>
              </a:tblGrid>
              <a:tr h="389488"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68020"/>
                  </a:ext>
                </a:extLst>
              </a:tr>
              <a:tr h="47162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 run time (ms)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117357.61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33883.11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31083"/>
                  </a:ext>
                </a:extLst>
              </a:tr>
              <a:tr h="18806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 Metric</a:t>
                      </a:r>
                    </a:p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0.088353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0.062876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3679"/>
                  </a:ext>
                </a:extLst>
              </a:tr>
              <a:tr h="47188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 length vs 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92207"/>
                  </a:ext>
                </a:extLst>
              </a:tr>
              <a:tr h="58423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 Length vs Prediction time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15333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C21866-1A4F-CB26-097A-1B6F4DF7FC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27556" y="2982195"/>
            <a:ext cx="947428" cy="654171"/>
          </a:xfrm>
          <a:prstGeom prst="bentConnector3">
            <a:avLst>
              <a:gd name="adj1" fmla="val 626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7CF615-C911-7307-8C8B-FED2854A50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6510" y="2410691"/>
            <a:ext cx="3019527" cy="1372302"/>
          </a:xfrm>
          <a:prstGeom prst="bentConnector3">
            <a:avLst>
              <a:gd name="adj1" fmla="val 1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75CC1B-75D1-F0C9-35B2-9DB3E7D02380}"/>
              </a:ext>
            </a:extLst>
          </p:cNvPr>
          <p:cNvSpPr txBox="1"/>
          <p:nvPr/>
        </p:nvSpPr>
        <p:spPr>
          <a:xfrm>
            <a:off x="268676" y="1146106"/>
            <a:ext cx="40971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Parameters:</a:t>
            </a:r>
          </a:p>
          <a:p>
            <a:r>
              <a:rPr lang="en-US" sz="160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window_movement</a:t>
            </a:r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expanding</a:t>
            </a:r>
          </a:p>
          <a:p>
            <a:r>
              <a:rPr lang="en-US" sz="160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initial_data</a:t>
            </a:r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240</a:t>
            </a:r>
          </a:p>
          <a:p>
            <a:r>
              <a:rPr lang="en-US" sz="160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</a:t>
            </a:r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24</a:t>
            </a:r>
          </a:p>
          <a:p>
            <a:r>
              <a:rPr lang="en-US" sz="160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window_stride</a:t>
            </a:r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24</a:t>
            </a:r>
          </a:p>
          <a:p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 = MAPE</a:t>
            </a:r>
          </a:p>
          <a:p>
            <a:r>
              <a:rPr lang="en-US" sz="160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refit_update</a:t>
            </a:r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refit</a:t>
            </a:r>
          </a:p>
          <a:p>
            <a:r>
              <a:rPr lang="en-US" sz="160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window_length</a:t>
            </a:r>
            <a:r>
              <a:rPr lang="en-US" sz="16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24</a:t>
            </a:r>
          </a:p>
        </p:txBody>
      </p:sp>
      <p:pic>
        <p:nvPicPr>
          <p:cNvPr id="2" name="Picture 2" descr="sktime  documentation - Home">
            <a:extLst>
              <a:ext uri="{FF2B5EF4-FFF2-40B4-BE49-F238E27FC236}">
                <a16:creationId xmlns:a16="http://schemas.microsoft.com/office/drawing/2014/main" id="{808F6293-AFD4-C3AF-1CF3-EEAD66AA4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8939" y="781684"/>
            <a:ext cx="1364754" cy="3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elcome to skforecast - Skforecast Docs">
            <a:extLst>
              <a:ext uri="{FF2B5EF4-FFF2-40B4-BE49-F238E27FC236}">
                <a16:creationId xmlns:a16="http://schemas.microsoft.com/office/drawing/2014/main" id="{C63656AE-E1DC-BD2A-FBCE-09014AD9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9524467" y="781684"/>
            <a:ext cx="1215542" cy="3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ABFE6-CF98-FB0F-C5E1-B34CC1950C30}"/>
              </a:ext>
            </a:extLst>
          </p:cNvPr>
          <p:cNvCxnSpPr/>
          <p:nvPr/>
        </p:nvCxnSpPr>
        <p:spPr>
          <a:xfrm>
            <a:off x="2542032" y="2177157"/>
            <a:ext cx="91440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70680D-4D84-C8CE-458A-DAFABF03CC0F}"/>
              </a:ext>
            </a:extLst>
          </p:cNvPr>
          <p:cNvSpPr txBox="1"/>
          <p:nvPr/>
        </p:nvSpPr>
        <p:spPr>
          <a:xfrm>
            <a:off x="209550" y="227890"/>
            <a:ext cx="5552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238808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2076D0-84D4-38AA-9534-FCE2B537EB3D}"/>
              </a:ext>
            </a:extLst>
          </p:cNvPr>
          <p:cNvSpPr txBox="1"/>
          <p:nvPr/>
        </p:nvSpPr>
        <p:spPr>
          <a:xfrm>
            <a:off x="209550" y="227890"/>
            <a:ext cx="5552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Conclusion and Key Takeaways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AAA1D2-DE27-C3B1-ED83-AE97670D9BF4}"/>
              </a:ext>
            </a:extLst>
          </p:cNvPr>
          <p:cNvCxnSpPr/>
          <p:nvPr/>
        </p:nvCxnSpPr>
        <p:spPr>
          <a:xfrm>
            <a:off x="6797118" y="2953449"/>
            <a:ext cx="200816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47D928-8AA8-B1E3-226A-2C45EB8414A3}"/>
              </a:ext>
            </a:extLst>
          </p:cNvPr>
          <p:cNvCxnSpPr>
            <a:cxnSpLocks/>
          </p:cNvCxnSpPr>
          <p:nvPr/>
        </p:nvCxnSpPr>
        <p:spPr>
          <a:xfrm rot="16200000">
            <a:off x="6230341" y="2392493"/>
            <a:ext cx="113355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F2A3C5-BB81-BA4B-50ED-33BA260AC277}"/>
              </a:ext>
            </a:extLst>
          </p:cNvPr>
          <p:cNvCxnSpPr/>
          <p:nvPr/>
        </p:nvCxnSpPr>
        <p:spPr>
          <a:xfrm>
            <a:off x="9545349" y="2959112"/>
            <a:ext cx="20081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C161D5-B240-26A1-24F3-DD050FC64235}"/>
              </a:ext>
            </a:extLst>
          </p:cNvPr>
          <p:cNvCxnSpPr>
            <a:cxnSpLocks/>
          </p:cNvCxnSpPr>
          <p:nvPr/>
        </p:nvCxnSpPr>
        <p:spPr>
          <a:xfrm rot="16200000">
            <a:off x="8978572" y="2398156"/>
            <a:ext cx="113355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03160E9-38CD-86FD-AE0E-8000A269DCA8}"/>
              </a:ext>
            </a:extLst>
          </p:cNvPr>
          <p:cNvSpPr/>
          <p:nvPr/>
        </p:nvSpPr>
        <p:spPr>
          <a:xfrm>
            <a:off x="6965928" y="2109387"/>
            <a:ext cx="334108" cy="83824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B6D52-5FDB-5169-0D85-A6D1E1C6FFA6}"/>
              </a:ext>
            </a:extLst>
          </p:cNvPr>
          <p:cNvSpPr/>
          <p:nvPr/>
        </p:nvSpPr>
        <p:spPr>
          <a:xfrm>
            <a:off x="8045046" y="2766835"/>
            <a:ext cx="334108" cy="1824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0C404-8E90-34C2-9F9B-F3A8CEE83762}"/>
              </a:ext>
            </a:extLst>
          </p:cNvPr>
          <p:cNvSpPr/>
          <p:nvPr/>
        </p:nvSpPr>
        <p:spPr>
          <a:xfrm>
            <a:off x="9804419" y="2115050"/>
            <a:ext cx="334108" cy="8382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9BBDF-9DEB-80C7-DDC2-C875438BC864}"/>
              </a:ext>
            </a:extLst>
          </p:cNvPr>
          <p:cNvSpPr/>
          <p:nvPr/>
        </p:nvSpPr>
        <p:spPr>
          <a:xfrm>
            <a:off x="10920460" y="2534781"/>
            <a:ext cx="334108" cy="430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C1CEE-78E6-EFDB-8381-F6E0B6B27458}"/>
              </a:ext>
            </a:extLst>
          </p:cNvPr>
          <p:cNvCxnSpPr/>
          <p:nvPr/>
        </p:nvCxnSpPr>
        <p:spPr>
          <a:xfrm>
            <a:off x="7387959" y="2109387"/>
            <a:ext cx="657087" cy="5715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1A4B56-5AA4-FEF2-06A2-A4C01CF5A6E5}"/>
              </a:ext>
            </a:extLst>
          </p:cNvPr>
          <p:cNvCxnSpPr>
            <a:cxnSpLocks/>
          </p:cNvCxnSpPr>
          <p:nvPr/>
        </p:nvCxnSpPr>
        <p:spPr>
          <a:xfrm>
            <a:off x="10222379" y="2115050"/>
            <a:ext cx="654100" cy="3927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B7CA24-3070-AAF7-0A0D-18A84AECB26E}"/>
              </a:ext>
            </a:extLst>
          </p:cNvPr>
          <p:cNvSpPr txBox="1"/>
          <p:nvPr/>
        </p:nvSpPr>
        <p:spPr>
          <a:xfrm>
            <a:off x="6846879" y="1648971"/>
            <a:ext cx="216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Lines of code (Dev)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20297-8ED7-9003-5FB2-CCEED6A59E28}"/>
              </a:ext>
            </a:extLst>
          </p:cNvPr>
          <p:cNvSpPr txBox="1"/>
          <p:nvPr/>
        </p:nvSpPr>
        <p:spPr>
          <a:xfrm>
            <a:off x="9664369" y="1654634"/>
            <a:ext cx="217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Maintenance (Ops)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847AF-B174-7794-1ABC-04F5B86FCD9F}"/>
              </a:ext>
            </a:extLst>
          </p:cNvPr>
          <p:cNvSpPr txBox="1"/>
          <p:nvPr/>
        </p:nvSpPr>
        <p:spPr>
          <a:xfrm>
            <a:off x="6555252" y="2957639"/>
            <a:ext cx="118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Code from scratch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0F906-B659-EEA4-D3FB-9001AF888285}"/>
              </a:ext>
            </a:extLst>
          </p:cNvPr>
          <p:cNvSpPr txBox="1"/>
          <p:nvPr/>
        </p:nvSpPr>
        <p:spPr>
          <a:xfrm>
            <a:off x="7515860" y="2931906"/>
            <a:ext cx="200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Optimized forecasting library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73E43-16DC-4806-3AC9-0E8EE158AC3A}"/>
              </a:ext>
            </a:extLst>
          </p:cNvPr>
          <p:cNvSpPr txBox="1"/>
          <p:nvPr/>
        </p:nvSpPr>
        <p:spPr>
          <a:xfrm>
            <a:off x="9298094" y="2957639"/>
            <a:ext cx="118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Code from scratch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C96A3-6CD2-A280-F796-32F1620D0F07}"/>
              </a:ext>
            </a:extLst>
          </p:cNvPr>
          <p:cNvSpPr txBox="1"/>
          <p:nvPr/>
        </p:nvSpPr>
        <p:spPr>
          <a:xfrm>
            <a:off x="10258702" y="2931906"/>
            <a:ext cx="200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Optimized forecasting library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E332DF-801A-8646-C94E-0FC28697DD5D}"/>
              </a:ext>
            </a:extLst>
          </p:cNvPr>
          <p:cNvSpPr txBox="1"/>
          <p:nvPr/>
        </p:nvSpPr>
        <p:spPr>
          <a:xfrm>
            <a:off x="10480848" y="2033462"/>
            <a:ext cx="13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45 – 50%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043DB2-2134-DEA0-C153-16277745394E}"/>
              </a:ext>
            </a:extLst>
          </p:cNvPr>
          <p:cNvSpPr txBox="1"/>
          <p:nvPr/>
        </p:nvSpPr>
        <p:spPr>
          <a:xfrm>
            <a:off x="7747406" y="2152464"/>
            <a:ext cx="13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85 – 90%</a:t>
            </a:r>
          </a:p>
        </p:txBody>
      </p:sp>
      <p:graphicFrame>
        <p:nvGraphicFramePr>
          <p:cNvPr id="26" name="TextBox 3">
            <a:extLst>
              <a:ext uri="{FF2B5EF4-FFF2-40B4-BE49-F238E27FC236}">
                <a16:creationId xmlns:a16="http://schemas.microsoft.com/office/drawing/2014/main" id="{8B626594-18E4-E9D1-87EF-8278B4536665}"/>
              </a:ext>
            </a:extLst>
          </p:cNvPr>
          <p:cNvGraphicFramePr/>
          <p:nvPr/>
        </p:nvGraphicFramePr>
        <p:xfrm>
          <a:off x="3614143" y="1279620"/>
          <a:ext cx="2693854" cy="251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Left Brace 26">
            <a:extLst>
              <a:ext uri="{FF2B5EF4-FFF2-40B4-BE49-F238E27FC236}">
                <a16:creationId xmlns:a16="http://schemas.microsoft.com/office/drawing/2014/main" id="{6DED42FB-26EE-DF49-8629-A2717C65E2BA}"/>
              </a:ext>
            </a:extLst>
          </p:cNvPr>
          <p:cNvSpPr/>
          <p:nvPr/>
        </p:nvSpPr>
        <p:spPr>
          <a:xfrm>
            <a:off x="3272785" y="1288735"/>
            <a:ext cx="265493" cy="2480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9B3F2D-CD90-1B76-3720-3E9386834E98}"/>
              </a:ext>
            </a:extLst>
          </p:cNvPr>
          <p:cNvSpPr txBox="1"/>
          <p:nvPr/>
        </p:nvSpPr>
        <p:spPr>
          <a:xfrm>
            <a:off x="43245" y="1644632"/>
            <a:ext cx="335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Minimize boilerplate code accelerate development &amp;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simplify maintenance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B377D-4AF8-327F-B290-E85B806F2033}"/>
              </a:ext>
            </a:extLst>
          </p:cNvPr>
          <p:cNvSpPr txBox="1"/>
          <p:nvPr/>
        </p:nvSpPr>
        <p:spPr>
          <a:xfrm>
            <a:off x="209550" y="4373733"/>
            <a:ext cx="11816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SKTime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SKForecast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: two popular forecasting libraries. 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SKForecast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focuses on a core set of features;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SKTime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is all encompassing.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SKTime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hooks into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to provide several visualization 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SKTime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provides several utilities, whereas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SKForecast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expects the data scientist to use Pandas preprocessing 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: Despite limited functionality,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SKForecast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is quite fast. 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SKTime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provides more options and fine-grained stats.</a:t>
            </a:r>
          </a:p>
        </p:txBody>
      </p:sp>
      <p:pic>
        <p:nvPicPr>
          <p:cNvPr id="12" name="Picture 2" descr="sktime  documentation - Home">
            <a:extLst>
              <a:ext uri="{FF2B5EF4-FFF2-40B4-BE49-F238E27FC236}">
                <a16:creationId xmlns:a16="http://schemas.microsoft.com/office/drawing/2014/main" id="{3BFB07C6-C7A0-AE9B-4E85-65C746D7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69" y="2722902"/>
            <a:ext cx="1433827" cy="4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elcome to skforecast - Skforecast Docs">
            <a:extLst>
              <a:ext uri="{FF2B5EF4-FFF2-40B4-BE49-F238E27FC236}">
                <a16:creationId xmlns:a16="http://schemas.microsoft.com/office/drawing/2014/main" id="{1D3C74F5-0969-C6B3-C1FF-5E124058B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1571796" y="2727452"/>
            <a:ext cx="1736605" cy="43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1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EE73561-E8C9-801A-7627-F5C80641F9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575" y="1362456"/>
          <a:ext cx="113538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1D6615-B758-F624-8BFF-E8E150FA75D9}"/>
              </a:ext>
            </a:extLst>
          </p:cNvPr>
          <p:cNvSpPr txBox="1"/>
          <p:nvPr/>
        </p:nvSpPr>
        <p:spPr>
          <a:xfrm>
            <a:off x="209550" y="227890"/>
            <a:ext cx="1073135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Outline of the Talk</a:t>
            </a:r>
            <a:endParaRPr lang="en-US" sz="25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6B2515-2062-7D74-660D-8D08F2F80ADE}"/>
              </a:ext>
            </a:extLst>
          </p:cNvPr>
          <p:cNvCxnSpPr/>
          <p:nvPr/>
        </p:nvCxnSpPr>
        <p:spPr>
          <a:xfrm>
            <a:off x="7093527" y="3158836"/>
            <a:ext cx="4073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A7B2A-DC68-4E53-DFF1-D11D3CD38534}"/>
              </a:ext>
            </a:extLst>
          </p:cNvPr>
          <p:cNvSpPr/>
          <p:nvPr/>
        </p:nvSpPr>
        <p:spPr>
          <a:xfrm>
            <a:off x="8451272" y="4360425"/>
            <a:ext cx="1357745" cy="581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Forecasting Model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362F398-0FAD-7830-10F8-A2DA0CA71C40}"/>
              </a:ext>
            </a:extLst>
          </p:cNvPr>
          <p:cNvSpPr/>
          <p:nvPr/>
        </p:nvSpPr>
        <p:spPr>
          <a:xfrm rot="16200000" flipV="1">
            <a:off x="7955386" y="2477457"/>
            <a:ext cx="410624" cy="1874240"/>
          </a:xfrm>
          <a:prstGeom prst="leftBrac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4440D9C-2549-B5A9-988E-651FDFD6A6F2}"/>
              </a:ext>
            </a:extLst>
          </p:cNvPr>
          <p:cNvSpPr/>
          <p:nvPr/>
        </p:nvSpPr>
        <p:spPr>
          <a:xfrm rot="16200000" flipV="1">
            <a:off x="9837014" y="2484907"/>
            <a:ext cx="410624" cy="1874240"/>
          </a:xfrm>
          <a:prstGeom prst="leftBrac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C3F6C-81B2-0E8A-7477-F732A468747C}"/>
              </a:ext>
            </a:extLst>
          </p:cNvPr>
          <p:cNvSpPr txBox="1"/>
          <p:nvPr/>
        </p:nvSpPr>
        <p:spPr>
          <a:xfrm>
            <a:off x="7323048" y="3670316"/>
            <a:ext cx="179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Past Target Inputs (Endogenous Values)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9EF66D-195A-2C3E-0A9E-19A4E6A2EC7C}"/>
              </a:ext>
            </a:extLst>
          </p:cNvPr>
          <p:cNvCxnSpPr>
            <a:stCxn id="20" idx="2"/>
            <a:endCxn id="16" idx="1"/>
          </p:cNvCxnSpPr>
          <p:nvPr/>
        </p:nvCxnSpPr>
        <p:spPr>
          <a:xfrm rot="16200000" flipH="1">
            <a:off x="8075430" y="4275527"/>
            <a:ext cx="519389" cy="232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92C367B-D0B2-1284-E44E-EDB4A3633E8A}"/>
              </a:ext>
            </a:extLst>
          </p:cNvPr>
          <p:cNvCxnSpPr>
            <a:stCxn id="16" idx="3"/>
          </p:cNvCxnSpPr>
          <p:nvPr/>
        </p:nvCxnSpPr>
        <p:spPr>
          <a:xfrm flipV="1">
            <a:off x="9809017" y="3904337"/>
            <a:ext cx="230910" cy="747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AEB1F6-99B1-A45F-B50A-B1699C69AF49}"/>
              </a:ext>
            </a:extLst>
          </p:cNvPr>
          <p:cNvSpPr txBox="1"/>
          <p:nvPr/>
        </p:nvSpPr>
        <p:spPr>
          <a:xfrm>
            <a:off x="9130144" y="3637153"/>
            <a:ext cx="179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Predicted Target Values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806F9F-F2BE-175B-8EDD-93EE505D8DE7}"/>
              </a:ext>
            </a:extLst>
          </p:cNvPr>
          <p:cNvCxnSpPr/>
          <p:nvPr/>
        </p:nvCxnSpPr>
        <p:spPr>
          <a:xfrm flipV="1">
            <a:off x="9105206" y="1265381"/>
            <a:ext cx="0" cy="189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1AE96E8-1484-5756-20F8-2090C8B02BBC}"/>
              </a:ext>
            </a:extLst>
          </p:cNvPr>
          <p:cNvSpPr/>
          <p:nvPr/>
        </p:nvSpPr>
        <p:spPr>
          <a:xfrm>
            <a:off x="7216191" y="2053354"/>
            <a:ext cx="1881627" cy="658810"/>
          </a:xfrm>
          <a:custGeom>
            <a:avLst/>
            <a:gdLst>
              <a:gd name="connsiteX0" fmla="*/ 0 w 3472873"/>
              <a:gd name="connsiteY0" fmla="*/ 1228436 h 1228436"/>
              <a:gd name="connsiteX1" fmla="*/ 64655 w 3472873"/>
              <a:gd name="connsiteY1" fmla="*/ 1136072 h 1228436"/>
              <a:gd name="connsiteX2" fmla="*/ 110836 w 3472873"/>
              <a:gd name="connsiteY2" fmla="*/ 1089891 h 1228436"/>
              <a:gd name="connsiteX3" fmla="*/ 147782 w 3472873"/>
              <a:gd name="connsiteY3" fmla="*/ 1043709 h 1228436"/>
              <a:gd name="connsiteX4" fmla="*/ 166255 w 3472873"/>
              <a:gd name="connsiteY4" fmla="*/ 1016000 h 1228436"/>
              <a:gd name="connsiteX5" fmla="*/ 193964 w 3472873"/>
              <a:gd name="connsiteY5" fmla="*/ 1006763 h 1228436"/>
              <a:gd name="connsiteX6" fmla="*/ 221673 w 3472873"/>
              <a:gd name="connsiteY6" fmla="*/ 988291 h 1228436"/>
              <a:gd name="connsiteX7" fmla="*/ 304800 w 3472873"/>
              <a:gd name="connsiteY7" fmla="*/ 960582 h 1228436"/>
              <a:gd name="connsiteX8" fmla="*/ 434109 w 3472873"/>
              <a:gd name="connsiteY8" fmla="*/ 979054 h 1228436"/>
              <a:gd name="connsiteX9" fmla="*/ 480291 w 3472873"/>
              <a:gd name="connsiteY9" fmla="*/ 1062182 h 1228436"/>
              <a:gd name="connsiteX10" fmla="*/ 508000 w 3472873"/>
              <a:gd name="connsiteY10" fmla="*/ 1089891 h 1228436"/>
              <a:gd name="connsiteX11" fmla="*/ 600364 w 3472873"/>
              <a:gd name="connsiteY11" fmla="*/ 1080654 h 1228436"/>
              <a:gd name="connsiteX12" fmla="*/ 692727 w 3472873"/>
              <a:gd name="connsiteY12" fmla="*/ 951345 h 1228436"/>
              <a:gd name="connsiteX13" fmla="*/ 711200 w 3472873"/>
              <a:gd name="connsiteY13" fmla="*/ 914400 h 1228436"/>
              <a:gd name="connsiteX14" fmla="*/ 729673 w 3472873"/>
              <a:gd name="connsiteY14" fmla="*/ 849745 h 1228436"/>
              <a:gd name="connsiteX15" fmla="*/ 757382 w 3472873"/>
              <a:gd name="connsiteY15" fmla="*/ 812800 h 1228436"/>
              <a:gd name="connsiteX16" fmla="*/ 775855 w 3472873"/>
              <a:gd name="connsiteY16" fmla="*/ 748145 h 1228436"/>
              <a:gd name="connsiteX17" fmla="*/ 812800 w 3472873"/>
              <a:gd name="connsiteY17" fmla="*/ 674254 h 1228436"/>
              <a:gd name="connsiteX18" fmla="*/ 840509 w 3472873"/>
              <a:gd name="connsiteY18" fmla="*/ 655782 h 1228436"/>
              <a:gd name="connsiteX19" fmla="*/ 960582 w 3472873"/>
              <a:gd name="connsiteY19" fmla="*/ 600363 h 1228436"/>
              <a:gd name="connsiteX20" fmla="*/ 997527 w 3472873"/>
              <a:gd name="connsiteY20" fmla="*/ 655782 h 1228436"/>
              <a:gd name="connsiteX21" fmla="*/ 1034473 w 3472873"/>
              <a:gd name="connsiteY21" fmla="*/ 775854 h 1228436"/>
              <a:gd name="connsiteX22" fmla="*/ 1052945 w 3472873"/>
              <a:gd name="connsiteY22" fmla="*/ 803563 h 1228436"/>
              <a:gd name="connsiteX23" fmla="*/ 1062182 w 3472873"/>
              <a:gd name="connsiteY23" fmla="*/ 831272 h 1228436"/>
              <a:gd name="connsiteX24" fmla="*/ 1071418 w 3472873"/>
              <a:gd name="connsiteY24" fmla="*/ 868218 h 1228436"/>
              <a:gd name="connsiteX25" fmla="*/ 1099127 w 3472873"/>
              <a:gd name="connsiteY25" fmla="*/ 905163 h 1228436"/>
              <a:gd name="connsiteX26" fmla="*/ 1117600 w 3472873"/>
              <a:gd name="connsiteY26" fmla="*/ 979054 h 1228436"/>
              <a:gd name="connsiteX27" fmla="*/ 1274618 w 3472873"/>
              <a:gd name="connsiteY27" fmla="*/ 1006763 h 1228436"/>
              <a:gd name="connsiteX28" fmla="*/ 1311564 w 3472873"/>
              <a:gd name="connsiteY28" fmla="*/ 988291 h 1228436"/>
              <a:gd name="connsiteX29" fmla="*/ 1339273 w 3472873"/>
              <a:gd name="connsiteY29" fmla="*/ 923636 h 1228436"/>
              <a:gd name="connsiteX30" fmla="*/ 1357745 w 3472873"/>
              <a:gd name="connsiteY30" fmla="*/ 858982 h 1228436"/>
              <a:gd name="connsiteX31" fmla="*/ 1385455 w 3472873"/>
              <a:gd name="connsiteY31" fmla="*/ 720436 h 1228436"/>
              <a:gd name="connsiteX32" fmla="*/ 1422400 w 3472873"/>
              <a:gd name="connsiteY32" fmla="*/ 563418 h 1228436"/>
              <a:gd name="connsiteX33" fmla="*/ 1450109 w 3472873"/>
              <a:gd name="connsiteY33" fmla="*/ 434109 h 1228436"/>
              <a:gd name="connsiteX34" fmla="*/ 1468582 w 3472873"/>
              <a:gd name="connsiteY34" fmla="*/ 350982 h 1228436"/>
              <a:gd name="connsiteX35" fmla="*/ 1487055 w 3472873"/>
              <a:gd name="connsiteY35" fmla="*/ 277091 h 1228436"/>
              <a:gd name="connsiteX36" fmla="*/ 1524000 w 3472873"/>
              <a:gd name="connsiteY36" fmla="*/ 110836 h 1228436"/>
              <a:gd name="connsiteX37" fmla="*/ 1542473 w 3472873"/>
              <a:gd name="connsiteY37" fmla="*/ 83127 h 1228436"/>
              <a:gd name="connsiteX38" fmla="*/ 1597891 w 3472873"/>
              <a:gd name="connsiteY38" fmla="*/ 120072 h 1228436"/>
              <a:gd name="connsiteX39" fmla="*/ 1634836 w 3472873"/>
              <a:gd name="connsiteY39" fmla="*/ 193963 h 1228436"/>
              <a:gd name="connsiteX40" fmla="*/ 1662545 w 3472873"/>
              <a:gd name="connsiteY40" fmla="*/ 240145 h 1228436"/>
              <a:gd name="connsiteX41" fmla="*/ 1671782 w 3472873"/>
              <a:gd name="connsiteY41" fmla="*/ 314036 h 1228436"/>
              <a:gd name="connsiteX42" fmla="*/ 1690255 w 3472873"/>
              <a:gd name="connsiteY42" fmla="*/ 424872 h 1228436"/>
              <a:gd name="connsiteX43" fmla="*/ 1699491 w 3472873"/>
              <a:gd name="connsiteY43" fmla="*/ 535709 h 1228436"/>
              <a:gd name="connsiteX44" fmla="*/ 1717964 w 3472873"/>
              <a:gd name="connsiteY44" fmla="*/ 572654 h 1228436"/>
              <a:gd name="connsiteX45" fmla="*/ 1727200 w 3472873"/>
              <a:gd name="connsiteY45" fmla="*/ 637309 h 1228436"/>
              <a:gd name="connsiteX46" fmla="*/ 1736436 w 3472873"/>
              <a:gd name="connsiteY46" fmla="*/ 692727 h 1228436"/>
              <a:gd name="connsiteX47" fmla="*/ 1782618 w 3472873"/>
              <a:gd name="connsiteY47" fmla="*/ 775854 h 1228436"/>
              <a:gd name="connsiteX48" fmla="*/ 1810327 w 3472873"/>
              <a:gd name="connsiteY48" fmla="*/ 812800 h 1228436"/>
              <a:gd name="connsiteX49" fmla="*/ 1847273 w 3472873"/>
              <a:gd name="connsiteY49" fmla="*/ 831272 h 1228436"/>
              <a:gd name="connsiteX50" fmla="*/ 1911927 w 3472873"/>
              <a:gd name="connsiteY50" fmla="*/ 822036 h 1228436"/>
              <a:gd name="connsiteX51" fmla="*/ 1985818 w 3472873"/>
              <a:gd name="connsiteY51" fmla="*/ 766618 h 1228436"/>
              <a:gd name="connsiteX52" fmla="*/ 2004291 w 3472873"/>
              <a:gd name="connsiteY52" fmla="*/ 729672 h 1228436"/>
              <a:gd name="connsiteX53" fmla="*/ 2068945 w 3472873"/>
              <a:gd name="connsiteY53" fmla="*/ 600363 h 1228436"/>
              <a:gd name="connsiteX54" fmla="*/ 2087418 w 3472873"/>
              <a:gd name="connsiteY54" fmla="*/ 572654 h 1228436"/>
              <a:gd name="connsiteX55" fmla="*/ 2115127 w 3472873"/>
              <a:gd name="connsiteY55" fmla="*/ 563418 h 1228436"/>
              <a:gd name="connsiteX56" fmla="*/ 2235200 w 3472873"/>
              <a:gd name="connsiteY56" fmla="*/ 581891 h 1228436"/>
              <a:gd name="connsiteX57" fmla="*/ 2281382 w 3472873"/>
              <a:gd name="connsiteY57" fmla="*/ 618836 h 1228436"/>
              <a:gd name="connsiteX58" fmla="*/ 2318327 w 3472873"/>
              <a:gd name="connsiteY58" fmla="*/ 628072 h 1228436"/>
              <a:gd name="connsiteX59" fmla="*/ 2484582 w 3472873"/>
              <a:gd name="connsiteY59" fmla="*/ 637309 h 1228436"/>
              <a:gd name="connsiteX60" fmla="*/ 2558473 w 3472873"/>
              <a:gd name="connsiteY60" fmla="*/ 581891 h 1228436"/>
              <a:gd name="connsiteX61" fmla="*/ 2576945 w 3472873"/>
              <a:gd name="connsiteY61" fmla="*/ 526472 h 1228436"/>
              <a:gd name="connsiteX62" fmla="*/ 2623127 w 3472873"/>
              <a:gd name="connsiteY62" fmla="*/ 406400 h 1228436"/>
              <a:gd name="connsiteX63" fmla="*/ 2715491 w 3472873"/>
              <a:gd name="connsiteY63" fmla="*/ 258618 h 1228436"/>
              <a:gd name="connsiteX64" fmla="*/ 2835564 w 3472873"/>
              <a:gd name="connsiteY64" fmla="*/ 230909 h 1228436"/>
              <a:gd name="connsiteX65" fmla="*/ 3057236 w 3472873"/>
              <a:gd name="connsiteY65" fmla="*/ 258618 h 1228436"/>
              <a:gd name="connsiteX66" fmla="*/ 3112655 w 3472873"/>
              <a:gd name="connsiteY66" fmla="*/ 277091 h 1228436"/>
              <a:gd name="connsiteX67" fmla="*/ 3269673 w 3472873"/>
              <a:gd name="connsiteY67" fmla="*/ 258618 h 1228436"/>
              <a:gd name="connsiteX68" fmla="*/ 3297382 w 3472873"/>
              <a:gd name="connsiteY68" fmla="*/ 249382 h 1228436"/>
              <a:gd name="connsiteX69" fmla="*/ 3371273 w 3472873"/>
              <a:gd name="connsiteY69" fmla="*/ 175491 h 1228436"/>
              <a:gd name="connsiteX70" fmla="*/ 3380509 w 3472873"/>
              <a:gd name="connsiteY70" fmla="*/ 147782 h 1228436"/>
              <a:gd name="connsiteX71" fmla="*/ 3426691 w 3472873"/>
              <a:gd name="connsiteY71" fmla="*/ 64654 h 1228436"/>
              <a:gd name="connsiteX72" fmla="*/ 3454400 w 3472873"/>
              <a:gd name="connsiteY72" fmla="*/ 27709 h 1228436"/>
              <a:gd name="connsiteX73" fmla="*/ 3472873 w 3472873"/>
              <a:gd name="connsiteY73" fmla="*/ 0 h 122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72873" h="1228436">
                <a:moveTo>
                  <a:pt x="0" y="1228436"/>
                </a:moveTo>
                <a:cubicBezTo>
                  <a:pt x="26889" y="1183621"/>
                  <a:pt x="28533" y="1176207"/>
                  <a:pt x="64655" y="1136072"/>
                </a:cubicBezTo>
                <a:cubicBezTo>
                  <a:pt x="79218" y="1119891"/>
                  <a:pt x="96273" y="1106072"/>
                  <a:pt x="110836" y="1089891"/>
                </a:cubicBezTo>
                <a:cubicBezTo>
                  <a:pt x="124024" y="1075238"/>
                  <a:pt x="135953" y="1059480"/>
                  <a:pt x="147782" y="1043709"/>
                </a:cubicBezTo>
                <a:cubicBezTo>
                  <a:pt x="154443" y="1034828"/>
                  <a:pt x="157587" y="1022935"/>
                  <a:pt x="166255" y="1016000"/>
                </a:cubicBezTo>
                <a:cubicBezTo>
                  <a:pt x="173858" y="1009918"/>
                  <a:pt x="185256" y="1011117"/>
                  <a:pt x="193964" y="1006763"/>
                </a:cubicBezTo>
                <a:cubicBezTo>
                  <a:pt x="203893" y="1001799"/>
                  <a:pt x="211744" y="993255"/>
                  <a:pt x="221673" y="988291"/>
                </a:cubicBezTo>
                <a:cubicBezTo>
                  <a:pt x="256456" y="970900"/>
                  <a:pt x="269521" y="969402"/>
                  <a:pt x="304800" y="960582"/>
                </a:cubicBezTo>
                <a:cubicBezTo>
                  <a:pt x="347903" y="966739"/>
                  <a:pt x="393529" y="963273"/>
                  <a:pt x="434109" y="979054"/>
                </a:cubicBezTo>
                <a:cubicBezTo>
                  <a:pt x="486581" y="999460"/>
                  <a:pt x="461382" y="1029091"/>
                  <a:pt x="480291" y="1062182"/>
                </a:cubicBezTo>
                <a:cubicBezTo>
                  <a:pt x="486772" y="1073523"/>
                  <a:pt x="498764" y="1080655"/>
                  <a:pt x="508000" y="1089891"/>
                </a:cubicBezTo>
                <a:lnTo>
                  <a:pt x="600364" y="1080654"/>
                </a:lnTo>
                <a:cubicBezTo>
                  <a:pt x="622635" y="1067553"/>
                  <a:pt x="674269" y="984569"/>
                  <a:pt x="692727" y="951345"/>
                </a:cubicBezTo>
                <a:cubicBezTo>
                  <a:pt x="699414" y="939309"/>
                  <a:pt x="705042" y="926715"/>
                  <a:pt x="711200" y="914400"/>
                </a:cubicBezTo>
                <a:cubicBezTo>
                  <a:pt x="713201" y="906397"/>
                  <a:pt x="723782" y="860055"/>
                  <a:pt x="729673" y="849745"/>
                </a:cubicBezTo>
                <a:cubicBezTo>
                  <a:pt x="737311" y="836380"/>
                  <a:pt x="748146" y="825115"/>
                  <a:pt x="757382" y="812800"/>
                </a:cubicBezTo>
                <a:cubicBezTo>
                  <a:pt x="763540" y="791248"/>
                  <a:pt x="767531" y="768956"/>
                  <a:pt x="775855" y="748145"/>
                </a:cubicBezTo>
                <a:cubicBezTo>
                  <a:pt x="786082" y="722577"/>
                  <a:pt x="789887" y="689529"/>
                  <a:pt x="812800" y="674254"/>
                </a:cubicBezTo>
                <a:cubicBezTo>
                  <a:pt x="822036" y="668097"/>
                  <a:pt x="830764" y="661098"/>
                  <a:pt x="840509" y="655782"/>
                </a:cubicBezTo>
                <a:cubicBezTo>
                  <a:pt x="901508" y="622510"/>
                  <a:pt x="905522" y="622387"/>
                  <a:pt x="960582" y="600363"/>
                </a:cubicBezTo>
                <a:cubicBezTo>
                  <a:pt x="972897" y="618836"/>
                  <a:pt x="986896" y="636291"/>
                  <a:pt x="997527" y="655782"/>
                </a:cubicBezTo>
                <a:cubicBezTo>
                  <a:pt x="1025169" y="706459"/>
                  <a:pt x="1012377" y="715090"/>
                  <a:pt x="1034473" y="775854"/>
                </a:cubicBezTo>
                <a:cubicBezTo>
                  <a:pt x="1038267" y="786286"/>
                  <a:pt x="1047981" y="793634"/>
                  <a:pt x="1052945" y="803563"/>
                </a:cubicBezTo>
                <a:cubicBezTo>
                  <a:pt x="1057299" y="812271"/>
                  <a:pt x="1059507" y="821911"/>
                  <a:pt x="1062182" y="831272"/>
                </a:cubicBezTo>
                <a:cubicBezTo>
                  <a:pt x="1065669" y="843478"/>
                  <a:pt x="1065741" y="856864"/>
                  <a:pt x="1071418" y="868218"/>
                </a:cubicBezTo>
                <a:cubicBezTo>
                  <a:pt x="1078302" y="881987"/>
                  <a:pt x="1089891" y="892848"/>
                  <a:pt x="1099127" y="905163"/>
                </a:cubicBezTo>
                <a:cubicBezTo>
                  <a:pt x="1105285" y="929793"/>
                  <a:pt x="1104808" y="957124"/>
                  <a:pt x="1117600" y="979054"/>
                </a:cubicBezTo>
                <a:cubicBezTo>
                  <a:pt x="1154519" y="1042344"/>
                  <a:pt x="1215996" y="1011649"/>
                  <a:pt x="1274618" y="1006763"/>
                </a:cubicBezTo>
                <a:cubicBezTo>
                  <a:pt x="1286933" y="1000606"/>
                  <a:pt x="1300986" y="997106"/>
                  <a:pt x="1311564" y="988291"/>
                </a:cubicBezTo>
                <a:cubicBezTo>
                  <a:pt x="1332300" y="971011"/>
                  <a:pt x="1332807" y="947345"/>
                  <a:pt x="1339273" y="923636"/>
                </a:cubicBezTo>
                <a:cubicBezTo>
                  <a:pt x="1345170" y="902012"/>
                  <a:pt x="1352309" y="880726"/>
                  <a:pt x="1357745" y="858982"/>
                </a:cubicBezTo>
                <a:cubicBezTo>
                  <a:pt x="1382361" y="760517"/>
                  <a:pt x="1370179" y="801910"/>
                  <a:pt x="1385455" y="720436"/>
                </a:cubicBezTo>
                <a:cubicBezTo>
                  <a:pt x="1416843" y="553030"/>
                  <a:pt x="1389218" y="696142"/>
                  <a:pt x="1422400" y="563418"/>
                </a:cubicBezTo>
                <a:cubicBezTo>
                  <a:pt x="1441260" y="487978"/>
                  <a:pt x="1436976" y="495398"/>
                  <a:pt x="1450109" y="434109"/>
                </a:cubicBezTo>
                <a:cubicBezTo>
                  <a:pt x="1456056" y="406354"/>
                  <a:pt x="1462081" y="378612"/>
                  <a:pt x="1468582" y="350982"/>
                </a:cubicBezTo>
                <a:cubicBezTo>
                  <a:pt x="1474397" y="326269"/>
                  <a:pt x="1481825" y="301935"/>
                  <a:pt x="1487055" y="277091"/>
                </a:cubicBezTo>
                <a:cubicBezTo>
                  <a:pt x="1497969" y="225248"/>
                  <a:pt x="1503603" y="161829"/>
                  <a:pt x="1524000" y="110836"/>
                </a:cubicBezTo>
                <a:cubicBezTo>
                  <a:pt x="1528123" y="100529"/>
                  <a:pt x="1536315" y="92363"/>
                  <a:pt x="1542473" y="83127"/>
                </a:cubicBezTo>
                <a:cubicBezTo>
                  <a:pt x="1560946" y="95442"/>
                  <a:pt x="1581183" y="105452"/>
                  <a:pt x="1597891" y="120072"/>
                </a:cubicBezTo>
                <a:cubicBezTo>
                  <a:pt x="1616912" y="136716"/>
                  <a:pt x="1625157" y="174605"/>
                  <a:pt x="1634836" y="193963"/>
                </a:cubicBezTo>
                <a:cubicBezTo>
                  <a:pt x="1642864" y="210020"/>
                  <a:pt x="1653309" y="224751"/>
                  <a:pt x="1662545" y="240145"/>
                </a:cubicBezTo>
                <a:cubicBezTo>
                  <a:pt x="1665624" y="264775"/>
                  <a:pt x="1668100" y="289489"/>
                  <a:pt x="1671782" y="314036"/>
                </a:cubicBezTo>
                <a:cubicBezTo>
                  <a:pt x="1677338" y="351077"/>
                  <a:pt x="1690255" y="424872"/>
                  <a:pt x="1690255" y="424872"/>
                </a:cubicBezTo>
                <a:cubicBezTo>
                  <a:pt x="1693334" y="461818"/>
                  <a:pt x="1692659" y="499270"/>
                  <a:pt x="1699491" y="535709"/>
                </a:cubicBezTo>
                <a:cubicBezTo>
                  <a:pt x="1702028" y="549242"/>
                  <a:pt x="1714341" y="559370"/>
                  <a:pt x="1717964" y="572654"/>
                </a:cubicBezTo>
                <a:cubicBezTo>
                  <a:pt x="1723692" y="593657"/>
                  <a:pt x="1723890" y="615792"/>
                  <a:pt x="1727200" y="637309"/>
                </a:cubicBezTo>
                <a:cubicBezTo>
                  <a:pt x="1730048" y="655819"/>
                  <a:pt x="1732373" y="674446"/>
                  <a:pt x="1736436" y="692727"/>
                </a:cubicBezTo>
                <a:cubicBezTo>
                  <a:pt x="1744321" y="728210"/>
                  <a:pt x="1759365" y="742635"/>
                  <a:pt x="1782618" y="775854"/>
                </a:cubicBezTo>
                <a:cubicBezTo>
                  <a:pt x="1791446" y="788465"/>
                  <a:pt x="1798639" y="802782"/>
                  <a:pt x="1810327" y="812800"/>
                </a:cubicBezTo>
                <a:cubicBezTo>
                  <a:pt x="1820781" y="821761"/>
                  <a:pt x="1834958" y="825115"/>
                  <a:pt x="1847273" y="831272"/>
                </a:cubicBezTo>
                <a:cubicBezTo>
                  <a:pt x="1868824" y="828193"/>
                  <a:pt x="1891274" y="828920"/>
                  <a:pt x="1911927" y="822036"/>
                </a:cubicBezTo>
                <a:cubicBezTo>
                  <a:pt x="1934141" y="814632"/>
                  <a:pt x="1971004" y="787358"/>
                  <a:pt x="1985818" y="766618"/>
                </a:cubicBezTo>
                <a:cubicBezTo>
                  <a:pt x="1993821" y="755414"/>
                  <a:pt x="1998133" y="741987"/>
                  <a:pt x="2004291" y="729672"/>
                </a:cubicBezTo>
                <a:cubicBezTo>
                  <a:pt x="2020775" y="663736"/>
                  <a:pt x="2011127" y="687089"/>
                  <a:pt x="2068945" y="600363"/>
                </a:cubicBezTo>
                <a:cubicBezTo>
                  <a:pt x="2075103" y="591127"/>
                  <a:pt x="2078750" y="579589"/>
                  <a:pt x="2087418" y="572654"/>
                </a:cubicBezTo>
                <a:cubicBezTo>
                  <a:pt x="2095021" y="566572"/>
                  <a:pt x="2105891" y="566497"/>
                  <a:pt x="2115127" y="563418"/>
                </a:cubicBezTo>
                <a:cubicBezTo>
                  <a:pt x="2155151" y="569576"/>
                  <a:pt x="2196783" y="569085"/>
                  <a:pt x="2235200" y="581891"/>
                </a:cubicBezTo>
                <a:cubicBezTo>
                  <a:pt x="2253902" y="588125"/>
                  <a:pt x="2264149" y="609262"/>
                  <a:pt x="2281382" y="618836"/>
                </a:cubicBezTo>
                <a:cubicBezTo>
                  <a:pt x="2292479" y="625001"/>
                  <a:pt x="2306012" y="624993"/>
                  <a:pt x="2318327" y="628072"/>
                </a:cubicBezTo>
                <a:cubicBezTo>
                  <a:pt x="2375763" y="666363"/>
                  <a:pt x="2371583" y="671699"/>
                  <a:pt x="2484582" y="637309"/>
                </a:cubicBezTo>
                <a:cubicBezTo>
                  <a:pt x="2514036" y="628345"/>
                  <a:pt x="2558473" y="581891"/>
                  <a:pt x="2558473" y="581891"/>
                </a:cubicBezTo>
                <a:cubicBezTo>
                  <a:pt x="2564630" y="563418"/>
                  <a:pt x="2570213" y="544744"/>
                  <a:pt x="2576945" y="526472"/>
                </a:cubicBezTo>
                <a:cubicBezTo>
                  <a:pt x="2591770" y="486234"/>
                  <a:pt x="2607201" y="446215"/>
                  <a:pt x="2623127" y="406400"/>
                </a:cubicBezTo>
                <a:cubicBezTo>
                  <a:pt x="2636374" y="373282"/>
                  <a:pt x="2678793" y="264734"/>
                  <a:pt x="2715491" y="258618"/>
                </a:cubicBezTo>
                <a:cubicBezTo>
                  <a:pt x="2793018" y="245697"/>
                  <a:pt x="2752902" y="254527"/>
                  <a:pt x="2835564" y="230909"/>
                </a:cubicBezTo>
                <a:cubicBezTo>
                  <a:pt x="2909455" y="240145"/>
                  <a:pt x="2983783" y="246376"/>
                  <a:pt x="3057236" y="258618"/>
                </a:cubicBezTo>
                <a:cubicBezTo>
                  <a:pt x="3076443" y="261819"/>
                  <a:pt x="3093183" y="277091"/>
                  <a:pt x="3112655" y="277091"/>
                </a:cubicBezTo>
                <a:cubicBezTo>
                  <a:pt x="3165355" y="277091"/>
                  <a:pt x="3217334" y="264776"/>
                  <a:pt x="3269673" y="258618"/>
                </a:cubicBezTo>
                <a:cubicBezTo>
                  <a:pt x="3278909" y="255539"/>
                  <a:pt x="3289847" y="255547"/>
                  <a:pt x="3297382" y="249382"/>
                </a:cubicBezTo>
                <a:cubicBezTo>
                  <a:pt x="3324341" y="227325"/>
                  <a:pt x="3371273" y="175491"/>
                  <a:pt x="3371273" y="175491"/>
                </a:cubicBezTo>
                <a:cubicBezTo>
                  <a:pt x="3374352" y="166255"/>
                  <a:pt x="3376555" y="156679"/>
                  <a:pt x="3380509" y="147782"/>
                </a:cubicBezTo>
                <a:cubicBezTo>
                  <a:pt x="3397023" y="110625"/>
                  <a:pt x="3405447" y="94395"/>
                  <a:pt x="3426691" y="64654"/>
                </a:cubicBezTo>
                <a:cubicBezTo>
                  <a:pt x="3435639" y="52128"/>
                  <a:pt x="3445452" y="40235"/>
                  <a:pt x="3454400" y="27709"/>
                </a:cubicBezTo>
                <a:cubicBezTo>
                  <a:pt x="3460852" y="18676"/>
                  <a:pt x="3472873" y="0"/>
                  <a:pt x="3472873" y="0"/>
                </a:cubicBezTo>
              </a:path>
            </a:pathLst>
          </a:cu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DA6876D-94E2-63C3-6BBA-D3E11A6690AC}"/>
              </a:ext>
            </a:extLst>
          </p:cNvPr>
          <p:cNvSpPr/>
          <p:nvPr/>
        </p:nvSpPr>
        <p:spPr>
          <a:xfrm>
            <a:off x="9105205" y="1581913"/>
            <a:ext cx="1611471" cy="485038"/>
          </a:xfrm>
          <a:custGeom>
            <a:avLst/>
            <a:gdLst>
              <a:gd name="connsiteX0" fmla="*/ 0 w 1902691"/>
              <a:gd name="connsiteY0" fmla="*/ 803564 h 803564"/>
              <a:gd name="connsiteX1" fmla="*/ 64655 w 1902691"/>
              <a:gd name="connsiteY1" fmla="*/ 665018 h 803564"/>
              <a:gd name="connsiteX2" fmla="*/ 138546 w 1902691"/>
              <a:gd name="connsiteY2" fmla="*/ 544946 h 803564"/>
              <a:gd name="connsiteX3" fmla="*/ 166255 w 1902691"/>
              <a:gd name="connsiteY3" fmla="*/ 480291 h 803564"/>
              <a:gd name="connsiteX4" fmla="*/ 193964 w 1902691"/>
              <a:gd name="connsiteY4" fmla="*/ 443346 h 803564"/>
              <a:gd name="connsiteX5" fmla="*/ 212436 w 1902691"/>
              <a:gd name="connsiteY5" fmla="*/ 415636 h 803564"/>
              <a:gd name="connsiteX6" fmla="*/ 240146 w 1902691"/>
              <a:gd name="connsiteY6" fmla="*/ 406400 h 803564"/>
              <a:gd name="connsiteX7" fmla="*/ 277091 w 1902691"/>
              <a:gd name="connsiteY7" fmla="*/ 387927 h 803564"/>
              <a:gd name="connsiteX8" fmla="*/ 397164 w 1902691"/>
              <a:gd name="connsiteY8" fmla="*/ 424873 h 803564"/>
              <a:gd name="connsiteX9" fmla="*/ 406400 w 1902691"/>
              <a:gd name="connsiteY9" fmla="*/ 452582 h 803564"/>
              <a:gd name="connsiteX10" fmla="*/ 434109 w 1902691"/>
              <a:gd name="connsiteY10" fmla="*/ 489527 h 803564"/>
              <a:gd name="connsiteX11" fmla="*/ 452582 w 1902691"/>
              <a:gd name="connsiteY11" fmla="*/ 517236 h 803564"/>
              <a:gd name="connsiteX12" fmla="*/ 480291 w 1902691"/>
              <a:gd name="connsiteY12" fmla="*/ 544946 h 803564"/>
              <a:gd name="connsiteX13" fmla="*/ 508000 w 1902691"/>
              <a:gd name="connsiteY13" fmla="*/ 591127 h 803564"/>
              <a:gd name="connsiteX14" fmla="*/ 554182 w 1902691"/>
              <a:gd name="connsiteY14" fmla="*/ 628073 h 803564"/>
              <a:gd name="connsiteX15" fmla="*/ 618836 w 1902691"/>
              <a:gd name="connsiteY15" fmla="*/ 674255 h 803564"/>
              <a:gd name="connsiteX16" fmla="*/ 729673 w 1902691"/>
              <a:gd name="connsiteY16" fmla="*/ 665018 h 803564"/>
              <a:gd name="connsiteX17" fmla="*/ 785091 w 1902691"/>
              <a:gd name="connsiteY17" fmla="*/ 563418 h 803564"/>
              <a:gd name="connsiteX18" fmla="*/ 831273 w 1902691"/>
              <a:gd name="connsiteY18" fmla="*/ 415636 h 803564"/>
              <a:gd name="connsiteX19" fmla="*/ 858982 w 1902691"/>
              <a:gd name="connsiteY19" fmla="*/ 341746 h 803564"/>
              <a:gd name="connsiteX20" fmla="*/ 868218 w 1902691"/>
              <a:gd name="connsiteY20" fmla="*/ 295564 h 803564"/>
              <a:gd name="connsiteX21" fmla="*/ 923636 w 1902691"/>
              <a:gd name="connsiteY21" fmla="*/ 203200 h 803564"/>
              <a:gd name="connsiteX22" fmla="*/ 1062182 w 1902691"/>
              <a:gd name="connsiteY22" fmla="*/ 157018 h 803564"/>
              <a:gd name="connsiteX23" fmla="*/ 1126836 w 1902691"/>
              <a:gd name="connsiteY23" fmla="*/ 175491 h 803564"/>
              <a:gd name="connsiteX24" fmla="*/ 1154546 w 1902691"/>
              <a:gd name="connsiteY24" fmla="*/ 203200 h 803564"/>
              <a:gd name="connsiteX25" fmla="*/ 1237673 w 1902691"/>
              <a:gd name="connsiteY25" fmla="*/ 314036 h 803564"/>
              <a:gd name="connsiteX26" fmla="*/ 1283855 w 1902691"/>
              <a:gd name="connsiteY26" fmla="*/ 387927 h 803564"/>
              <a:gd name="connsiteX27" fmla="*/ 1311564 w 1902691"/>
              <a:gd name="connsiteY27" fmla="*/ 415636 h 803564"/>
              <a:gd name="connsiteX28" fmla="*/ 1366982 w 1902691"/>
              <a:gd name="connsiteY28" fmla="*/ 434109 h 803564"/>
              <a:gd name="connsiteX29" fmla="*/ 1616364 w 1902691"/>
              <a:gd name="connsiteY29" fmla="*/ 378691 h 803564"/>
              <a:gd name="connsiteX30" fmla="*/ 1671782 w 1902691"/>
              <a:gd name="connsiteY30" fmla="*/ 286327 h 803564"/>
              <a:gd name="connsiteX31" fmla="*/ 1717964 w 1902691"/>
              <a:gd name="connsiteY31" fmla="*/ 221673 h 803564"/>
              <a:gd name="connsiteX32" fmla="*/ 1745673 w 1902691"/>
              <a:gd name="connsiteY32" fmla="*/ 175491 h 803564"/>
              <a:gd name="connsiteX33" fmla="*/ 1773382 w 1902691"/>
              <a:gd name="connsiteY33" fmla="*/ 120073 h 803564"/>
              <a:gd name="connsiteX34" fmla="*/ 1884218 w 1902691"/>
              <a:gd name="connsiteY34" fmla="*/ 9236 h 803564"/>
              <a:gd name="connsiteX35" fmla="*/ 1902691 w 1902691"/>
              <a:gd name="connsiteY35" fmla="*/ 0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2691" h="803564">
                <a:moveTo>
                  <a:pt x="0" y="803564"/>
                </a:moveTo>
                <a:cubicBezTo>
                  <a:pt x="21552" y="757382"/>
                  <a:pt x="40589" y="709941"/>
                  <a:pt x="64655" y="665018"/>
                </a:cubicBezTo>
                <a:cubicBezTo>
                  <a:pt x="86847" y="623592"/>
                  <a:pt x="123686" y="589530"/>
                  <a:pt x="138546" y="544946"/>
                </a:cubicBezTo>
                <a:cubicBezTo>
                  <a:pt x="147525" y="518007"/>
                  <a:pt x="149948" y="506381"/>
                  <a:pt x="166255" y="480291"/>
                </a:cubicBezTo>
                <a:cubicBezTo>
                  <a:pt x="174414" y="467237"/>
                  <a:pt x="185017" y="455873"/>
                  <a:pt x="193964" y="443346"/>
                </a:cubicBezTo>
                <a:cubicBezTo>
                  <a:pt x="200416" y="434313"/>
                  <a:pt x="203768" y="422571"/>
                  <a:pt x="212436" y="415636"/>
                </a:cubicBezTo>
                <a:cubicBezTo>
                  <a:pt x="220039" y="409554"/>
                  <a:pt x="231197" y="410235"/>
                  <a:pt x="240146" y="406400"/>
                </a:cubicBezTo>
                <a:cubicBezTo>
                  <a:pt x="252801" y="400976"/>
                  <a:pt x="264776" y="394085"/>
                  <a:pt x="277091" y="387927"/>
                </a:cubicBezTo>
                <a:cubicBezTo>
                  <a:pt x="287720" y="390584"/>
                  <a:pt x="379227" y="409925"/>
                  <a:pt x="397164" y="424873"/>
                </a:cubicBezTo>
                <a:cubicBezTo>
                  <a:pt x="404643" y="431106"/>
                  <a:pt x="401570" y="444129"/>
                  <a:pt x="406400" y="452582"/>
                </a:cubicBezTo>
                <a:cubicBezTo>
                  <a:pt x="414037" y="465948"/>
                  <a:pt x="425161" y="477001"/>
                  <a:pt x="434109" y="489527"/>
                </a:cubicBezTo>
                <a:cubicBezTo>
                  <a:pt x="440561" y="498560"/>
                  <a:pt x="445476" y="508708"/>
                  <a:pt x="452582" y="517236"/>
                </a:cubicBezTo>
                <a:cubicBezTo>
                  <a:pt x="460944" y="527271"/>
                  <a:pt x="472454" y="534496"/>
                  <a:pt x="480291" y="544946"/>
                </a:cubicBezTo>
                <a:cubicBezTo>
                  <a:pt x="491062" y="559308"/>
                  <a:pt x="496073" y="577710"/>
                  <a:pt x="508000" y="591127"/>
                </a:cubicBezTo>
                <a:cubicBezTo>
                  <a:pt x="521097" y="605861"/>
                  <a:pt x="539448" y="614976"/>
                  <a:pt x="554182" y="628073"/>
                </a:cubicBezTo>
                <a:cubicBezTo>
                  <a:pt x="606777" y="674825"/>
                  <a:pt x="569704" y="657877"/>
                  <a:pt x="618836" y="674255"/>
                </a:cubicBezTo>
                <a:cubicBezTo>
                  <a:pt x="655782" y="671176"/>
                  <a:pt x="693706" y="674010"/>
                  <a:pt x="729673" y="665018"/>
                </a:cubicBezTo>
                <a:cubicBezTo>
                  <a:pt x="778930" y="652704"/>
                  <a:pt x="776076" y="601730"/>
                  <a:pt x="785091" y="563418"/>
                </a:cubicBezTo>
                <a:cubicBezTo>
                  <a:pt x="811724" y="450232"/>
                  <a:pt x="789844" y="512304"/>
                  <a:pt x="831273" y="415636"/>
                </a:cubicBezTo>
                <a:cubicBezTo>
                  <a:pt x="861905" y="262471"/>
                  <a:pt x="818210" y="450471"/>
                  <a:pt x="858982" y="341746"/>
                </a:cubicBezTo>
                <a:cubicBezTo>
                  <a:pt x="864494" y="327047"/>
                  <a:pt x="863707" y="310601"/>
                  <a:pt x="868218" y="295564"/>
                </a:cubicBezTo>
                <a:cubicBezTo>
                  <a:pt x="877249" y="265461"/>
                  <a:pt x="896266" y="221447"/>
                  <a:pt x="923636" y="203200"/>
                </a:cubicBezTo>
                <a:cubicBezTo>
                  <a:pt x="945872" y="188376"/>
                  <a:pt x="1034131" y="165033"/>
                  <a:pt x="1062182" y="157018"/>
                </a:cubicBezTo>
                <a:cubicBezTo>
                  <a:pt x="1067105" y="158249"/>
                  <a:pt x="1118888" y="170192"/>
                  <a:pt x="1126836" y="175491"/>
                </a:cubicBezTo>
                <a:cubicBezTo>
                  <a:pt x="1137705" y="182737"/>
                  <a:pt x="1146184" y="193165"/>
                  <a:pt x="1154546" y="203200"/>
                </a:cubicBezTo>
                <a:cubicBezTo>
                  <a:pt x="1180693" y="234577"/>
                  <a:pt x="1214060" y="276255"/>
                  <a:pt x="1237673" y="314036"/>
                </a:cubicBezTo>
                <a:cubicBezTo>
                  <a:pt x="1242182" y="321251"/>
                  <a:pt x="1273301" y="375262"/>
                  <a:pt x="1283855" y="387927"/>
                </a:cubicBezTo>
                <a:cubicBezTo>
                  <a:pt x="1292217" y="397962"/>
                  <a:pt x="1300146" y="409292"/>
                  <a:pt x="1311564" y="415636"/>
                </a:cubicBezTo>
                <a:cubicBezTo>
                  <a:pt x="1328586" y="425092"/>
                  <a:pt x="1348509" y="427951"/>
                  <a:pt x="1366982" y="434109"/>
                </a:cubicBezTo>
                <a:cubicBezTo>
                  <a:pt x="1434767" y="424866"/>
                  <a:pt x="1551797" y="436085"/>
                  <a:pt x="1616364" y="378691"/>
                </a:cubicBezTo>
                <a:cubicBezTo>
                  <a:pt x="1672166" y="329089"/>
                  <a:pt x="1638839" y="342801"/>
                  <a:pt x="1671782" y="286327"/>
                </a:cubicBezTo>
                <a:cubicBezTo>
                  <a:pt x="1685127" y="263450"/>
                  <a:pt x="1703273" y="243710"/>
                  <a:pt x="1717964" y="221673"/>
                </a:cubicBezTo>
                <a:cubicBezTo>
                  <a:pt x="1727922" y="206736"/>
                  <a:pt x="1737077" y="191251"/>
                  <a:pt x="1745673" y="175491"/>
                </a:cubicBezTo>
                <a:cubicBezTo>
                  <a:pt x="1755563" y="157360"/>
                  <a:pt x="1761626" y="137054"/>
                  <a:pt x="1773382" y="120073"/>
                </a:cubicBezTo>
                <a:cubicBezTo>
                  <a:pt x="1805083" y="74283"/>
                  <a:pt x="1840342" y="42143"/>
                  <a:pt x="1884218" y="9236"/>
                </a:cubicBezTo>
                <a:cubicBezTo>
                  <a:pt x="1889726" y="5105"/>
                  <a:pt x="1896533" y="3079"/>
                  <a:pt x="190269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804AA-7B18-6A43-1E36-EBBED7945CB3}"/>
              </a:ext>
            </a:extLst>
          </p:cNvPr>
          <p:cNvSpPr txBox="1"/>
          <p:nvPr/>
        </p:nvSpPr>
        <p:spPr>
          <a:xfrm>
            <a:off x="8451272" y="917457"/>
            <a:ext cx="190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Time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4A29F5-E37E-B0F8-6B05-DB4214D62E24}"/>
              </a:ext>
            </a:extLst>
          </p:cNvPr>
          <p:cNvSpPr/>
          <p:nvPr/>
        </p:nvSpPr>
        <p:spPr>
          <a:xfrm>
            <a:off x="7323048" y="5126181"/>
            <a:ext cx="1774770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Exogenous Values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20E391-45B7-AA6A-DA3F-337D273F3519}"/>
              </a:ext>
            </a:extLst>
          </p:cNvPr>
          <p:cNvSpPr/>
          <p:nvPr/>
        </p:nvSpPr>
        <p:spPr>
          <a:xfrm>
            <a:off x="9097818" y="5126180"/>
            <a:ext cx="1774770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Exogenous Values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08218E94-AB6B-C7B8-C43F-3ACA90D9BEEA}"/>
              </a:ext>
            </a:extLst>
          </p:cNvPr>
          <p:cNvSpPr/>
          <p:nvPr/>
        </p:nvSpPr>
        <p:spPr>
          <a:xfrm rot="16200000" flipV="1">
            <a:off x="8910978" y="4892667"/>
            <a:ext cx="410624" cy="1874240"/>
          </a:xfrm>
          <a:prstGeom prst="leftBrac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26AEA1-4592-7523-8DE2-84DA0E02C41A}"/>
              </a:ext>
            </a:extLst>
          </p:cNvPr>
          <p:cNvSpPr/>
          <p:nvPr/>
        </p:nvSpPr>
        <p:spPr>
          <a:xfrm>
            <a:off x="8534398" y="6065264"/>
            <a:ext cx="1191491" cy="389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Inputs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B8529D-E794-F31C-F05C-9C2225F9BC77}"/>
              </a:ext>
            </a:extLst>
          </p:cNvPr>
          <p:cNvSpPr txBox="1"/>
          <p:nvPr/>
        </p:nvSpPr>
        <p:spPr>
          <a:xfrm>
            <a:off x="11068870" y="3209264"/>
            <a:ext cx="7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4F3258-6DE2-342B-1DA4-A1EDB9F4EB82}"/>
              </a:ext>
            </a:extLst>
          </p:cNvPr>
          <p:cNvCxnSpPr/>
          <p:nvPr/>
        </p:nvCxnSpPr>
        <p:spPr>
          <a:xfrm>
            <a:off x="9105206" y="2189018"/>
            <a:ext cx="1611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AFB2D2-A29C-A0B3-18A7-180974D761A3}"/>
              </a:ext>
            </a:extLst>
          </p:cNvPr>
          <p:cNvSpPr txBox="1"/>
          <p:nvPr/>
        </p:nvSpPr>
        <p:spPr>
          <a:xfrm>
            <a:off x="9176325" y="2271760"/>
            <a:ext cx="169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Forecasting Horizon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5A2590-AB1A-246B-A200-AD4AA8FE7323}"/>
              </a:ext>
            </a:extLst>
          </p:cNvPr>
          <p:cNvCxnSpPr>
            <a:cxnSpLocks/>
          </p:cNvCxnSpPr>
          <p:nvPr/>
        </p:nvCxnSpPr>
        <p:spPr>
          <a:xfrm flipV="1">
            <a:off x="8599055" y="4942315"/>
            <a:ext cx="0" cy="183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BE90A9-CBA5-BBAC-326A-707A8263CCCB}"/>
              </a:ext>
            </a:extLst>
          </p:cNvPr>
          <p:cNvCxnSpPr/>
          <p:nvPr/>
        </p:nvCxnSpPr>
        <p:spPr>
          <a:xfrm flipV="1">
            <a:off x="9550400" y="4942315"/>
            <a:ext cx="0" cy="183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B28B9F-CA06-494C-0E88-36FD57DEB6A6}"/>
              </a:ext>
            </a:extLst>
          </p:cNvPr>
          <p:cNvSpPr txBox="1"/>
          <p:nvPr/>
        </p:nvSpPr>
        <p:spPr>
          <a:xfrm>
            <a:off x="177806" y="1265132"/>
            <a:ext cx="687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Evolution of Forecasting Models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B0B92-609F-ACAB-61D3-29B794E969E2}"/>
              </a:ext>
            </a:extLst>
          </p:cNvPr>
          <p:cNvSpPr txBox="1"/>
          <p:nvPr/>
        </p:nvSpPr>
        <p:spPr>
          <a:xfrm>
            <a:off x="187029" y="167708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Competitions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benchmark forecasting models, showcasing advancements from traditional statistical methods to modern machine learning approaches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FC015-7FBD-40F5-8E19-73669DF29464}"/>
              </a:ext>
            </a:extLst>
          </p:cNvPr>
          <p:cNvSpPr txBox="1"/>
          <p:nvPr/>
        </p:nvSpPr>
        <p:spPr>
          <a:xfrm>
            <a:off x="1453658" y="2548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 in the M Competitions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78B957-D1CA-E132-9762-A6AAAD1BFC75}"/>
              </a:ext>
            </a:extLst>
          </p:cNvPr>
          <p:cNvCxnSpPr/>
          <p:nvPr/>
        </p:nvCxnSpPr>
        <p:spPr>
          <a:xfrm>
            <a:off x="3442872" y="3038299"/>
            <a:ext cx="0" cy="35282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9F52262-84FE-9519-1E85-F485CB100D19}"/>
              </a:ext>
            </a:extLst>
          </p:cNvPr>
          <p:cNvSpPr/>
          <p:nvPr/>
        </p:nvSpPr>
        <p:spPr>
          <a:xfrm>
            <a:off x="3327418" y="6114008"/>
            <a:ext cx="230907" cy="212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9D9272-F2A0-ED8C-EF1C-21C57FD9B822}"/>
              </a:ext>
            </a:extLst>
          </p:cNvPr>
          <p:cNvSpPr/>
          <p:nvPr/>
        </p:nvSpPr>
        <p:spPr>
          <a:xfrm>
            <a:off x="3327415" y="5414460"/>
            <a:ext cx="230907" cy="212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561A0-F9A6-5EC6-56F1-28C496E6DB4B}"/>
              </a:ext>
            </a:extLst>
          </p:cNvPr>
          <p:cNvSpPr/>
          <p:nvPr/>
        </p:nvSpPr>
        <p:spPr>
          <a:xfrm>
            <a:off x="3318173" y="4726573"/>
            <a:ext cx="230907" cy="212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98561A-B237-B87A-544D-EC1939AF85C0}"/>
              </a:ext>
            </a:extLst>
          </p:cNvPr>
          <p:cNvSpPr/>
          <p:nvPr/>
        </p:nvSpPr>
        <p:spPr>
          <a:xfrm>
            <a:off x="3327415" y="4046790"/>
            <a:ext cx="230907" cy="212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C4195D-7D26-7E21-9D20-84F136F97B93}"/>
              </a:ext>
            </a:extLst>
          </p:cNvPr>
          <p:cNvSpPr/>
          <p:nvPr/>
        </p:nvSpPr>
        <p:spPr>
          <a:xfrm>
            <a:off x="3327416" y="3349636"/>
            <a:ext cx="230907" cy="212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198B5F-6C1A-36A3-AC9A-24D3F3D51313}"/>
              </a:ext>
            </a:extLst>
          </p:cNvPr>
          <p:cNvSpPr txBox="1"/>
          <p:nvPr/>
        </p:nvSpPr>
        <p:spPr>
          <a:xfrm>
            <a:off x="3611433" y="6114008"/>
            <a:ext cx="1736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 (1982)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Introduction of Basic Statistical 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25510-A9A5-909B-03F6-8220500FD95E}"/>
              </a:ext>
            </a:extLst>
          </p:cNvPr>
          <p:cNvSpPr txBox="1"/>
          <p:nvPr/>
        </p:nvSpPr>
        <p:spPr>
          <a:xfrm>
            <a:off x="1510295" y="5406122"/>
            <a:ext cx="1736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M2(1993)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Enhanced Statistical Methods with Real-World Adaptation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E0A82-4687-ED22-2A51-06FE6D7647C2}"/>
              </a:ext>
            </a:extLst>
          </p:cNvPr>
          <p:cNvSpPr txBox="1"/>
          <p:nvPr/>
        </p:nvSpPr>
        <p:spPr>
          <a:xfrm>
            <a:off x="3611433" y="4726573"/>
            <a:ext cx="1736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 (2000)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Inclusion of Hybrid 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7B4A0F-1FDD-F65A-59F6-4737EDF26A81}"/>
              </a:ext>
            </a:extLst>
          </p:cNvPr>
          <p:cNvSpPr txBox="1"/>
          <p:nvPr/>
        </p:nvSpPr>
        <p:spPr>
          <a:xfrm>
            <a:off x="1422425" y="4042434"/>
            <a:ext cx="1736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M4 (2018)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Rise of Machine Learning and Hybrid Combinations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CB8EE7-C318-8CE3-6419-30A70B99E76F}"/>
              </a:ext>
            </a:extLst>
          </p:cNvPr>
          <p:cNvSpPr txBox="1"/>
          <p:nvPr/>
        </p:nvSpPr>
        <p:spPr>
          <a:xfrm>
            <a:off x="3611433" y="3362151"/>
            <a:ext cx="1736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M5 (2020)</a:t>
            </a:r>
          </a:p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Dominance of Pure Machine Learning and Ensemble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E493D-D2B4-8FB3-5B2F-CDE59B857512}"/>
              </a:ext>
            </a:extLst>
          </p:cNvPr>
          <p:cNvSpPr txBox="1"/>
          <p:nvPr/>
        </p:nvSpPr>
        <p:spPr>
          <a:xfrm>
            <a:off x="209550" y="227890"/>
            <a:ext cx="1073135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endParaRPr lang="en-US" sz="25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4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RISP-DM (data mining framework). | Download Scientific Diagram">
            <a:extLst>
              <a:ext uri="{FF2B5EF4-FFF2-40B4-BE49-F238E27FC236}">
                <a16:creationId xmlns:a16="http://schemas.microsoft.com/office/drawing/2014/main" id="{311CEDBE-D4AE-B942-145F-46F20041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14" y="1281660"/>
            <a:ext cx="4333722" cy="42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59E3E94-4782-FAB3-7B54-0A90C25E3BC5}"/>
              </a:ext>
            </a:extLst>
          </p:cNvPr>
          <p:cNvSpPr txBox="1"/>
          <p:nvPr/>
        </p:nvSpPr>
        <p:spPr>
          <a:xfrm>
            <a:off x="199954" y="1023100"/>
            <a:ext cx="65017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Business Understanding: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 the forecasting objective: What do we need to predict, and why is it important?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Understanding: 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Explore time-series data: Identify trends, seasonality, and patterns.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Preparation: 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Preprocess data for forecasting: Handle missing values,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duplicate values.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Modeling: 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forecasting methods: Choose models (e.g., ARIMA, neural networks) based on data characteristics.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Evaluation (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model accuracy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under realistic settings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Rollout the model in production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6AA19-F254-BCBA-E28F-E573CB309023}"/>
              </a:ext>
            </a:extLst>
          </p:cNvPr>
          <p:cNvSpPr txBox="1"/>
          <p:nvPr/>
        </p:nvSpPr>
        <p:spPr>
          <a:xfrm>
            <a:off x="209550" y="227890"/>
            <a:ext cx="1073135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Common Stages in a Forecasting Project</a:t>
            </a:r>
            <a:endParaRPr lang="en-US" sz="25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4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73D154-148F-C8B2-B916-E38B87EBC589}"/>
              </a:ext>
            </a:extLst>
          </p:cNvPr>
          <p:cNvSpPr txBox="1"/>
          <p:nvPr/>
        </p:nvSpPr>
        <p:spPr>
          <a:xfrm>
            <a:off x="209550" y="227890"/>
            <a:ext cx="1073135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Open-Source Tools for Time Series Forecasting</a:t>
            </a:r>
          </a:p>
        </p:txBody>
      </p:sp>
      <p:pic>
        <p:nvPicPr>
          <p:cNvPr id="9" name="Picture 6" descr="Facebook AI Introduces 'NeuralProphet': A Hybrid Forecasting Framework  Based on PyTorch And Trained With Standard Deep Learning Methods -  MarkTechPost">
            <a:extLst>
              <a:ext uri="{FF2B5EF4-FFF2-40B4-BE49-F238E27FC236}">
                <a16:creationId xmlns:a16="http://schemas.microsoft.com/office/drawing/2014/main" id="{F8C0D0A4-9598-58D3-4645-CA1B3A38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9915" y="4119372"/>
            <a:ext cx="3248351" cy="182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ktime  documentation - Home">
            <a:extLst>
              <a:ext uri="{FF2B5EF4-FFF2-40B4-BE49-F238E27FC236}">
                <a16:creationId xmlns:a16="http://schemas.microsoft.com/office/drawing/2014/main" id="{49D58DD5-26CE-F51A-9B59-925A931D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3268" y="1499882"/>
            <a:ext cx="3248352" cy="7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arts, open-source tool - Unit8">
            <a:extLst>
              <a:ext uri="{FF2B5EF4-FFF2-40B4-BE49-F238E27FC236}">
                <a16:creationId xmlns:a16="http://schemas.microsoft.com/office/drawing/2014/main" id="{A7B91CDF-787E-0782-7652-26569302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3268" y="3864637"/>
            <a:ext cx="3248352" cy="18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elcome to skforecast - Skforecast Docs">
            <a:extLst>
              <a:ext uri="{FF2B5EF4-FFF2-40B4-BE49-F238E27FC236}">
                <a16:creationId xmlns:a16="http://schemas.microsoft.com/office/drawing/2014/main" id="{4CDE8F41-7F4D-B915-1826-5D5FEA984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8534074" y="1531620"/>
            <a:ext cx="3248352" cy="8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202726-7D2F-E53A-CDAE-ED0A5C6E8330}"/>
              </a:ext>
            </a:extLst>
          </p:cNvPr>
          <p:cNvSpPr txBox="1"/>
          <p:nvPr/>
        </p:nvSpPr>
        <p:spPr>
          <a:xfrm>
            <a:off x="409573" y="1816344"/>
            <a:ext cx="4393335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Advantages of Open-Source Solutions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Accessibility and Cost-Effectiveness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Flexibility and Customizability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Community-Driven Innovation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Integration with Existing Ecosystems</a:t>
            </a:r>
            <a:r>
              <a:rPr lang="en-US" sz="16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484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EEC6F-1331-2A9F-05B5-E4325B7EEB1D}"/>
              </a:ext>
            </a:extLst>
          </p:cNvPr>
          <p:cNvSpPr txBox="1"/>
          <p:nvPr/>
        </p:nvSpPr>
        <p:spPr>
          <a:xfrm>
            <a:off x="209550" y="227890"/>
            <a:ext cx="1073135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Growing Popularity of </a:t>
            </a:r>
            <a:r>
              <a:rPr lang="en-US" sz="2500" b="1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SKtime</a:t>
            </a:r>
            <a:r>
              <a:rPr lang="en-US" sz="25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en-US" sz="2500" b="1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Skforecast</a:t>
            </a:r>
            <a:endParaRPr lang="en-US" sz="25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24FB64-85FE-6A6C-800A-4180F4FB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36" y="931723"/>
            <a:ext cx="2485769" cy="497153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0B1689-5649-0193-5462-6C2ED3DD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0" y="949917"/>
            <a:ext cx="2912921" cy="4958166"/>
          </a:xfrm>
          <a:prstGeom prst="rect">
            <a:avLst/>
          </a:prstGeom>
        </p:spPr>
      </p:pic>
      <p:pic>
        <p:nvPicPr>
          <p:cNvPr id="7" name="Picture 2" descr="sktime  documentation - Home">
            <a:extLst>
              <a:ext uri="{FF2B5EF4-FFF2-40B4-BE49-F238E27FC236}">
                <a16:creationId xmlns:a16="http://schemas.microsoft.com/office/drawing/2014/main" id="{91971AB4-5B83-9A44-30DC-E7A945F8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0" y="5951150"/>
            <a:ext cx="3188976" cy="7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elcome to skforecast - Skforecast Docs">
            <a:extLst>
              <a:ext uri="{FF2B5EF4-FFF2-40B4-BE49-F238E27FC236}">
                <a16:creationId xmlns:a16="http://schemas.microsoft.com/office/drawing/2014/main" id="{E99AAD40-8F2D-A316-654C-B6C2B0981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8"/>
          <a:stretch/>
        </p:blipFill>
        <p:spPr bwMode="auto">
          <a:xfrm>
            <a:off x="3851563" y="6017540"/>
            <a:ext cx="2879969" cy="7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9C8A43-2B88-BB2D-16B3-FE8E7DA2C558}"/>
              </a:ext>
            </a:extLst>
          </p:cNvPr>
          <p:cNvSpPr txBox="1"/>
          <p:nvPr/>
        </p:nvSpPr>
        <p:spPr>
          <a:xfrm>
            <a:off x="7014464" y="2889362"/>
            <a:ext cx="504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GitHub Stars and Repository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Community Engagement and Usage Trends</a:t>
            </a:r>
          </a:p>
        </p:txBody>
      </p:sp>
    </p:spTree>
    <p:extLst>
      <p:ext uri="{BB962C8B-B14F-4D97-AF65-F5344CB8AC3E}">
        <p14:creationId xmlns:p14="http://schemas.microsoft.com/office/powerpoint/2010/main" val="4247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TextBox 3">
            <a:extLst>
              <a:ext uri="{FF2B5EF4-FFF2-40B4-BE49-F238E27FC236}">
                <a16:creationId xmlns:a16="http://schemas.microsoft.com/office/drawing/2014/main" id="{4306D853-D14D-C8D0-B533-603979973F34}"/>
              </a:ext>
            </a:extLst>
          </p:cNvPr>
          <p:cNvGraphicFramePr/>
          <p:nvPr/>
        </p:nvGraphicFramePr>
        <p:xfrm>
          <a:off x="396600" y="2142700"/>
          <a:ext cx="10925958" cy="300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CE5DA-6119-8158-2A4A-7D3E00FEA1EE}"/>
              </a:ext>
            </a:extLst>
          </p:cNvPr>
          <p:cNvSpPr txBox="1"/>
          <p:nvPr/>
        </p:nvSpPr>
        <p:spPr>
          <a:xfrm>
            <a:off x="209550" y="227890"/>
            <a:ext cx="10731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 Critical Aspects for Forecasting Libraries</a:t>
            </a:r>
            <a:endParaRPr lang="en-US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53CE-93AB-4C7E-9A3F-55B4E322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9421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PJM Hourly Energy Consumption Data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1F892-A2B5-2503-5F58-B180B5AF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8" y="2330870"/>
            <a:ext cx="3668392" cy="3951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A221D-EA79-F31C-BADF-6B4BFEBE279F}"/>
              </a:ext>
            </a:extLst>
          </p:cNvPr>
          <p:cNvSpPr txBox="1"/>
          <p:nvPr/>
        </p:nvSpPr>
        <p:spPr>
          <a:xfrm>
            <a:off x="5020056" y="2404872"/>
            <a:ext cx="6733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Independent nonprofit organization that manages the electric transmission system for a large region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Hourly power consumption data comes from PJM's website and are in megawatts (MW).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 used : 125 days of hourly power consumption of Duquesne Light Company (DUQ)</a:t>
            </a:r>
          </a:p>
          <a:p>
            <a:pPr algn="l" fontAlgn="base"/>
            <a:endParaRPr lang="en-US" b="1" i="0">
              <a:solidFill>
                <a:srgbClr val="202124"/>
              </a:solidFill>
              <a:effectLst/>
              <a:latin typeface="zeitung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ACAE8-CF8A-C4ED-B0DD-A667D77321E6}"/>
              </a:ext>
            </a:extLst>
          </p:cNvPr>
          <p:cNvSpPr txBox="1"/>
          <p:nvPr/>
        </p:nvSpPr>
        <p:spPr>
          <a:xfrm>
            <a:off x="209550" y="227890"/>
            <a:ext cx="10731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Dataset used for the experiments</a:t>
            </a:r>
          </a:p>
        </p:txBody>
      </p:sp>
    </p:spTree>
    <p:extLst>
      <p:ext uri="{BB962C8B-B14F-4D97-AF65-F5344CB8AC3E}">
        <p14:creationId xmlns:p14="http://schemas.microsoft.com/office/powerpoint/2010/main" val="188566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1685</Words>
  <Application>Microsoft Office PowerPoint</Application>
  <PresentationFormat>Widescreen</PresentationFormat>
  <Paragraphs>339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Consolas</vt:lpstr>
      <vt:lpstr>Courier New</vt:lpstr>
      <vt:lpstr>zeitung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Udisha Dutta Chowdhury</dc:creator>
  <cp:lastModifiedBy>Udisha Dutta Chowdhury</cp:lastModifiedBy>
  <cp:revision>1</cp:revision>
  <dcterms:created xsi:type="dcterms:W3CDTF">2024-11-06T01:25:44Z</dcterms:created>
  <dcterms:modified xsi:type="dcterms:W3CDTF">2024-11-07T12:09:38Z</dcterms:modified>
</cp:coreProperties>
</file>