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61" r:id="rId9"/>
    <p:sldId id="265" r:id="rId10"/>
    <p:sldId id="264" r:id="rId11"/>
    <p:sldId id="263" r:id="rId12"/>
    <p:sldId id="262" r:id="rId13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1536-A6BA-4822-8117-A0D83BBDFBE7}" type="datetimeFigureOut">
              <a:rPr lang="hi-IN" smtClean="0"/>
              <a:pPr/>
              <a:t>मंगलवार, 24 फल्गुण 1943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8313-1427-4BE9-AA22-71F1E9E91658}" type="slidenum">
              <a:rPr lang="hi-IN" smtClean="0"/>
              <a:pPr/>
              <a:t>‹#›</a:t>
            </a:fld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ceb-hlcm.github.io/part1/index-13.html" TargetMode="External"/><Relationship Id="rId2" Type="http://schemas.openxmlformats.org/officeDocument/2006/relationships/hyperlink" Target="https://en.wikipedia.org/wiki/Internationalized_Resource_Identif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YFin360° - What is the full form of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438400" cy="2438400"/>
          </a:xfrm>
          <a:prstGeom prst="rect">
            <a:avLst/>
          </a:prstGeom>
          <a:noFill/>
        </p:spPr>
      </p:pic>
      <p:pic>
        <p:nvPicPr>
          <p:cNvPr id="1028" name="Picture 4" descr="LYFin360° - What is the full form of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357298"/>
            <a:ext cx="2438400" cy="2438400"/>
          </a:xfrm>
          <a:prstGeom prst="rect">
            <a:avLst/>
          </a:prstGeom>
          <a:noFill/>
        </p:spPr>
      </p:pic>
      <p:pic>
        <p:nvPicPr>
          <p:cNvPr id="1030" name="Picture 6" descr="LYFin360° - What is the full form of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357298"/>
            <a:ext cx="2438400" cy="2438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5461" y="4143380"/>
            <a:ext cx="151307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PML Amendment Act </a:t>
            </a:r>
          </a:p>
          <a:p>
            <a:r>
              <a:rPr lang="en-US" dirty="0" smtClean="0"/>
              <a:t>2012</a:t>
            </a:r>
            <a:endParaRPr lang="hi-IN" dirty="0"/>
          </a:p>
        </p:txBody>
      </p:sp>
      <p:sp>
        <p:nvSpPr>
          <p:cNvPr id="9" name="Rectangle 8"/>
          <p:cNvSpPr/>
          <p:nvPr/>
        </p:nvSpPr>
        <p:spPr>
          <a:xfrm>
            <a:off x="6786578" y="4143380"/>
            <a:ext cx="15130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Finance Act 2, 2019</a:t>
            </a:r>
            <a:endParaRPr lang="hi-IN" dirty="0"/>
          </a:p>
        </p:txBody>
      </p:sp>
      <p:sp>
        <p:nvSpPr>
          <p:cNvPr id="10" name="Rectangle 9"/>
          <p:cNvSpPr/>
          <p:nvPr/>
        </p:nvSpPr>
        <p:spPr>
          <a:xfrm>
            <a:off x="928662" y="4143380"/>
            <a:ext cx="10715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PMLA</a:t>
            </a:r>
          </a:p>
          <a:p>
            <a:r>
              <a:rPr lang="en-US" dirty="0" smtClean="0"/>
              <a:t>2012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318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AKN Elements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972"/>
            <a:ext cx="9144064" cy="5992028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endParaRPr lang="hi-IN" sz="2000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smtClean="0"/>
              <a:t>markers: </a:t>
            </a:r>
            <a:r>
              <a:rPr lang="en-US" sz="2400" i="1" dirty="0" smtClean="0"/>
              <a:t>markers are content-less elements placed inside the document. Inside the content, they are meaningful for their position, their names and their attributes. Metadata are also markers. </a:t>
            </a:r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err="1" smtClean="0"/>
              <a:t>inlines</a:t>
            </a:r>
            <a:r>
              <a:rPr lang="en-US" sz="2400" b="1" i="1" u="sng" dirty="0" smtClean="0"/>
              <a:t>: </a:t>
            </a:r>
            <a:r>
              <a:rPr lang="en-US" sz="2400" i="1" dirty="0" smtClean="0"/>
              <a:t>an inline element is an element to identify a text fragment as relevant for some reason. (semantic or presentation) </a:t>
            </a:r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smtClean="0"/>
              <a:t>blocks: </a:t>
            </a:r>
            <a:r>
              <a:rPr lang="en-US" sz="2400" i="1" dirty="0" smtClean="0"/>
              <a:t>a block is a container of text or </a:t>
            </a:r>
            <a:r>
              <a:rPr lang="en-US" sz="2400" i="1" dirty="0" err="1" smtClean="0"/>
              <a:t>inlines</a:t>
            </a:r>
            <a:r>
              <a:rPr lang="en-US" sz="2400" i="1" dirty="0" smtClean="0"/>
              <a:t>. </a:t>
            </a:r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err="1" smtClean="0"/>
              <a:t>subFlow</a:t>
            </a:r>
            <a:r>
              <a:rPr lang="en-US" sz="2400" b="1" i="1" u="sng" dirty="0" smtClean="0"/>
              <a:t>: </a:t>
            </a:r>
            <a:r>
              <a:rPr lang="en-US" sz="2400" i="1" dirty="0" smtClean="0"/>
              <a:t>a </a:t>
            </a:r>
            <a:r>
              <a:rPr lang="en-US" sz="2400" i="1" dirty="0" err="1" smtClean="0"/>
              <a:t>subFlow</a:t>
            </a:r>
            <a:r>
              <a:rPr lang="en-US" sz="2400" i="1" dirty="0" smtClean="0"/>
              <a:t> element is an element placed within a mixed content element to identify a completely separate context that, for any reason, appears within the flow of the text, but does not belong to it or does not follow its rules</a:t>
            </a:r>
            <a:r>
              <a:rPr lang="en-US" sz="2400" i="1" dirty="0" smtClean="0"/>
              <a:t>.</a:t>
            </a:r>
          </a:p>
          <a:p>
            <a:pPr algn="just">
              <a:buNone/>
            </a:pPr>
            <a:r>
              <a:rPr lang="en-US" sz="2400" i="1" dirty="0" smtClean="0"/>
              <a:t> </a:t>
            </a:r>
            <a:endParaRPr lang="en-US" sz="2400" i="1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smtClean="0"/>
              <a:t>containers: </a:t>
            </a:r>
            <a:r>
              <a:rPr lang="en-US" sz="2400" i="1" dirty="0" smtClean="0"/>
              <a:t>containers are sequences of specific elements, some of which can be optional. The shared characteristic of containers is that no text is allowed directly inside them, but only a collection of other elements. </a:t>
            </a:r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>
              <a:buNone/>
            </a:pPr>
            <a:r>
              <a:rPr lang="en-US" sz="2400" b="1" u="sng" dirty="0" smtClean="0"/>
              <a:t>The </a:t>
            </a:r>
            <a:r>
              <a:rPr lang="en-US" sz="2400" b="1" i="1" u="sng" dirty="0" smtClean="0"/>
              <a:t>hierarchy: </a:t>
            </a:r>
            <a:r>
              <a:rPr lang="en-US" sz="2400" i="1" dirty="0" smtClean="0"/>
              <a:t>a hierarchy is a set of sections nested to an arbitrary depth, usually provided with title and numbering. No text is allowed directly inside the hierarchy, but only within a block element that is contained within a container element (not considering, of course, titles and numbering). </a:t>
            </a:r>
            <a:r>
              <a:rPr lang="en-US" sz="2400" i="1" dirty="0" err="1" smtClean="0"/>
              <a:t>Akoma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Ntoso</a:t>
            </a:r>
            <a:r>
              <a:rPr lang="en-US" sz="2400" i="1" dirty="0" smtClean="0"/>
              <a:t> uses only one hierarchy, with predefined names and no constraints on their order or systematic layering. </a:t>
            </a:r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ctr">
              <a:buNone/>
            </a:pPr>
            <a:r>
              <a:rPr lang="en-US" sz="2400" b="1" u="sng" dirty="0" smtClean="0"/>
              <a:t>Therefore, only elements that are inline or block can contain textual content.</a:t>
            </a:r>
            <a:endParaRPr lang="hi-IN" sz="24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Refer to PDF Files Sent 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dirty="0"/>
          </a:p>
          <a:p>
            <a:r>
              <a:rPr lang="en-US" dirty="0"/>
              <a:t> PART 1. AKN4EU GUIDELINES AND </a:t>
            </a:r>
            <a:r>
              <a:rPr lang="en-US" dirty="0" smtClean="0"/>
              <a:t>MODELLING</a:t>
            </a:r>
            <a:endParaRPr lang="hi-IN" dirty="0"/>
          </a:p>
          <a:p>
            <a:r>
              <a:rPr lang="en-US" dirty="0"/>
              <a:t> PART 2 – Document types </a:t>
            </a:r>
            <a:endParaRPr lang="hi-IN" dirty="0"/>
          </a:p>
          <a:p>
            <a:r>
              <a:rPr lang="en-US" dirty="0"/>
              <a:t> PART 3. Correspondence between </a:t>
            </a:r>
            <a:r>
              <a:rPr lang="en-US" dirty="0" err="1"/>
              <a:t>CoV</a:t>
            </a:r>
            <a:r>
              <a:rPr lang="en-US" dirty="0"/>
              <a:t> 4.0 and AKN4EU 4.0 Baseline </a:t>
            </a:r>
            <a:endParaRPr lang="hi-IN" dirty="0"/>
          </a:p>
          <a:p>
            <a:r>
              <a:rPr lang="fr-FR" dirty="0"/>
              <a:t> PART 4. AKN4EU 4.0 Baseline -</a:t>
            </a:r>
            <a:r>
              <a:rPr lang="fr-FR" dirty="0" err="1"/>
              <a:t>References</a:t>
            </a:r>
            <a:endParaRPr lang="hi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2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7150" t="16731" r="18037" b="7506"/>
          <a:stretch>
            <a:fillRect/>
          </a:stretch>
        </p:blipFill>
        <p:spPr>
          <a:xfrm>
            <a:off x="280511" y="428604"/>
            <a:ext cx="8582978" cy="6143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2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4720" t="11996" r="2056" b="4349"/>
          <a:stretch>
            <a:fillRect/>
          </a:stretch>
        </p:blipFill>
        <p:spPr>
          <a:xfrm>
            <a:off x="250001" y="571480"/>
            <a:ext cx="8643998" cy="6286520"/>
          </a:xfrm>
        </p:spPr>
      </p:pic>
      <p:sp>
        <p:nvSpPr>
          <p:cNvPr id="5" name="TextBox 4"/>
          <p:cNvSpPr txBox="1"/>
          <p:nvPr/>
        </p:nvSpPr>
        <p:spPr>
          <a:xfrm>
            <a:off x="3214678" y="142852"/>
            <a:ext cx="21146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 3 PMLA XML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324).png"/>
          <p:cNvPicPr>
            <a:picLocks noChangeAspect="1"/>
          </p:cNvPicPr>
          <p:nvPr/>
        </p:nvPicPr>
        <p:blipFill>
          <a:blip r:embed="rId2"/>
          <a:srcRect l="1562" t="12500" r="2343" b="5555"/>
          <a:stretch>
            <a:fillRect/>
          </a:stretch>
        </p:blipFill>
        <p:spPr>
          <a:xfrm>
            <a:off x="178563" y="1000108"/>
            <a:ext cx="8786874" cy="5715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865" y="285728"/>
            <a:ext cx="54302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Section 3 Amendment – PML Amendment Act 2012 XML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2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4720" t="11996" r="3832" b="4349"/>
          <a:stretch>
            <a:fillRect/>
          </a:stretch>
        </p:blipFill>
        <p:spPr>
          <a:xfrm>
            <a:off x="0" y="1214422"/>
            <a:ext cx="9001156" cy="5500726"/>
          </a:xfrm>
        </p:spPr>
      </p:pic>
      <p:sp>
        <p:nvSpPr>
          <p:cNvPr id="5" name="Rectangle 4"/>
          <p:cNvSpPr/>
          <p:nvPr/>
        </p:nvSpPr>
        <p:spPr>
          <a:xfrm>
            <a:off x="1856865" y="285728"/>
            <a:ext cx="45699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Section 3 Amendment – Finance Act 2019 XML</a:t>
            </a:r>
            <a:endParaRPr lang="hi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4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Why AKN? 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85720" y="1428736"/>
            <a:ext cx="8572560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/>
              <a:t>The purpose of </a:t>
            </a:r>
            <a:r>
              <a:rPr lang="en-US" sz="2500" dirty="0" err="1" smtClean="0"/>
              <a:t>Akoma</a:t>
            </a:r>
            <a:r>
              <a:rPr lang="en-US" sz="2500" dirty="0" smtClean="0"/>
              <a:t> </a:t>
            </a:r>
            <a:r>
              <a:rPr lang="en-US" sz="2500" dirty="0" err="1" smtClean="0"/>
              <a:t>Ntoso</a:t>
            </a:r>
            <a:r>
              <a:rPr lang="en-US" sz="2500" dirty="0" smtClean="0"/>
              <a:t> is to define an XML representation of the parliamentary, legislative, legal and judiciary documents. The standard captures the universal concepts that are found in this kind of documents. </a:t>
            </a:r>
            <a:endParaRPr lang="en-US" sz="2500" dirty="0" smtClean="0"/>
          </a:p>
          <a:p>
            <a:pPr>
              <a:buFont typeface="Arial" pitchFamily="34" charset="0"/>
              <a:buChar char="•"/>
            </a:pPr>
            <a:endParaRPr lang="en-US" sz="2500" dirty="0" smtClean="0"/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First very important point, the standard is document-centric. The schema is applicable on each major type of documents in this domain: legislation, debate, judgment, </a:t>
            </a:r>
            <a:endParaRPr lang="en-US" sz="2500" dirty="0" smtClean="0"/>
          </a:p>
          <a:p>
            <a:pPr>
              <a:buFont typeface="Arial" pitchFamily="34" charset="0"/>
              <a:buChar char="•"/>
            </a:pPr>
            <a:endParaRPr lang="en-US" sz="2500" dirty="0" smtClean="0"/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All </a:t>
            </a:r>
            <a:r>
              <a:rPr lang="en-US" sz="2500" dirty="0" err="1" smtClean="0"/>
              <a:t>Akoma</a:t>
            </a:r>
            <a:r>
              <a:rPr lang="en-US" sz="2500" dirty="0" smtClean="0"/>
              <a:t> </a:t>
            </a:r>
            <a:r>
              <a:rPr lang="en-US" sz="2500" dirty="0" err="1" smtClean="0"/>
              <a:t>Ntoso</a:t>
            </a:r>
            <a:r>
              <a:rPr lang="en-US" sz="2500" dirty="0" smtClean="0"/>
              <a:t> documents share the same root element &lt;</a:t>
            </a:r>
            <a:r>
              <a:rPr lang="en-US" sz="2500" dirty="0" err="1" smtClean="0"/>
              <a:t>akomaNtoso</a:t>
            </a:r>
            <a:r>
              <a:rPr lang="en-US" sz="2500" dirty="0" smtClean="0"/>
              <a:t>&gt;, under which the specific document type is selected.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032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Why AKN? </a:t>
            </a:r>
            <a:endParaRPr lang="hi-IN" dirty="0"/>
          </a:p>
        </p:txBody>
      </p:sp>
      <p:sp>
        <p:nvSpPr>
          <p:cNvPr id="6" name="Rectangle 5"/>
          <p:cNvSpPr/>
          <p:nvPr/>
        </p:nvSpPr>
        <p:spPr>
          <a:xfrm>
            <a:off x="250001" y="1643050"/>
            <a:ext cx="864399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In </a:t>
            </a:r>
            <a:r>
              <a:rPr lang="en-US" sz="2200" dirty="0" err="1" smtClean="0"/>
              <a:t>Akoma</a:t>
            </a:r>
            <a:r>
              <a:rPr lang="en-US" sz="2200" dirty="0" smtClean="0"/>
              <a:t> </a:t>
            </a:r>
            <a:r>
              <a:rPr lang="en-US" sz="2200" dirty="0" err="1" smtClean="0"/>
              <a:t>Ntoso</a:t>
            </a:r>
            <a:r>
              <a:rPr lang="en-US" sz="2200" dirty="0" smtClean="0"/>
              <a:t>, all document types share the same partitions of </a:t>
            </a:r>
            <a:r>
              <a:rPr lang="en-US" sz="2200" dirty="0" smtClean="0"/>
              <a:t>document namely </a:t>
            </a:r>
            <a:r>
              <a:rPr lang="en-US" sz="2200" dirty="0" err="1" smtClean="0"/>
              <a:t>coverPage</a:t>
            </a:r>
            <a:r>
              <a:rPr lang="en-US" sz="2200" dirty="0" smtClean="0"/>
              <a:t>, preface, preamble, conclusions… Not all are mandatory. 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The only part that is more specific is the main content as its structure varies: a hierarchical structure for act or bill (called &lt;body&gt;), an open structure for doc (called &lt;</a:t>
            </a:r>
            <a:r>
              <a:rPr lang="en-US" sz="2200" dirty="0" err="1" smtClean="0"/>
              <a:t>mainBody</a:t>
            </a:r>
            <a:r>
              <a:rPr lang="en-US" sz="2200" dirty="0" smtClean="0"/>
              <a:t>&gt;) </a:t>
            </a:r>
            <a:endParaRPr lang="en-US" sz="22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 special kind of document is the collection document that may contain one or more AKN </a:t>
            </a:r>
            <a:r>
              <a:rPr lang="en-US" sz="2200" dirty="0" err="1" smtClean="0"/>
              <a:t>documentType</a:t>
            </a:r>
            <a:r>
              <a:rPr lang="en-US" sz="2200" dirty="0" smtClean="0"/>
              <a:t> (including other collections). The &lt;</a:t>
            </a:r>
            <a:r>
              <a:rPr lang="en-US" sz="2200" dirty="0" err="1" smtClean="0"/>
              <a:t>documentCollection</a:t>
            </a:r>
            <a:r>
              <a:rPr lang="en-US" sz="2200" dirty="0" smtClean="0"/>
              <a:t>&gt; is the generic type for document that is a collection of documents. </a:t>
            </a:r>
            <a:endParaRPr lang="hi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01" y="2714620"/>
            <a:ext cx="8643998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 err="1"/>
              <a:t>Akoma</a:t>
            </a:r>
            <a:r>
              <a:rPr lang="en-US" sz="2200" dirty="0"/>
              <a:t> </a:t>
            </a:r>
            <a:r>
              <a:rPr lang="en-US" sz="2200" dirty="0" err="1"/>
              <a:t>Ntoso</a:t>
            </a:r>
            <a:r>
              <a:rPr lang="en-US" sz="2200" dirty="0"/>
              <a:t> uses </a:t>
            </a:r>
            <a:r>
              <a:rPr lang="en-US" sz="2200" u="sng" dirty="0">
                <a:hlinkClick r:id="rId2"/>
              </a:rPr>
              <a:t>Internationalized Resource Identifiers</a:t>
            </a:r>
            <a:r>
              <a:rPr lang="en-US" sz="2200" dirty="0"/>
              <a:t> (IRIs) as standard mechanisms for referring to documents, languages and concepts on the World Wide Web. A good IRI also has an identification purpose, i.e. it provides a way to universally refer to that resource in a manner that does not change with time, computer systems or software versions. </a:t>
            </a:r>
            <a:r>
              <a:rPr lang="en-US" sz="2200" dirty="0" err="1"/>
              <a:t>Akoma</a:t>
            </a:r>
            <a:r>
              <a:rPr lang="en-US" sz="2200" dirty="0"/>
              <a:t> </a:t>
            </a:r>
            <a:r>
              <a:rPr lang="en-US" sz="2200" dirty="0" err="1"/>
              <a:t>Ntoso</a:t>
            </a:r>
            <a:r>
              <a:rPr lang="en-US" sz="2200" dirty="0"/>
              <a:t> gives a lot of importance to IRIs, and provides rules to systematically specify IRIs for all documents, concepts of the ontology, and even for the markup language itself.</a:t>
            </a:r>
            <a:endParaRPr lang="hi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071547"/>
            <a:ext cx="89297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Link for the full document - </a:t>
            </a:r>
            <a:r>
              <a:rPr lang="en-IN" dirty="0" smtClean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unsceb-hlcm.github.io/part1/index-13.html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 err="1" smtClean="0"/>
              <a:t>utilise</a:t>
            </a:r>
            <a:r>
              <a:rPr lang="en-US" dirty="0" smtClean="0"/>
              <a:t>, modify, build upon AKN? 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Analyse</a:t>
            </a:r>
            <a:r>
              <a:rPr lang="en-US" dirty="0" smtClean="0"/>
              <a:t> AKN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Description and Scope of AKN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>
                <a:solidFill>
                  <a:srgbClr val="0070C0"/>
                </a:solidFill>
              </a:rPr>
              <a:t>Understand the needs of Indian Legislative Markup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AKN elements in context of the ILM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Taking cues from European Union’s adoption and improvisation of AKN for EU Legislations</a:t>
            </a:r>
          </a:p>
          <a:p>
            <a:pPr marL="514350" indent="-514350">
              <a:buFont typeface="+mj-lt"/>
              <a:buAutoNum type="arabicPeriod"/>
            </a:pPr>
            <a:endParaRPr lang="hi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574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/>
              <a:t>Akoma</a:t>
            </a:r>
            <a:r>
              <a:rPr lang="en-US" dirty="0"/>
              <a:t> </a:t>
            </a:r>
            <a:r>
              <a:rPr lang="en-US" dirty="0" err="1"/>
              <a:t>Ntoso</a:t>
            </a:r>
            <a:r>
              <a:rPr lang="en-US" dirty="0"/>
              <a:t> uses </a:t>
            </a:r>
            <a:r>
              <a:rPr lang="en-US" b="1" u="sng" dirty="0"/>
              <a:t>patterns</a:t>
            </a:r>
            <a:r>
              <a:rPr lang="en-US" dirty="0"/>
              <a:t> to create categories of content to make its schema more modular, flexible, and understandable to users. It uses six families of elements that share the same conceptual organization </a:t>
            </a:r>
            <a:endParaRPr lang="hi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620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Why AKN? </vt:lpstr>
      <vt:lpstr>Why AKN? </vt:lpstr>
      <vt:lpstr>Slide 7</vt:lpstr>
      <vt:lpstr>How to utilise, modify, build upon AKN? </vt:lpstr>
      <vt:lpstr>Slide 9</vt:lpstr>
      <vt:lpstr>Analyse AKN Elements</vt:lpstr>
      <vt:lpstr>Refer to PDF Files Sent </vt:lpstr>
      <vt:lpstr>Slide 12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Anup Kumar Dubey</dc:creator>
  <cp:lastModifiedBy>Anup Kumar Dubey</cp:lastModifiedBy>
  <cp:revision>6</cp:revision>
  <dcterms:created xsi:type="dcterms:W3CDTF">2022-03-15T06:10:06Z</dcterms:created>
  <dcterms:modified xsi:type="dcterms:W3CDTF">2022-03-15T09:47:55Z</dcterms:modified>
</cp:coreProperties>
</file>