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8" r:id="rId3"/>
    <p:sldId id="259" r:id="rId4"/>
    <p:sldId id="274" r:id="rId5"/>
    <p:sldId id="260" r:id="rId6"/>
    <p:sldId id="261" r:id="rId7"/>
    <p:sldId id="266" r:id="rId8"/>
    <p:sldId id="268" r:id="rId9"/>
    <p:sldId id="269" r:id="rId10"/>
    <p:sldId id="270" r:id="rId11"/>
    <p:sldId id="262" r:id="rId12"/>
    <p:sldId id="272" r:id="rId13"/>
    <p:sldId id="276" r:id="rId14"/>
    <p:sldId id="279" r:id="rId15"/>
    <p:sldId id="265" r:id="rId16"/>
    <p:sldId id="27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66FF"/>
    <a:srgbClr val="00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8162" autoAdjust="0"/>
    <p:restoredTop sz="94624" autoAdjust="0"/>
  </p:normalViewPr>
  <p:slideViewPr>
    <p:cSldViewPr>
      <p:cViewPr varScale="1">
        <p:scale>
          <a:sx n="88" d="100"/>
          <a:sy n="88" d="100"/>
        </p:scale>
        <p:origin x="-116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9BF999-0E83-4429-9A60-189F80708AFE}" type="datetimeFigureOut">
              <a:rPr lang="en-US" smtClean="0"/>
              <a:pPr/>
              <a:t>8/21/2021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86C262-619E-4B9C-9D14-C40FDE3289C6}"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86C262-619E-4B9C-9D14-C40FDE3289C6}"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B627BAB-31E2-4CDB-AC61-FA9C761E18B4}" type="datetimeFigureOut">
              <a:rPr lang="en-US" smtClean="0"/>
              <a:pPr/>
              <a:t>8/21/2021</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48F9B842-969D-4734-9741-DFC29ABF5CCC}"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627BAB-31E2-4CDB-AC61-FA9C761E18B4}" type="datetimeFigureOut">
              <a:rPr lang="en-US" smtClean="0"/>
              <a:pPr/>
              <a:t>8/21/2021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9B842-969D-4734-9741-DFC29ABF5CC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627BAB-31E2-4CDB-AC61-FA9C761E18B4}" type="datetimeFigureOut">
              <a:rPr lang="en-US" smtClean="0"/>
              <a:pPr/>
              <a:t>8/21/2021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9B842-969D-4734-9741-DFC29ABF5CC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627BAB-31E2-4CDB-AC61-FA9C761E18B4}" type="datetimeFigureOut">
              <a:rPr lang="en-US" smtClean="0"/>
              <a:pPr/>
              <a:t>8/21/2021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9B842-969D-4734-9741-DFC29ABF5CC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B627BAB-31E2-4CDB-AC61-FA9C761E18B4}" type="datetimeFigureOut">
              <a:rPr lang="en-US" smtClean="0"/>
              <a:pPr/>
              <a:t>8/21/2021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9B842-969D-4734-9741-DFC29ABF5CCC}"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B627BAB-31E2-4CDB-AC61-FA9C761E18B4}" type="datetimeFigureOut">
              <a:rPr lang="en-US" smtClean="0"/>
              <a:pPr/>
              <a:t>8/21/2021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9B842-969D-4734-9741-DFC29ABF5CC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B627BAB-31E2-4CDB-AC61-FA9C761E18B4}" type="datetimeFigureOut">
              <a:rPr lang="en-US" smtClean="0"/>
              <a:pPr/>
              <a:t>8/21/2021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9B842-969D-4734-9741-DFC29ABF5CC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B627BAB-31E2-4CDB-AC61-FA9C761E18B4}" type="datetimeFigureOut">
              <a:rPr lang="en-US" smtClean="0"/>
              <a:pPr/>
              <a:t>8/21/2021</a:t>
            </a:fld>
            <a:endParaRPr lang="en-US" dirty="0"/>
          </a:p>
        </p:txBody>
      </p:sp>
      <p:sp>
        <p:nvSpPr>
          <p:cNvPr id="8" name="Slide Number Placeholder 7"/>
          <p:cNvSpPr>
            <a:spLocks noGrp="1"/>
          </p:cNvSpPr>
          <p:nvPr>
            <p:ph type="sldNum" sz="quarter" idx="11"/>
          </p:nvPr>
        </p:nvSpPr>
        <p:spPr/>
        <p:txBody>
          <a:bodyPr/>
          <a:lstStyle/>
          <a:p>
            <a:fld id="{48F9B842-969D-4734-9741-DFC29ABF5CCC}"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627BAB-31E2-4CDB-AC61-FA9C761E18B4}" type="datetimeFigureOut">
              <a:rPr lang="en-US" smtClean="0"/>
              <a:pPr/>
              <a:t>8/21/2021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9B842-969D-4734-9741-DFC29ABF5CC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B627BAB-31E2-4CDB-AC61-FA9C761E18B4}" type="datetimeFigureOut">
              <a:rPr lang="en-US" smtClean="0"/>
              <a:pPr/>
              <a:t>8/21/2021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156448" y="6422064"/>
            <a:ext cx="762000" cy="365125"/>
          </a:xfrm>
        </p:spPr>
        <p:txBody>
          <a:bodyPr/>
          <a:lstStyle/>
          <a:p>
            <a:fld id="{48F9B842-969D-4734-9741-DFC29ABF5CC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8B627BAB-31E2-4CDB-AC61-FA9C761E18B4}" type="datetimeFigureOut">
              <a:rPr lang="en-US" smtClean="0"/>
              <a:pPr/>
              <a:t>8/21/2021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9B842-969D-4734-9741-DFC29ABF5CC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8B627BAB-31E2-4CDB-AC61-FA9C761E18B4}" type="datetimeFigureOut">
              <a:rPr lang="en-US" smtClean="0"/>
              <a:pPr/>
              <a:t>8/21/2021</a:t>
            </a:fld>
            <a:endParaRPr lang="en-US" dirty="0"/>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dirty="0"/>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48F9B842-969D-4734-9741-DFC29ABF5CCC}"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9064" y="260648"/>
            <a:ext cx="8247392" cy="5378152"/>
          </a:xfrm>
        </p:spPr>
        <p:txBody>
          <a:bodyPr/>
          <a:lstStyle/>
          <a:p>
            <a:pPr algn="ctr"/>
            <a:r>
              <a:rPr lang="en-US" u="sng" dirty="0" smtClean="0"/>
              <a:t>Online store </a:t>
            </a:r>
            <a:r>
              <a:rPr lang="en-US" u="sng" dirty="0" smtClean="0">
                <a:solidFill>
                  <a:srgbClr val="FF0000"/>
                </a:solidFill>
              </a:rPr>
              <a:t>Myhsop.com</a:t>
            </a:r>
            <a:endParaRPr lang="en-US" u="sng" dirty="0">
              <a:solidFill>
                <a:srgbClr val="FF0000"/>
              </a:solidFill>
            </a:endParaRPr>
          </a:p>
        </p:txBody>
      </p:sp>
      <p:sp>
        <p:nvSpPr>
          <p:cNvPr id="3" name="Subtitle 2"/>
          <p:cNvSpPr>
            <a:spLocks noGrp="1"/>
          </p:cNvSpPr>
          <p:nvPr>
            <p:ph type="subTitle" idx="1"/>
          </p:nvPr>
        </p:nvSpPr>
        <p:spPr>
          <a:xfrm>
            <a:off x="433050" y="1340768"/>
            <a:ext cx="8387422" cy="4752528"/>
          </a:xfrm>
        </p:spPr>
        <p:txBody>
          <a:bodyPr>
            <a:normAutofit fontScale="925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lgn="ctr"/>
            <a:endParaRPr lang="en-US" dirty="0" smtClean="0"/>
          </a:p>
          <a:p>
            <a:pPr algn="ctr"/>
            <a:endParaRPr lang="en-US" dirty="0" smtClean="0"/>
          </a:p>
          <a:p>
            <a:pPr algn="ctr"/>
            <a:endParaRPr lang="en-US" dirty="0" smtClean="0"/>
          </a:p>
          <a:p>
            <a:pPr algn="ctr"/>
            <a:r>
              <a:rPr lang="en-US" sz="2600" dirty="0" smtClean="0">
                <a:solidFill>
                  <a:schemeClr val="tx1">
                    <a:lumMod val="85000"/>
                  </a:schemeClr>
                </a:solidFill>
                <a:latin typeface="Californian FB" pitchFamily="18" charset="0"/>
              </a:rPr>
              <a:t>GLA </a:t>
            </a:r>
            <a:r>
              <a:rPr lang="en-US" sz="2600" dirty="0" smtClean="0">
                <a:solidFill>
                  <a:schemeClr val="tx1">
                    <a:lumMod val="85000"/>
                  </a:schemeClr>
                </a:solidFill>
                <a:latin typeface="Californian FB" pitchFamily="18" charset="0"/>
              </a:rPr>
              <a:t>University</a:t>
            </a:r>
          </a:p>
          <a:p>
            <a:pPr algn="ctr"/>
            <a:r>
              <a:rPr lang="en-US" sz="2600" dirty="0" smtClean="0">
                <a:solidFill>
                  <a:schemeClr val="tx1">
                    <a:lumMod val="85000"/>
                  </a:schemeClr>
                </a:solidFill>
                <a:latin typeface="Californian FB" pitchFamily="18" charset="0"/>
              </a:rPr>
              <a:t>Department of CEA</a:t>
            </a:r>
          </a:p>
          <a:p>
            <a:pPr algn="l"/>
            <a:r>
              <a:rPr lang="en-US" sz="2400" dirty="0" smtClean="0">
                <a:solidFill>
                  <a:srgbClr val="002060"/>
                </a:solidFill>
              </a:rPr>
              <a:t>Presented By:</a:t>
            </a:r>
          </a:p>
          <a:p>
            <a:pPr algn="l"/>
            <a:r>
              <a:rPr lang="en-US" dirty="0" err="1" smtClean="0">
                <a:solidFill>
                  <a:srgbClr val="FFC000"/>
                </a:solidFill>
              </a:rPr>
              <a:t>Udit</a:t>
            </a:r>
            <a:r>
              <a:rPr lang="en-US" dirty="0" smtClean="0">
                <a:solidFill>
                  <a:srgbClr val="FFC000"/>
                </a:solidFill>
              </a:rPr>
              <a:t> </a:t>
            </a:r>
            <a:r>
              <a:rPr lang="en-US" dirty="0" err="1" smtClean="0">
                <a:solidFill>
                  <a:srgbClr val="FFC000"/>
                </a:solidFill>
              </a:rPr>
              <a:t>Aggarwal</a:t>
            </a:r>
            <a:r>
              <a:rPr lang="en-US" dirty="0" smtClean="0">
                <a:solidFill>
                  <a:srgbClr val="FFC000"/>
                </a:solidFill>
              </a:rPr>
              <a:t>(181500765)</a:t>
            </a:r>
          </a:p>
          <a:p>
            <a:pPr algn="l"/>
            <a:r>
              <a:rPr lang="en-US" dirty="0" smtClean="0">
                <a:solidFill>
                  <a:srgbClr val="FF3300"/>
                </a:solidFill>
              </a:rPr>
              <a:t>					</a:t>
            </a:r>
            <a:endParaRPr lang="en-US" sz="2300" dirty="0" smtClean="0">
              <a:solidFill>
                <a:srgbClr val="0066FF"/>
              </a:solidFill>
            </a:endParaRPr>
          </a:p>
          <a:p>
            <a:endParaRPr lang="en-US" dirty="0"/>
          </a:p>
        </p:txBody>
      </p:sp>
      <p:pic>
        <p:nvPicPr>
          <p:cNvPr id="5" name="Picture 4" descr="glalogo.jpg"/>
          <p:cNvPicPr>
            <a:picLocks noChangeAspect="1"/>
          </p:cNvPicPr>
          <p:nvPr/>
        </p:nvPicPr>
        <p:blipFill>
          <a:blip r:embed="rId3"/>
          <a:stretch>
            <a:fillRect/>
          </a:stretch>
        </p:blipFill>
        <p:spPr>
          <a:xfrm>
            <a:off x="3643306" y="1785926"/>
            <a:ext cx="1737360" cy="16840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B0F0"/>
                </a:solidFill>
              </a:rPr>
              <a:t>Software Design</a:t>
            </a:r>
            <a:endParaRPr lang="en-US" u="sng" dirty="0">
              <a:solidFill>
                <a:srgbClr val="00B0F0"/>
              </a:solidFill>
            </a:endParaRPr>
          </a:p>
        </p:txBody>
      </p:sp>
      <p:sp>
        <p:nvSpPr>
          <p:cNvPr id="3" name="Content Placeholder 2"/>
          <p:cNvSpPr>
            <a:spLocks noGrp="1"/>
          </p:cNvSpPr>
          <p:nvPr>
            <p:ph idx="1"/>
          </p:nvPr>
        </p:nvSpPr>
        <p:spPr/>
        <p:txBody>
          <a:bodyPr/>
          <a:lstStyle/>
          <a:p>
            <a:r>
              <a:rPr lang="en-IN" u="sng" dirty="0" smtClean="0">
                <a:solidFill>
                  <a:srgbClr val="FFFF00"/>
                </a:solidFill>
              </a:rPr>
              <a:t>Flow chart for shop:</a:t>
            </a:r>
          </a:p>
          <a:p>
            <a:endParaRPr lang="en-IN" u="sng" dirty="0" smtClean="0">
              <a:solidFill>
                <a:srgbClr val="FFFF00"/>
              </a:solidFill>
            </a:endParaRPr>
          </a:p>
          <a:p>
            <a:endParaRPr lang="en-US" u="sng" dirty="0">
              <a:solidFill>
                <a:srgbClr val="FFFF00"/>
              </a:solidFill>
            </a:endParaRPr>
          </a:p>
        </p:txBody>
      </p:sp>
      <p:pic>
        <p:nvPicPr>
          <p:cNvPr id="5" name="Picture 4" descr="Screenshot (42).png"/>
          <p:cNvPicPr/>
          <p:nvPr/>
        </p:nvPicPr>
        <p:blipFill>
          <a:blip r:embed="rId2"/>
          <a:stretch>
            <a:fillRect/>
          </a:stretch>
        </p:blipFill>
        <p:spPr>
          <a:xfrm>
            <a:off x="1285852" y="2357430"/>
            <a:ext cx="6286543" cy="40719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0066FF"/>
                </a:solidFill>
              </a:rPr>
              <a:t>	</a:t>
            </a:r>
            <a:r>
              <a:rPr lang="en-IN" u="sng" dirty="0" smtClean="0">
                <a:solidFill>
                  <a:srgbClr val="0066FF"/>
                </a:solidFill>
              </a:rPr>
              <a:t>Implementation</a:t>
            </a:r>
            <a:endParaRPr lang="en-US" u="sng" dirty="0">
              <a:solidFill>
                <a:srgbClr val="0066FF"/>
              </a:solidFill>
            </a:endParaRPr>
          </a:p>
        </p:txBody>
      </p:sp>
      <p:sp>
        <p:nvSpPr>
          <p:cNvPr id="5" name="Content Placeholder 4"/>
          <p:cNvSpPr>
            <a:spLocks noGrp="1"/>
          </p:cNvSpPr>
          <p:nvPr>
            <p:ph idx="1"/>
          </p:nvPr>
        </p:nvSpPr>
        <p:spPr>
          <a:xfrm>
            <a:off x="457200" y="1268760"/>
            <a:ext cx="7467600" cy="4857403"/>
          </a:xfrm>
        </p:spPr>
        <p:txBody>
          <a:bodyPr/>
          <a:lstStyle/>
          <a:p>
            <a:pPr marL="550926" indent="-514350">
              <a:buNone/>
            </a:pPr>
            <a:r>
              <a:rPr lang="en-IN" dirty="0" smtClean="0">
                <a:solidFill>
                  <a:srgbClr val="FFFF00"/>
                </a:solidFill>
              </a:rPr>
              <a:t>1. </a:t>
            </a:r>
            <a:r>
              <a:rPr lang="en-IN" u="sng" dirty="0" smtClean="0">
                <a:solidFill>
                  <a:srgbClr val="FFFF00"/>
                </a:solidFill>
              </a:rPr>
              <a:t>Home Page:</a:t>
            </a:r>
          </a:p>
          <a:p>
            <a:pPr marL="550926" indent="-514350">
              <a:buFont typeface="+mj-lt"/>
              <a:buAutoNum type="arabicPeriod"/>
            </a:pPr>
            <a:endParaRPr lang="en-US" dirty="0">
              <a:solidFill>
                <a:srgbClr val="FFFF00"/>
              </a:solidFill>
            </a:endParaRPr>
          </a:p>
        </p:txBody>
      </p:sp>
      <p:pic>
        <p:nvPicPr>
          <p:cNvPr id="6" name="image12.jpeg" descr="Screenshot (308).png"/>
          <p:cNvPicPr/>
          <p:nvPr/>
        </p:nvPicPr>
        <p:blipFill>
          <a:blip r:embed="rId2"/>
          <a:stretch>
            <a:fillRect/>
          </a:stretch>
        </p:blipFill>
        <p:spPr>
          <a:xfrm>
            <a:off x="755576" y="2006842"/>
            <a:ext cx="7488832" cy="42124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66FF"/>
                </a:solidFill>
              </a:rPr>
              <a:t>Implementation</a:t>
            </a:r>
            <a:endParaRPr lang="en-US" u="sng" dirty="0">
              <a:solidFill>
                <a:srgbClr val="0066FF"/>
              </a:solidFill>
            </a:endParaRPr>
          </a:p>
        </p:txBody>
      </p:sp>
      <p:sp>
        <p:nvSpPr>
          <p:cNvPr id="3" name="Content Placeholder 2"/>
          <p:cNvSpPr>
            <a:spLocks noGrp="1"/>
          </p:cNvSpPr>
          <p:nvPr>
            <p:ph idx="1"/>
          </p:nvPr>
        </p:nvSpPr>
        <p:spPr>
          <a:xfrm>
            <a:off x="457200" y="1268760"/>
            <a:ext cx="7467600" cy="4857403"/>
          </a:xfrm>
        </p:spPr>
        <p:txBody>
          <a:bodyPr/>
          <a:lstStyle/>
          <a:p>
            <a:pPr>
              <a:buNone/>
            </a:pPr>
            <a:r>
              <a:rPr lang="en-IN" dirty="0" smtClean="0">
                <a:solidFill>
                  <a:srgbClr val="FFFF00"/>
                </a:solidFill>
              </a:rPr>
              <a:t>2.</a:t>
            </a:r>
            <a:r>
              <a:rPr lang="en-IN" u="sng" dirty="0" smtClean="0">
                <a:solidFill>
                  <a:srgbClr val="FFFF00"/>
                </a:solidFill>
              </a:rPr>
              <a:t> Login Pages:</a:t>
            </a:r>
          </a:p>
          <a:p>
            <a:pPr>
              <a:buNone/>
            </a:pPr>
            <a:endParaRPr lang="en-IN" sz="2400" u="sng" dirty="0" smtClean="0">
              <a:solidFill>
                <a:srgbClr val="FFC000"/>
              </a:solidFill>
            </a:endParaRPr>
          </a:p>
          <a:p>
            <a:pPr>
              <a:buNone/>
            </a:pPr>
            <a:endParaRPr lang="en-US" sz="2400" u="sng" dirty="0">
              <a:solidFill>
                <a:srgbClr val="FFC000"/>
              </a:solidFill>
            </a:endParaRPr>
          </a:p>
        </p:txBody>
      </p:sp>
      <p:pic>
        <p:nvPicPr>
          <p:cNvPr id="4" name="image14.jpeg" descr="Screenshot (310).png"/>
          <p:cNvPicPr/>
          <p:nvPr/>
        </p:nvPicPr>
        <p:blipFill>
          <a:blip r:embed="rId2"/>
          <a:stretch>
            <a:fillRect/>
          </a:stretch>
        </p:blipFill>
        <p:spPr>
          <a:xfrm>
            <a:off x="1000100" y="2154367"/>
            <a:ext cx="7128791" cy="40099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66FF"/>
                </a:solidFill>
              </a:rPr>
              <a:t>Implementation</a:t>
            </a:r>
            <a:endParaRPr lang="en-US" u="sng" dirty="0">
              <a:solidFill>
                <a:srgbClr val="0066FF"/>
              </a:solidFill>
            </a:endParaRPr>
          </a:p>
        </p:txBody>
      </p:sp>
      <p:sp>
        <p:nvSpPr>
          <p:cNvPr id="3" name="Content Placeholder 2"/>
          <p:cNvSpPr>
            <a:spLocks noGrp="1"/>
          </p:cNvSpPr>
          <p:nvPr>
            <p:ph idx="1"/>
          </p:nvPr>
        </p:nvSpPr>
        <p:spPr>
          <a:xfrm>
            <a:off x="457200" y="1268760"/>
            <a:ext cx="7467600" cy="4857403"/>
          </a:xfrm>
        </p:spPr>
        <p:txBody>
          <a:bodyPr/>
          <a:lstStyle/>
          <a:p>
            <a:pPr>
              <a:buNone/>
            </a:pPr>
            <a:r>
              <a:rPr lang="en-IN" dirty="0" smtClean="0">
                <a:solidFill>
                  <a:srgbClr val="FFFF00"/>
                </a:solidFill>
              </a:rPr>
              <a:t>3.</a:t>
            </a:r>
            <a:r>
              <a:rPr lang="en-IN" u="sng" dirty="0" smtClean="0">
                <a:solidFill>
                  <a:srgbClr val="FFFF00"/>
                </a:solidFill>
              </a:rPr>
              <a:t> Shop Dashboard:</a:t>
            </a:r>
          </a:p>
          <a:p>
            <a:pPr>
              <a:buNone/>
            </a:pPr>
            <a:endParaRPr lang="en-IN" sz="2400" u="sng" dirty="0" smtClean="0">
              <a:solidFill>
                <a:srgbClr val="FFC000"/>
              </a:solidFill>
            </a:endParaRPr>
          </a:p>
          <a:p>
            <a:pPr>
              <a:buNone/>
            </a:pPr>
            <a:endParaRPr lang="en-US" sz="2400" u="sng" dirty="0">
              <a:solidFill>
                <a:srgbClr val="FFC000"/>
              </a:solidFill>
            </a:endParaRPr>
          </a:p>
        </p:txBody>
      </p:sp>
      <p:pic>
        <p:nvPicPr>
          <p:cNvPr id="4" name="image14.jpeg" descr="Screenshot (310).png"/>
          <p:cNvPicPr/>
          <p:nvPr/>
        </p:nvPicPr>
        <p:blipFill>
          <a:blip r:embed="rId2" cstate="print"/>
          <a:stretch>
            <a:fillRect/>
          </a:stretch>
        </p:blipFill>
        <p:spPr>
          <a:xfrm>
            <a:off x="1000100" y="2143116"/>
            <a:ext cx="6846259" cy="38510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66FF"/>
                </a:solidFill>
              </a:rPr>
              <a:t>Implementation</a:t>
            </a:r>
            <a:endParaRPr lang="en-US" u="sng" dirty="0">
              <a:solidFill>
                <a:srgbClr val="0066FF"/>
              </a:solidFill>
            </a:endParaRPr>
          </a:p>
        </p:txBody>
      </p:sp>
      <p:sp>
        <p:nvSpPr>
          <p:cNvPr id="3" name="Content Placeholder 2"/>
          <p:cNvSpPr>
            <a:spLocks noGrp="1"/>
          </p:cNvSpPr>
          <p:nvPr>
            <p:ph idx="1"/>
          </p:nvPr>
        </p:nvSpPr>
        <p:spPr>
          <a:xfrm>
            <a:off x="457200" y="1268760"/>
            <a:ext cx="7467600" cy="4857403"/>
          </a:xfrm>
        </p:spPr>
        <p:txBody>
          <a:bodyPr/>
          <a:lstStyle/>
          <a:p>
            <a:pPr>
              <a:buNone/>
            </a:pPr>
            <a:r>
              <a:rPr lang="en-IN" dirty="0" smtClean="0">
                <a:solidFill>
                  <a:srgbClr val="FFFF00"/>
                </a:solidFill>
              </a:rPr>
              <a:t>4. Searching</a:t>
            </a:r>
            <a:r>
              <a:rPr lang="en-IN" u="sng" dirty="0" smtClean="0">
                <a:solidFill>
                  <a:srgbClr val="FFFF00"/>
                </a:solidFill>
              </a:rPr>
              <a:t>:</a:t>
            </a:r>
          </a:p>
          <a:p>
            <a:pPr>
              <a:buNone/>
            </a:pPr>
            <a:endParaRPr lang="en-IN" sz="2400" u="sng" dirty="0" smtClean="0">
              <a:solidFill>
                <a:srgbClr val="FFC000"/>
              </a:solidFill>
            </a:endParaRPr>
          </a:p>
          <a:p>
            <a:pPr>
              <a:buNone/>
            </a:pPr>
            <a:endParaRPr lang="en-US" sz="2400" u="sng" dirty="0">
              <a:solidFill>
                <a:srgbClr val="FFC000"/>
              </a:solidFill>
            </a:endParaRPr>
          </a:p>
        </p:txBody>
      </p:sp>
      <p:pic>
        <p:nvPicPr>
          <p:cNvPr id="4" name="image14.jpeg" descr="Screenshot (310).png"/>
          <p:cNvPicPr/>
          <p:nvPr/>
        </p:nvPicPr>
        <p:blipFill>
          <a:blip r:embed="rId2"/>
          <a:stretch>
            <a:fillRect/>
          </a:stretch>
        </p:blipFill>
        <p:spPr>
          <a:xfrm>
            <a:off x="1147167" y="2237093"/>
            <a:ext cx="6834656" cy="38444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B0F0"/>
                </a:solidFill>
              </a:rPr>
              <a:t>Conclusion</a:t>
            </a:r>
            <a:endParaRPr lang="en-US" u="sng" dirty="0">
              <a:solidFill>
                <a:srgbClr val="00B0F0"/>
              </a:solidFill>
            </a:endParaRPr>
          </a:p>
        </p:txBody>
      </p:sp>
      <p:sp>
        <p:nvSpPr>
          <p:cNvPr id="3" name="Content Placeholder 2"/>
          <p:cNvSpPr>
            <a:spLocks noGrp="1"/>
          </p:cNvSpPr>
          <p:nvPr>
            <p:ph idx="1"/>
          </p:nvPr>
        </p:nvSpPr>
        <p:spPr/>
        <p:txBody>
          <a:bodyPr>
            <a:normAutofit/>
          </a:bodyPr>
          <a:lstStyle/>
          <a:p>
            <a:pPr algn="just"/>
            <a:r>
              <a:rPr lang="en-IN" sz="2400" dirty="0" smtClean="0">
                <a:solidFill>
                  <a:srgbClr val="FFC000"/>
                </a:solidFill>
              </a:rPr>
              <a:t>We learned a lot through this project. This project has sharpened our concept of React Js, Express Js, </a:t>
            </a:r>
            <a:r>
              <a:rPr lang="en-IN" sz="2400" dirty="0" err="1" smtClean="0">
                <a:solidFill>
                  <a:srgbClr val="FFC000"/>
                </a:solidFill>
              </a:rPr>
              <a:t>MongoDB</a:t>
            </a:r>
            <a:r>
              <a:rPr lang="en-IN" sz="2400" dirty="0" smtClean="0">
                <a:solidFill>
                  <a:srgbClr val="FFC000"/>
                </a:solidFill>
              </a:rPr>
              <a:t> etc. </a:t>
            </a:r>
          </a:p>
          <a:p>
            <a:pPr algn="just"/>
            <a:r>
              <a:rPr lang="en-IN" sz="2400" dirty="0" smtClean="0">
                <a:solidFill>
                  <a:srgbClr val="FFC000"/>
                </a:solidFill>
                <a:cs typeface="Times New Roman" panose="02020603050405020304" pitchFamily="18" charset="0"/>
              </a:rPr>
              <a:t>After the completion of project, users can share shop link and grow their business.</a:t>
            </a:r>
          </a:p>
          <a:p>
            <a:pPr algn="just"/>
            <a:r>
              <a:rPr lang="en-IN" sz="2400" dirty="0" smtClean="0">
                <a:solidFill>
                  <a:srgbClr val="FFC000"/>
                </a:solidFill>
                <a:cs typeface="Times New Roman" panose="02020603050405020304" pitchFamily="18" charset="0"/>
              </a:rPr>
              <a:t>We provides some new feature to this system in future for better accessibility like payment Method.</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IN" dirty="0" smtClean="0">
              <a:solidFill>
                <a:srgbClr val="FF3300"/>
              </a:solidFill>
            </a:endParaRPr>
          </a:p>
          <a:p>
            <a:pPr algn="ctr">
              <a:buNone/>
            </a:pPr>
            <a:endParaRPr lang="en-IN" dirty="0" smtClean="0">
              <a:solidFill>
                <a:srgbClr val="FF3300"/>
              </a:solidFill>
            </a:endParaRPr>
          </a:p>
          <a:p>
            <a:pPr algn="ctr">
              <a:buNone/>
            </a:pPr>
            <a:endParaRPr lang="en-IN" dirty="0" smtClean="0">
              <a:solidFill>
                <a:srgbClr val="FF3300"/>
              </a:solidFill>
            </a:endParaRPr>
          </a:p>
          <a:p>
            <a:pPr algn="ctr">
              <a:buNone/>
            </a:pPr>
            <a:r>
              <a:rPr lang="en-IN" dirty="0" smtClean="0">
                <a:solidFill>
                  <a:srgbClr val="FF3300"/>
                </a:solidFill>
              </a:rPr>
              <a:t>THANK YOU</a:t>
            </a:r>
            <a:endParaRPr lang="en-US" dirty="0" smtClean="0">
              <a:solidFill>
                <a:srgbClr val="FF3300"/>
              </a:solidFill>
            </a:endParaRPr>
          </a:p>
          <a:p>
            <a:pPr algn="ctr">
              <a:buNone/>
            </a:pPr>
            <a:endParaRPr lang="en-US" dirty="0">
              <a:solidFill>
                <a:srgbClr val="FF33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solidFill>
                  <a:srgbClr val="0066FF"/>
                </a:solidFill>
              </a:rPr>
              <a:t>Introduction</a:t>
            </a:r>
            <a:endParaRPr lang="en-US" u="sng" dirty="0">
              <a:solidFill>
                <a:srgbClr val="0066FF"/>
              </a:solidFill>
            </a:endParaRPr>
          </a:p>
        </p:txBody>
      </p:sp>
      <p:sp>
        <p:nvSpPr>
          <p:cNvPr id="3" name="Content Placeholder 2"/>
          <p:cNvSpPr>
            <a:spLocks noGrp="1"/>
          </p:cNvSpPr>
          <p:nvPr>
            <p:ph idx="1"/>
          </p:nvPr>
        </p:nvSpPr>
        <p:spPr>
          <a:xfrm>
            <a:off x="467544" y="1600201"/>
            <a:ext cx="7457256" cy="4493096"/>
          </a:xfrm>
        </p:spPr>
        <p:txBody>
          <a:bodyPr>
            <a:normAutofit/>
          </a:bodyPr>
          <a:lstStyle/>
          <a:p>
            <a:pPr marL="550926" indent="-514350" algn="just">
              <a:buFont typeface="Wingdings" pitchFamily="2" charset="2"/>
              <a:buChar char="Ø"/>
            </a:pPr>
            <a:r>
              <a:rPr lang="en-US" sz="2400" dirty="0" smtClean="0">
                <a:solidFill>
                  <a:srgbClr val="00B050"/>
                </a:solidFill>
              </a:rPr>
              <a:t>It is MERN based application that provide the interface to user for Making shop online and sale products.</a:t>
            </a:r>
          </a:p>
          <a:p>
            <a:pPr marL="550926" indent="-514350" algn="just">
              <a:buFont typeface="Wingdings" pitchFamily="2" charset="2"/>
              <a:buChar char="Ø"/>
            </a:pPr>
            <a:r>
              <a:rPr lang="en-US" sz="2400" dirty="0" smtClean="0">
                <a:solidFill>
                  <a:srgbClr val="00B050"/>
                </a:solidFill>
              </a:rPr>
              <a:t>It gives a dashboard to Shop Owner to manage their shop.</a:t>
            </a:r>
          </a:p>
          <a:p>
            <a:pPr marL="550926" indent="-514350" algn="just">
              <a:buFont typeface="Wingdings" pitchFamily="2" charset="2"/>
              <a:buChar char="Ø"/>
            </a:pPr>
            <a:r>
              <a:rPr lang="en-US" sz="2400" dirty="0" smtClean="0">
                <a:solidFill>
                  <a:srgbClr val="00B050"/>
                </a:solidFill>
              </a:rPr>
              <a:t>This is Single page application which increases its speed as compares to other web.</a:t>
            </a:r>
          </a:p>
          <a:p>
            <a:pPr marL="550926" indent="-514350" algn="just">
              <a:buFont typeface="Wingdings" pitchFamily="2" charset="2"/>
              <a:buChar char="Ø"/>
            </a:pPr>
            <a:r>
              <a:rPr lang="en-US" sz="2400" dirty="0" smtClean="0">
                <a:solidFill>
                  <a:srgbClr val="00B050"/>
                </a:solidFill>
              </a:rPr>
              <a:t>Express is used at backend to call the </a:t>
            </a:r>
            <a:r>
              <a:rPr lang="en-US" sz="2400" dirty="0" err="1" smtClean="0">
                <a:solidFill>
                  <a:srgbClr val="00B050"/>
                </a:solidFill>
              </a:rPr>
              <a:t>api’s</a:t>
            </a:r>
            <a:r>
              <a:rPr lang="en-US" sz="2400" dirty="0" smtClean="0">
                <a:solidFill>
                  <a:srgbClr val="00B050"/>
                </a:solidFill>
              </a:rPr>
              <a:t> from front end.</a:t>
            </a:r>
          </a:p>
          <a:p>
            <a:pPr marL="550926" indent="-514350">
              <a:buNone/>
            </a:pPr>
            <a:endParaRPr lang="en-US" sz="3200" dirty="0" smtClean="0">
              <a:solidFill>
                <a:srgbClr val="00B05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solidFill>
                  <a:srgbClr val="0066FF"/>
                </a:solidFill>
              </a:rPr>
              <a:t>Problem Statement</a:t>
            </a:r>
            <a:endParaRPr lang="en-US" u="sng" dirty="0">
              <a:solidFill>
                <a:srgbClr val="0066FF"/>
              </a:solidFill>
            </a:endParaRPr>
          </a:p>
        </p:txBody>
      </p:sp>
      <p:sp>
        <p:nvSpPr>
          <p:cNvPr id="3" name="Content Placeholder 2"/>
          <p:cNvSpPr>
            <a:spLocks noGrp="1"/>
          </p:cNvSpPr>
          <p:nvPr>
            <p:ph idx="1"/>
          </p:nvPr>
        </p:nvSpPr>
        <p:spPr/>
        <p:txBody>
          <a:bodyPr>
            <a:normAutofit/>
          </a:bodyPr>
          <a:lstStyle/>
          <a:p>
            <a:pPr marL="550926" indent="-514350" algn="just">
              <a:buFont typeface="Wingdings" pitchFamily="2" charset="2"/>
              <a:buChar char="Ø"/>
            </a:pPr>
            <a:r>
              <a:rPr lang="en-US" sz="2000" dirty="0" smtClean="0">
                <a:solidFill>
                  <a:srgbClr val="00B050"/>
                </a:solidFill>
              </a:rPr>
              <a:t>The online store web application sets up a dashboard for shop owner so that he makes their shop like offline method Also, customers can easily track their location. This system also provides a review system in which user can rate the purchased items. </a:t>
            </a:r>
          </a:p>
          <a:p>
            <a:pPr marL="550926" lvl="0" indent="-514350" algn="just">
              <a:buFont typeface="Wingdings" pitchFamily="2" charset="2"/>
              <a:buChar char="Ø"/>
            </a:pPr>
            <a:r>
              <a:rPr lang="en-US" sz="2000" dirty="0" smtClean="0"/>
              <a:t>The proposed is beneficial for those people who make their shop online and grow business in short of time. The payment method is cash on delivery which makes sense for customer who hesitate by sharing their bank details to anyone.</a:t>
            </a:r>
            <a:endParaRPr lang="en-IN" sz="2000" dirty="0" smtClean="0">
              <a:solidFill>
                <a:srgbClr val="FFC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solidFill>
                  <a:srgbClr val="0066FF"/>
                </a:solidFill>
              </a:rPr>
              <a:t>Objective</a:t>
            </a:r>
            <a:endParaRPr lang="en-US" u="sng" dirty="0">
              <a:solidFill>
                <a:srgbClr val="0066FF"/>
              </a:solidFill>
            </a:endParaRPr>
          </a:p>
        </p:txBody>
      </p:sp>
      <p:sp>
        <p:nvSpPr>
          <p:cNvPr id="3" name="Content Placeholder 2"/>
          <p:cNvSpPr>
            <a:spLocks noGrp="1"/>
          </p:cNvSpPr>
          <p:nvPr>
            <p:ph idx="1"/>
          </p:nvPr>
        </p:nvSpPr>
        <p:spPr>
          <a:xfrm>
            <a:off x="467544" y="1600201"/>
            <a:ext cx="7457256" cy="4493096"/>
          </a:xfrm>
        </p:spPr>
        <p:txBody>
          <a:bodyPr>
            <a:normAutofit/>
          </a:bodyPr>
          <a:lstStyle/>
          <a:p>
            <a:pPr marL="550926" indent="-514350" algn="just">
              <a:buFont typeface="Wingdings" pitchFamily="2" charset="2"/>
              <a:buChar char="Ø"/>
            </a:pPr>
            <a:r>
              <a:rPr lang="en-US" sz="2400" dirty="0" smtClean="0">
                <a:solidFill>
                  <a:srgbClr val="00B050"/>
                </a:solidFill>
              </a:rPr>
              <a:t>The primary objective of online store is to provide the platform to everyone who wants to sale their product online from offline shop.</a:t>
            </a:r>
          </a:p>
          <a:p>
            <a:pPr marL="550926" indent="-514350" algn="just">
              <a:buFont typeface="Wingdings" pitchFamily="2" charset="2"/>
              <a:buChar char="Ø"/>
            </a:pPr>
            <a:r>
              <a:rPr lang="en-US" sz="2400" dirty="0" smtClean="0">
                <a:solidFill>
                  <a:srgbClr val="00B050"/>
                </a:solidFill>
              </a:rPr>
              <a:t>It  gives the solution to people how to grow their online shop from offline.</a:t>
            </a:r>
          </a:p>
          <a:p>
            <a:pPr marL="550926" indent="-514350">
              <a:buFont typeface="Wingdings" pitchFamily="2" charset="2"/>
              <a:buChar char="Ø"/>
            </a:pPr>
            <a:r>
              <a:rPr lang="en-IN" sz="2400" dirty="0" smtClean="0">
                <a:solidFill>
                  <a:srgbClr val="00B050"/>
                </a:solidFill>
              </a:rPr>
              <a:t>Customer also purchased product easily from online store without share their credentials</a:t>
            </a:r>
            <a:r>
              <a:rPr lang="en-US" sz="2400" dirty="0" smtClean="0">
                <a:solidFill>
                  <a:srgbClr val="00B050"/>
                </a:solidFill>
              </a:rPr>
              <a:t> like other platform.</a:t>
            </a:r>
            <a:endParaRPr lang="en-IN" sz="2400" dirty="0" smtClean="0">
              <a:solidFill>
                <a:srgbClr val="00B05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66FF"/>
                </a:solidFill>
              </a:rPr>
              <a:t>System Requirements</a:t>
            </a:r>
            <a:endParaRPr lang="en-US" u="sng" dirty="0">
              <a:solidFill>
                <a:srgbClr val="0066FF"/>
              </a:solidFill>
            </a:endParaRPr>
          </a:p>
        </p:txBody>
      </p:sp>
      <p:sp>
        <p:nvSpPr>
          <p:cNvPr id="3" name="Content Placeholder 2"/>
          <p:cNvSpPr>
            <a:spLocks noGrp="1"/>
          </p:cNvSpPr>
          <p:nvPr>
            <p:ph idx="1"/>
          </p:nvPr>
        </p:nvSpPr>
        <p:spPr/>
        <p:txBody>
          <a:bodyPr>
            <a:normAutofit/>
          </a:bodyPr>
          <a:lstStyle/>
          <a:p>
            <a:pPr marL="550926" indent="-514350">
              <a:buNone/>
            </a:pPr>
            <a:r>
              <a:rPr lang="en-IN" dirty="0" smtClean="0">
                <a:solidFill>
                  <a:srgbClr val="FFFF00"/>
                </a:solidFill>
              </a:rPr>
              <a:t>1. </a:t>
            </a:r>
            <a:r>
              <a:rPr lang="en-IN" u="sng" dirty="0" smtClean="0">
                <a:solidFill>
                  <a:srgbClr val="FFFF00"/>
                </a:solidFill>
              </a:rPr>
              <a:t>Hardware Requirements:</a:t>
            </a:r>
          </a:p>
          <a:p>
            <a:pPr lvl="1"/>
            <a:r>
              <a:rPr lang="en-US" sz="2800" dirty="0" smtClean="0">
                <a:solidFill>
                  <a:srgbClr val="00B050"/>
                </a:solidFill>
              </a:rPr>
              <a:t>PC with 4GB RAM, 500 GB HDD</a:t>
            </a:r>
            <a:endParaRPr lang="en-US" sz="2400" dirty="0" smtClean="0">
              <a:solidFill>
                <a:srgbClr val="00B050"/>
              </a:solidFill>
            </a:endParaRPr>
          </a:p>
          <a:p>
            <a:pPr lvl="1"/>
            <a:r>
              <a:rPr lang="en-US" sz="2800" dirty="0" smtClean="0">
                <a:solidFill>
                  <a:srgbClr val="00B050"/>
                </a:solidFill>
              </a:rPr>
              <a:t>I3 Processor</a:t>
            </a:r>
            <a:endParaRPr lang="en-IN" u="sng" dirty="0" smtClean="0">
              <a:solidFill>
                <a:srgbClr val="00B050"/>
              </a:solidFill>
            </a:endParaRPr>
          </a:p>
          <a:p>
            <a:pPr marL="550926" indent="-514350">
              <a:buNone/>
            </a:pPr>
            <a:r>
              <a:rPr lang="en-IN" sz="3200" dirty="0" smtClean="0">
                <a:solidFill>
                  <a:srgbClr val="FFFF00"/>
                </a:solidFill>
              </a:rPr>
              <a:t>2. </a:t>
            </a:r>
            <a:r>
              <a:rPr lang="en-IN" sz="3200" u="sng" dirty="0" smtClean="0">
                <a:solidFill>
                  <a:srgbClr val="FFFF00"/>
                </a:solidFill>
              </a:rPr>
              <a:t>Software Requirements:</a:t>
            </a:r>
            <a:endParaRPr lang="en-US" sz="2800" u="sng" dirty="0" smtClean="0">
              <a:solidFill>
                <a:srgbClr val="FFFF00"/>
              </a:solidFill>
            </a:endParaRPr>
          </a:p>
          <a:p>
            <a:pPr lvl="1"/>
            <a:r>
              <a:rPr lang="en-US" sz="2800" dirty="0" smtClean="0">
                <a:solidFill>
                  <a:srgbClr val="00B050"/>
                </a:solidFill>
              </a:rPr>
              <a:t>Compass </a:t>
            </a:r>
            <a:endParaRPr lang="en-US" sz="2400" dirty="0" smtClean="0">
              <a:solidFill>
                <a:srgbClr val="00B050"/>
              </a:solidFill>
            </a:endParaRPr>
          </a:p>
          <a:p>
            <a:pPr lvl="1"/>
            <a:r>
              <a:rPr lang="en-US" sz="2800" dirty="0" smtClean="0">
                <a:solidFill>
                  <a:srgbClr val="00B050"/>
                </a:solidFill>
              </a:rPr>
              <a:t>VS code editor 1.46.1.0</a:t>
            </a:r>
            <a:endParaRPr lang="en-US" sz="2400" dirty="0" smtClean="0">
              <a:solidFill>
                <a:srgbClr val="00B050"/>
              </a:solidFill>
            </a:endParaRPr>
          </a:p>
          <a:p>
            <a:pPr lvl="1"/>
            <a:r>
              <a:rPr lang="en-US" sz="2800" dirty="0" err="1" smtClean="0">
                <a:solidFill>
                  <a:srgbClr val="00B050"/>
                </a:solidFill>
              </a:rPr>
              <a:t>GitHub</a:t>
            </a:r>
            <a:r>
              <a:rPr lang="en-US" sz="2800" dirty="0" smtClean="0">
                <a:solidFill>
                  <a:srgbClr val="00B050"/>
                </a:solidFill>
              </a:rPr>
              <a:t> Repository</a:t>
            </a:r>
            <a:endParaRPr lang="en-US" sz="2800" dirty="0" smtClean="0"/>
          </a:p>
          <a:p>
            <a:pPr marL="550926" indent="-514350">
              <a:buNone/>
            </a:pPr>
            <a:endParaRPr lang="en-US" u="sng" dirty="0">
              <a:solidFill>
                <a:srgbClr val="FFFF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B0F0"/>
                </a:solidFill>
              </a:rPr>
              <a:t>Languages Used</a:t>
            </a:r>
            <a:endParaRPr lang="en-US" u="sng" dirty="0">
              <a:solidFill>
                <a:srgbClr val="00B0F0"/>
              </a:solidFill>
            </a:endParaRPr>
          </a:p>
        </p:txBody>
      </p:sp>
      <p:sp>
        <p:nvSpPr>
          <p:cNvPr id="3" name="Content Placeholder 2"/>
          <p:cNvSpPr>
            <a:spLocks noGrp="1"/>
          </p:cNvSpPr>
          <p:nvPr>
            <p:ph idx="1"/>
          </p:nvPr>
        </p:nvSpPr>
        <p:spPr/>
        <p:txBody>
          <a:bodyPr/>
          <a:lstStyle/>
          <a:p>
            <a:pPr marL="550926" indent="-514350">
              <a:buFont typeface="Wingdings" pitchFamily="2" charset="2"/>
              <a:buChar char="Ø"/>
            </a:pPr>
            <a:r>
              <a:rPr lang="en-US" dirty="0" smtClean="0">
                <a:solidFill>
                  <a:srgbClr val="00B050"/>
                </a:solidFill>
              </a:rPr>
              <a:t>HTML5</a:t>
            </a:r>
          </a:p>
          <a:p>
            <a:pPr marL="550926" indent="-514350">
              <a:buFont typeface="Wingdings" pitchFamily="2" charset="2"/>
              <a:buChar char="Ø"/>
            </a:pPr>
            <a:r>
              <a:rPr lang="en-IN" dirty="0" smtClean="0">
                <a:solidFill>
                  <a:srgbClr val="00B050"/>
                </a:solidFill>
              </a:rPr>
              <a:t>CSS</a:t>
            </a:r>
            <a:endParaRPr lang="en-US" dirty="0" smtClean="0">
              <a:solidFill>
                <a:srgbClr val="00B050"/>
              </a:solidFill>
            </a:endParaRPr>
          </a:p>
          <a:p>
            <a:pPr marL="550926" indent="-514350">
              <a:buFont typeface="Wingdings" pitchFamily="2" charset="2"/>
              <a:buChar char="Ø"/>
            </a:pPr>
            <a:r>
              <a:rPr lang="en-US" dirty="0" smtClean="0">
                <a:solidFill>
                  <a:srgbClr val="00B050"/>
                </a:solidFill>
              </a:rPr>
              <a:t>React Js</a:t>
            </a:r>
          </a:p>
          <a:p>
            <a:pPr marL="550926" indent="-514350">
              <a:buFont typeface="Wingdings" pitchFamily="2" charset="2"/>
              <a:buChar char="Ø"/>
            </a:pPr>
            <a:r>
              <a:rPr lang="en-US" dirty="0" smtClean="0">
                <a:solidFill>
                  <a:srgbClr val="00B050"/>
                </a:solidFill>
              </a:rPr>
              <a:t>Express Js</a:t>
            </a:r>
          </a:p>
          <a:p>
            <a:pPr marL="550926" indent="-514350">
              <a:buFont typeface="Wingdings" pitchFamily="2" charset="2"/>
              <a:buChar char="Ø"/>
            </a:pPr>
            <a:r>
              <a:rPr lang="en-US" dirty="0" err="1" smtClean="0">
                <a:solidFill>
                  <a:srgbClr val="00B050"/>
                </a:solidFill>
              </a:rPr>
              <a:t>MongoDB</a:t>
            </a:r>
            <a:r>
              <a:rPr lang="en-US" dirty="0" smtClean="0">
                <a:solidFill>
                  <a:srgbClr val="00B050"/>
                </a:solidFill>
              </a:rPr>
              <a:t> database</a:t>
            </a:r>
          </a:p>
          <a:p>
            <a:pPr marL="550926" indent="-514350">
              <a:buFont typeface="Wingdings" pitchFamily="2" charset="2"/>
              <a:buChar char="Ø"/>
            </a:pPr>
            <a:r>
              <a:rPr lang="en-US" dirty="0" smtClean="0">
                <a:solidFill>
                  <a:srgbClr val="00B050"/>
                </a:solidFill>
              </a:rPr>
              <a:t>React-Bootstrap </a:t>
            </a:r>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66FF"/>
                </a:solidFill>
              </a:rPr>
              <a:t>Software Design</a:t>
            </a:r>
            <a:endParaRPr lang="en-US" u="sng" dirty="0">
              <a:solidFill>
                <a:srgbClr val="0066FF"/>
              </a:solidFill>
            </a:endParaRPr>
          </a:p>
        </p:txBody>
      </p:sp>
      <p:sp>
        <p:nvSpPr>
          <p:cNvPr id="3" name="Content Placeholder 2"/>
          <p:cNvSpPr>
            <a:spLocks noGrp="1"/>
          </p:cNvSpPr>
          <p:nvPr>
            <p:ph idx="1"/>
          </p:nvPr>
        </p:nvSpPr>
        <p:spPr>
          <a:xfrm>
            <a:off x="457200" y="1268760"/>
            <a:ext cx="7467600" cy="4857403"/>
          </a:xfrm>
        </p:spPr>
        <p:txBody>
          <a:bodyPr/>
          <a:lstStyle/>
          <a:p>
            <a:r>
              <a:rPr lang="en-IN" u="sng" dirty="0" smtClean="0">
                <a:solidFill>
                  <a:srgbClr val="FFFF00"/>
                </a:solidFill>
              </a:rPr>
              <a:t>Use Case Diagram:</a:t>
            </a:r>
          </a:p>
          <a:p>
            <a:endParaRPr lang="en-US" u="sng" dirty="0">
              <a:solidFill>
                <a:srgbClr val="FFFF00"/>
              </a:solidFill>
            </a:endParaRPr>
          </a:p>
        </p:txBody>
      </p:sp>
      <p:pic>
        <p:nvPicPr>
          <p:cNvPr id="4" name="image3.jpeg" descr="Screenshot (26).png"/>
          <p:cNvPicPr/>
          <p:nvPr/>
        </p:nvPicPr>
        <p:blipFill>
          <a:blip r:embed="rId2"/>
          <a:stretch>
            <a:fillRect/>
          </a:stretch>
        </p:blipFill>
        <p:spPr>
          <a:xfrm>
            <a:off x="2779648" y="2289612"/>
            <a:ext cx="3529795" cy="35754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B0F0"/>
                </a:solidFill>
              </a:rPr>
              <a:t>Software Design</a:t>
            </a:r>
            <a:endParaRPr lang="en-US" u="sng" dirty="0">
              <a:solidFill>
                <a:srgbClr val="00B0F0"/>
              </a:solidFill>
            </a:endParaRPr>
          </a:p>
        </p:txBody>
      </p:sp>
      <p:sp>
        <p:nvSpPr>
          <p:cNvPr id="3" name="Content Placeholder 2"/>
          <p:cNvSpPr>
            <a:spLocks noGrp="1"/>
          </p:cNvSpPr>
          <p:nvPr>
            <p:ph idx="1"/>
          </p:nvPr>
        </p:nvSpPr>
        <p:spPr>
          <a:xfrm>
            <a:off x="457200" y="1268760"/>
            <a:ext cx="7467600" cy="4857403"/>
          </a:xfrm>
        </p:spPr>
        <p:txBody>
          <a:bodyPr/>
          <a:lstStyle/>
          <a:p>
            <a:r>
              <a:rPr lang="en-IN" u="sng" dirty="0" smtClean="0">
                <a:solidFill>
                  <a:srgbClr val="FFFF00"/>
                </a:solidFill>
              </a:rPr>
              <a:t>DFD 0:</a:t>
            </a:r>
          </a:p>
          <a:p>
            <a:endParaRPr lang="en-IN" u="sng" dirty="0" smtClean="0">
              <a:solidFill>
                <a:srgbClr val="FFFF00"/>
              </a:solidFill>
            </a:endParaRPr>
          </a:p>
          <a:p>
            <a:endParaRPr lang="en-US" u="sng" dirty="0">
              <a:solidFill>
                <a:srgbClr val="FFFF00"/>
              </a:solidFill>
            </a:endParaRPr>
          </a:p>
        </p:txBody>
      </p:sp>
      <p:pic>
        <p:nvPicPr>
          <p:cNvPr id="4" name="image6.jpeg" descr="Screenshot (28).png"/>
          <p:cNvPicPr/>
          <p:nvPr/>
        </p:nvPicPr>
        <p:blipFill>
          <a:blip r:embed="rId2"/>
          <a:stretch>
            <a:fillRect/>
          </a:stretch>
        </p:blipFill>
        <p:spPr>
          <a:xfrm>
            <a:off x="2135638" y="2000240"/>
            <a:ext cx="4586972" cy="45720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66FF"/>
                </a:solidFill>
              </a:rPr>
              <a:t>Software Design</a:t>
            </a:r>
            <a:endParaRPr lang="en-US" u="sng" dirty="0">
              <a:solidFill>
                <a:srgbClr val="0066FF"/>
              </a:solidFill>
            </a:endParaRPr>
          </a:p>
        </p:txBody>
      </p:sp>
      <p:sp>
        <p:nvSpPr>
          <p:cNvPr id="3" name="Content Placeholder 2"/>
          <p:cNvSpPr>
            <a:spLocks noGrp="1"/>
          </p:cNvSpPr>
          <p:nvPr>
            <p:ph idx="1"/>
          </p:nvPr>
        </p:nvSpPr>
        <p:spPr/>
        <p:txBody>
          <a:bodyPr/>
          <a:lstStyle/>
          <a:p>
            <a:r>
              <a:rPr lang="en-IN" u="sng" dirty="0" smtClean="0">
                <a:solidFill>
                  <a:srgbClr val="FFFF00"/>
                </a:solidFill>
              </a:rPr>
              <a:t>Flow chart for buying:</a:t>
            </a:r>
          </a:p>
          <a:p>
            <a:endParaRPr lang="en-IN" u="sng" dirty="0" smtClean="0">
              <a:solidFill>
                <a:srgbClr val="FFFF00"/>
              </a:solidFill>
            </a:endParaRPr>
          </a:p>
          <a:p>
            <a:endParaRPr lang="en-US" u="sng" dirty="0">
              <a:solidFill>
                <a:srgbClr val="FFFF00"/>
              </a:solidFill>
            </a:endParaRPr>
          </a:p>
        </p:txBody>
      </p:sp>
      <p:pic>
        <p:nvPicPr>
          <p:cNvPr id="5" name="Picture 4" descr="Screenshot (27).png"/>
          <p:cNvPicPr>
            <a:picLocks noChangeAspect="1"/>
          </p:cNvPicPr>
          <p:nvPr/>
        </p:nvPicPr>
        <p:blipFill>
          <a:blip r:embed="rId2"/>
          <a:stretch>
            <a:fillRect/>
          </a:stretch>
        </p:blipFill>
        <p:spPr>
          <a:xfrm>
            <a:off x="2071670" y="2428868"/>
            <a:ext cx="5214974" cy="36433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284</TotalTime>
  <Words>368</Words>
  <Application>Microsoft Office PowerPoint</Application>
  <PresentationFormat>On-screen Show (4:3)</PresentationFormat>
  <Paragraphs>68</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Technic</vt:lpstr>
      <vt:lpstr>Online store Myhsop.com</vt:lpstr>
      <vt:lpstr>Introduction</vt:lpstr>
      <vt:lpstr>Problem Statement</vt:lpstr>
      <vt:lpstr>Objective</vt:lpstr>
      <vt:lpstr>System Requirements</vt:lpstr>
      <vt:lpstr>Languages Used</vt:lpstr>
      <vt:lpstr>Software Design</vt:lpstr>
      <vt:lpstr>Software Design</vt:lpstr>
      <vt:lpstr>Software Design</vt:lpstr>
      <vt:lpstr>Software Design</vt:lpstr>
      <vt:lpstr> Implementation</vt:lpstr>
      <vt:lpstr>Implementation</vt:lpstr>
      <vt:lpstr>Implementation</vt:lpstr>
      <vt:lpstr>Implementation</vt:lpstr>
      <vt:lpstr>Conclusion</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HOUSE RENTAL SYSTEM</dc:title>
  <dc:creator>LENOVO</dc:creator>
  <cp:lastModifiedBy>madan mohan</cp:lastModifiedBy>
  <cp:revision>16</cp:revision>
  <dcterms:created xsi:type="dcterms:W3CDTF">2020-11-30T08:10:35Z</dcterms:created>
  <dcterms:modified xsi:type="dcterms:W3CDTF">2021-08-21T10:45:39Z</dcterms:modified>
</cp:coreProperties>
</file>