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700" r:id="rId2"/>
  </p:sldMasterIdLst>
  <p:sldIdLst>
    <p:sldId id="256" r:id="rId3"/>
    <p:sldId id="257" r:id="rId4"/>
    <p:sldId id="258" r:id="rId5"/>
    <p:sldId id="259" r:id="rId6"/>
    <p:sldId id="260" r:id="rId7"/>
    <p:sldId id="261" r:id="rId8"/>
    <p:sldId id="262" r:id="rId9"/>
    <p:sldId id="263" r:id="rId10"/>
    <p:sldId id="281" r:id="rId11"/>
    <p:sldId id="264" r:id="rId12"/>
    <p:sldId id="266" r:id="rId13"/>
    <p:sldId id="267" r:id="rId14"/>
    <p:sldId id="269" r:id="rId15"/>
    <p:sldId id="270" r:id="rId16"/>
    <p:sldId id="272" r:id="rId17"/>
    <p:sldId id="273" r:id="rId18"/>
    <p:sldId id="274" r:id="rId19"/>
    <p:sldId id="275" r:id="rId20"/>
    <p:sldId id="276" r:id="rId21"/>
    <p:sldId id="277" r:id="rId22"/>
    <p:sldId id="278" r:id="rId23"/>
    <p:sldId id="284" r:id="rId24"/>
    <p:sldId id="285" r:id="rId25"/>
    <p:sldId id="283" r:id="rId26"/>
    <p:sldId id="279" r:id="rId27"/>
    <p:sldId id="282" r:id="rId28"/>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33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67"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IN" sz="3200" b="0" strike="noStrike" spc="-1">
              <a:latin typeface="Arial"/>
            </a:endParaRPr>
          </a:p>
        </p:txBody>
      </p:sp>
      <p:sp>
        <p:nvSpPr>
          <p:cNvPr id="68"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70"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504000" y="4058640"/>
            <a:ext cx="44269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75"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IN" sz="3200" b="0" strike="noStrike" spc="-1">
              <a:latin typeface="Arial"/>
            </a:endParaRPr>
          </a:p>
        </p:txBody>
      </p:sp>
      <p:sp>
        <p:nvSpPr>
          <p:cNvPr id="76"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IN" sz="3200" b="0" strike="noStrike" spc="-1">
              <a:latin typeface="Arial"/>
            </a:endParaRPr>
          </a:p>
        </p:txBody>
      </p:sp>
      <p:sp>
        <p:nvSpPr>
          <p:cNvPr id="77"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IN" sz="3200" b="0" strike="noStrike" spc="-1">
              <a:latin typeface="Arial"/>
            </a:endParaRPr>
          </a:p>
        </p:txBody>
      </p:sp>
      <p:sp>
        <p:nvSpPr>
          <p:cNvPr id="78" name="PlaceHolder 5"/>
          <p:cNvSpPr>
            <a:spLocks noGrp="1"/>
          </p:cNvSpPr>
          <p:nvPr>
            <p:ph type="body"/>
          </p:nvPr>
        </p:nvSpPr>
        <p:spPr>
          <a:xfrm>
            <a:off x="6639120" y="4058640"/>
            <a:ext cx="2921040" cy="2090880"/>
          </a:xfrm>
          <a:prstGeom prst="rect">
            <a:avLst/>
          </a:prstGeom>
        </p:spPr>
        <p:txBody>
          <a:bodyPr lIns="0" tIns="0" rIns="0" bIns="0">
            <a:normAutofit/>
          </a:bodyPr>
          <a:lstStyle/>
          <a:p>
            <a:endParaRPr lang="en-IN" sz="3200" b="0" strike="noStrike" spc="-1">
              <a:latin typeface="Arial"/>
            </a:endParaRPr>
          </a:p>
        </p:txBody>
      </p:sp>
      <p:sp>
        <p:nvSpPr>
          <p:cNvPr id="79"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IN" sz="3200" b="0" strike="noStrike" spc="-1">
              <a:latin typeface="Arial"/>
            </a:endParaRPr>
          </a:p>
        </p:txBody>
      </p:sp>
      <p:sp>
        <p:nvSpPr>
          <p:cNvPr id="80" name="PlaceHolder 7"/>
          <p:cNvSpPr>
            <a:spLocks noGrp="1"/>
          </p:cNvSpPr>
          <p:nvPr>
            <p:ph type="body"/>
          </p:nvPr>
        </p:nvSpPr>
        <p:spPr>
          <a:xfrm>
            <a:off x="504000" y="4058640"/>
            <a:ext cx="292104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9333" y="-9334"/>
            <a:ext cx="10109072" cy="7578343"/>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nchor="t"/>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0138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4115230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nchor="t"/>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577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30503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392026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24178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355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normAutofit/>
          </a:bodyPr>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normAutofit/>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dirty="0"/>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23670401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normAutofit/>
          </a:bodyPr>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4" name="Text Placeholder 3"/>
          <p:cNvSpPr>
            <a:spLocks noGrp="1"/>
          </p:cNvSpPr>
          <p:nvPr>
            <p:ph type="body" sz="half" idx="2"/>
          </p:nvPr>
        </p:nvSpPr>
        <p:spPr>
          <a:xfrm>
            <a:off x="672041" y="5916496"/>
            <a:ext cx="6997914" cy="742987"/>
          </a:xfrm>
        </p:spPr>
        <p:txBody>
          <a:bodyPr>
            <a:normAutofit/>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5727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normAutofit/>
          </a:bodyP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388793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4257" y="671971"/>
            <a:ext cx="6694159"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32156" y="871246"/>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38870" y="3181894"/>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59317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normAutofit/>
          </a:bodyP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90982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4257" y="671971"/>
            <a:ext cx="6694159"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32156" y="871246"/>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38870" y="3181894"/>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48664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2635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2729636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698896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IN" sz="3200" b="0" strike="noStrike" spc="-1">
              <a:latin typeface="Arial"/>
            </a:endParaRPr>
          </a:p>
        </p:txBody>
      </p:sp>
    </p:spTree>
    <p:extLst>
      <p:ext uri="{BB962C8B-B14F-4D97-AF65-F5344CB8AC3E}">
        <p14:creationId xmlns:p14="http://schemas.microsoft.com/office/powerpoint/2010/main" val="52693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50"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55"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IN" sz="3200" b="0" strike="noStrike" spc="-1">
              <a:latin typeface="Arial"/>
            </a:endParaRPr>
          </a:p>
        </p:txBody>
      </p:sp>
      <p:sp>
        <p:nvSpPr>
          <p:cNvPr id="56" name="PlaceHolder 3"/>
          <p:cNvSpPr>
            <a:spLocks noGrp="1"/>
          </p:cNvSpPr>
          <p:nvPr>
            <p:ph type="body"/>
          </p:nvPr>
        </p:nvSpPr>
        <p:spPr>
          <a:xfrm>
            <a:off x="504000" y="4058640"/>
            <a:ext cx="4426920" cy="2090880"/>
          </a:xfrm>
          <a:prstGeom prst="rect">
            <a:avLst/>
          </a:prstGeom>
        </p:spPr>
        <p:txBody>
          <a:bodyPr lIns="0" tIns="0" rIns="0" bIns="0">
            <a:normAutofit/>
          </a:bodyPr>
          <a:lstStyle/>
          <a:p>
            <a:endParaRPr lang="en-IN" sz="3200" b="0" strike="noStrike" spc="-1">
              <a:latin typeface="Arial"/>
            </a:endParaRPr>
          </a:p>
        </p:txBody>
      </p:sp>
      <p:sp>
        <p:nvSpPr>
          <p:cNvPr id="57" name="PlaceHolder 4"/>
          <p:cNvSpPr>
            <a:spLocks noGrp="1"/>
          </p:cNvSpPr>
          <p:nvPr>
            <p:ph type="body"/>
          </p:nvPr>
        </p:nvSpPr>
        <p:spPr>
          <a:xfrm>
            <a:off x="5152680" y="1768680"/>
            <a:ext cx="442692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59"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IN" sz="3200" b="0" strike="noStrike" spc="-1">
              <a:latin typeface="Arial"/>
            </a:endParaRPr>
          </a:p>
        </p:txBody>
      </p:sp>
      <p:sp>
        <p:nvSpPr>
          <p:cNvPr id="60"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IN" sz="3200" b="0" strike="noStrike" spc="-1">
              <a:latin typeface="Arial"/>
            </a:endParaRPr>
          </a:p>
        </p:txBody>
      </p:sp>
      <p:sp>
        <p:nvSpPr>
          <p:cNvPr id="61"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IN" sz="4400" b="0" strike="noStrike" spc="-1">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IN" sz="3200" b="0" strike="noStrike" spc="-1">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IN" sz="3200" b="0" strike="noStrike" spc="-1">
              <a:latin typeface="Arial"/>
            </a:endParaRPr>
          </a:p>
        </p:txBody>
      </p:sp>
      <p:sp>
        <p:nvSpPr>
          <p:cNvPr id="65"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a:off x="0" y="243360"/>
            <a:ext cx="10079280" cy="2505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0" y="0"/>
            <a:ext cx="10079280" cy="401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3" name="PlaceHolder 3"/>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44" name="PlaceHolder 4"/>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9334" y="-9334"/>
            <a:ext cx="10109073" cy="7578343"/>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2041" y="671971"/>
            <a:ext cx="6997913" cy="14559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2041" y="2381651"/>
            <a:ext cx="6997914" cy="4277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8922" y="6659484"/>
            <a:ext cx="754208" cy="402483"/>
          </a:xfrm>
          <a:prstGeom prst="rect">
            <a:avLst/>
          </a:prstGeom>
        </p:spPr>
        <p:txBody>
          <a:bodyPr vert="horz" lIns="91440" tIns="45720" rIns="91440" bIns="45720" rtlCol="0" anchor="ctr"/>
          <a:lstStyle>
            <a:lvl1pPr algn="r">
              <a:defRPr sz="992">
                <a:solidFill>
                  <a:schemeClr val="tx1">
                    <a:tint val="75000"/>
                  </a:schemeClr>
                </a:solidFill>
              </a:defRPr>
            </a:lvl1pPr>
          </a:lstStyle>
          <a:p>
            <a:fld id="{B61BEF0D-F0BB-DE4B-95CE-6DB70DBA9567}" type="datetimeFigureOut">
              <a:rPr lang="en-US" dirty="0"/>
              <a:pPr/>
              <a:t>4/10/2020</a:t>
            </a:fld>
            <a:endParaRPr lang="en-US" dirty="0"/>
          </a:p>
        </p:txBody>
      </p:sp>
      <p:sp>
        <p:nvSpPr>
          <p:cNvPr id="5" name="Footer Placeholder 4"/>
          <p:cNvSpPr>
            <a:spLocks noGrp="1"/>
          </p:cNvSpPr>
          <p:nvPr>
            <p:ph type="ftr" sz="quarter" idx="3"/>
          </p:nvPr>
        </p:nvSpPr>
        <p:spPr>
          <a:xfrm>
            <a:off x="672041" y="6659484"/>
            <a:ext cx="5096507" cy="402483"/>
          </a:xfrm>
          <a:prstGeom prst="rect">
            <a:avLst/>
          </a:prstGeom>
        </p:spPr>
        <p:txBody>
          <a:bodyPr vert="horz" lIns="91440" tIns="45720" rIns="91440" bIns="45720" rtlCol="0" anchor="ctr"/>
          <a:lstStyle>
            <a:lvl1pPr algn="l">
              <a:defRPr sz="992">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104808" y="6659484"/>
            <a:ext cx="565148" cy="402483"/>
          </a:xfrm>
          <a:prstGeom prst="rect">
            <a:avLst/>
          </a:prstGeom>
        </p:spPr>
        <p:txBody>
          <a:bodyPr vert="horz" lIns="91440" tIns="45720" rIns="91440" bIns="45720" rtlCol="0" anchor="ctr"/>
          <a:lstStyle>
            <a:lvl1pPr algn="r">
              <a:defRPr sz="992">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608325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p:txStyles>
    <p:titleStyle>
      <a:lvl1pPr algn="l" defTabSz="503972" rtl="0" eaLnBrk="1" latinLnBrk="0" hangingPunct="1">
        <a:spcBef>
          <a:spcPct val="0"/>
        </a:spcBef>
        <a:buNone/>
        <a:defRPr sz="3968"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979" indent="-377979" algn="l" defTabSz="503972" rtl="0" eaLnBrk="1" latinLnBrk="0" hangingPunct="1">
        <a:spcBef>
          <a:spcPts val="1102"/>
        </a:spcBef>
        <a:spcAft>
          <a:spcPts val="0"/>
        </a:spcAft>
        <a:buClr>
          <a:schemeClr val="accent1"/>
        </a:buClr>
        <a:buSzPct val="80000"/>
        <a:buFont typeface="Wingdings 3" charset="2"/>
        <a:buChar char=""/>
        <a:defRPr sz="1984" kern="1200">
          <a:solidFill>
            <a:schemeClr val="tx1">
              <a:lumMod val="75000"/>
              <a:lumOff val="25000"/>
            </a:schemeClr>
          </a:solidFill>
          <a:latin typeface="+mn-lt"/>
          <a:ea typeface="+mn-ea"/>
          <a:cs typeface="+mn-cs"/>
        </a:defRPr>
      </a:lvl1pPr>
      <a:lvl2pPr marL="818954" indent="-314982" algn="l" defTabSz="503972" rtl="0" eaLnBrk="1" latinLnBrk="0" hangingPunct="1">
        <a:spcBef>
          <a:spcPts val="1102"/>
        </a:spcBef>
        <a:spcAft>
          <a:spcPts val="0"/>
        </a:spcAft>
        <a:buClr>
          <a:schemeClr val="accent1"/>
        </a:buClr>
        <a:buSzPct val="80000"/>
        <a:buFont typeface="Wingdings 3" charset="2"/>
        <a:buChar char=""/>
        <a:defRPr sz="1764" kern="1200">
          <a:solidFill>
            <a:schemeClr val="tx1">
              <a:lumMod val="75000"/>
              <a:lumOff val="25000"/>
            </a:schemeClr>
          </a:solidFill>
          <a:latin typeface="+mn-lt"/>
          <a:ea typeface="+mn-ea"/>
          <a:cs typeface="+mn-cs"/>
        </a:defRPr>
      </a:lvl2pPr>
      <a:lvl3pPr marL="1259929" indent="-251986" algn="l" defTabSz="503972" rtl="0" eaLnBrk="1" latinLnBrk="0" hangingPunct="1">
        <a:spcBef>
          <a:spcPts val="1102"/>
        </a:spcBef>
        <a:spcAft>
          <a:spcPts val="0"/>
        </a:spcAft>
        <a:buClr>
          <a:schemeClr val="accent1"/>
        </a:buClr>
        <a:buSzPct val="80000"/>
        <a:buFont typeface="Wingdings 3" charset="2"/>
        <a:buChar char=""/>
        <a:defRPr sz="1543" kern="1200">
          <a:solidFill>
            <a:schemeClr val="tx1">
              <a:lumMod val="75000"/>
              <a:lumOff val="25000"/>
            </a:schemeClr>
          </a:solidFill>
          <a:latin typeface="+mn-lt"/>
          <a:ea typeface="+mn-ea"/>
          <a:cs typeface="+mn-cs"/>
        </a:defRPr>
      </a:lvl3pPr>
      <a:lvl4pPr marL="1763900"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4pPr>
      <a:lvl5pPr marL="2267872"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756000" y="1512000"/>
            <a:ext cx="8651160" cy="212292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nchor="b">
            <a:normAutofit/>
          </a:bodyPr>
          <a:lstStyle/>
          <a:p>
            <a:pPr>
              <a:lnSpc>
                <a:spcPct val="100000"/>
              </a:lnSpc>
            </a:pPr>
            <a:r>
              <a:rPr lang="en-IN" sz="3500" b="1" strike="noStrike" cap="all" spc="-100" dirty="0">
                <a:solidFill>
                  <a:srgbClr val="D2533C"/>
                </a:solidFill>
                <a:latin typeface="Arial"/>
                <a:ea typeface="DejaVu Sans"/>
              </a:rPr>
              <a:t>Recommendation of crop and yield prediction</a:t>
            </a:r>
            <a:endParaRPr lang="en-IN" sz="3500" b="0" strike="noStrike" spc="-1" dirty="0">
              <a:latin typeface="Arial"/>
            </a:endParaRPr>
          </a:p>
        </p:txBody>
      </p:sp>
      <p:sp>
        <p:nvSpPr>
          <p:cNvPr id="162" name="CustomShape 2"/>
          <p:cNvSpPr/>
          <p:nvPr/>
        </p:nvSpPr>
        <p:spPr>
          <a:xfrm>
            <a:off x="722867" y="2979174"/>
            <a:ext cx="8503910" cy="3357982"/>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normAutofit/>
          </a:bodyPr>
          <a:lstStyle/>
          <a:p>
            <a:pPr>
              <a:lnSpc>
                <a:spcPct val="150000"/>
              </a:lnSpc>
              <a:spcBef>
                <a:spcPts val="519"/>
              </a:spcBef>
            </a:pPr>
            <a:endParaRPr lang="en-IN" sz="2000" b="0" strike="noStrike" spc="-1" dirty="0">
              <a:latin typeface="Arial"/>
            </a:endParaRPr>
          </a:p>
        </p:txBody>
      </p:sp>
      <p:pic>
        <p:nvPicPr>
          <p:cNvPr id="4" name="Picture 3"/>
          <p:cNvPicPr/>
          <p:nvPr/>
        </p:nvPicPr>
        <p:blipFill>
          <a:blip r:embed="rId2" cstate="print"/>
          <a:srcRect/>
          <a:stretch>
            <a:fillRect/>
          </a:stretch>
        </p:blipFill>
        <p:spPr bwMode="auto">
          <a:xfrm>
            <a:off x="756000" y="645182"/>
            <a:ext cx="1424940" cy="1275715"/>
          </a:xfrm>
          <a:prstGeom prst="rect">
            <a:avLst/>
          </a:prstGeom>
          <a:noFill/>
          <a:ln w="9525">
            <a:noFill/>
            <a:miter lim="800000"/>
            <a:headEnd/>
            <a:tailEnd/>
          </a:ln>
        </p:spPr>
      </p:pic>
      <p:sp>
        <p:nvSpPr>
          <p:cNvPr id="6" name="Rectangle 5"/>
          <p:cNvSpPr/>
          <p:nvPr/>
        </p:nvSpPr>
        <p:spPr>
          <a:xfrm>
            <a:off x="2411319" y="957044"/>
            <a:ext cx="6526619" cy="857671"/>
          </a:xfrm>
          <a:prstGeom prst="rect">
            <a:avLst/>
          </a:prstGeom>
        </p:spPr>
        <p:txBody>
          <a:bodyPr wrap="square">
            <a:spAutoFit/>
          </a:bodyPr>
          <a:lstStyle/>
          <a:p>
            <a:pPr algn="ctr">
              <a:lnSpc>
                <a:spcPct val="115000"/>
              </a:lnSpc>
              <a:spcAft>
                <a:spcPts val="10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BANSILAL RAMNATH AGARWAL CHARITABLE TRUST`S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VISHWAKARMA INSTITUTE OF TECHNOLOGY</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96E76AAC-392B-4C02-A5D1-42566844BF6F}"/>
              </a:ext>
            </a:extLst>
          </p:cNvPr>
          <p:cNvSpPr>
            <a:spLocks noGrp="1"/>
          </p:cNvSpPr>
          <p:nvPr>
            <p:ph type="title"/>
          </p:nvPr>
        </p:nvSpPr>
        <p:spPr>
          <a:xfrm>
            <a:off x="722867" y="4945133"/>
            <a:ext cx="8820000" cy="1392023"/>
          </a:xfrm>
        </p:spPr>
        <p:txBody>
          <a:bodyPr>
            <a:normAutofit fontScale="90000"/>
          </a:bodyPr>
          <a:lstStyle/>
          <a:p>
            <a:pPr>
              <a:lnSpc>
                <a:spcPct val="100000"/>
              </a:lnSpc>
            </a:pPr>
            <a:r>
              <a:rPr lang="en-IN" dirty="0"/>
              <a:t> </a:t>
            </a:r>
            <a:br>
              <a:rPr lang="en-IN" sz="2000" dirty="0"/>
            </a:br>
            <a:r>
              <a:rPr lang="en-IN" sz="2000" dirty="0"/>
              <a:t>UDIT SINGHAL (D-75 1710989)</a:t>
            </a:r>
            <a:br>
              <a:rPr lang="en-IN" sz="2000" dirty="0"/>
            </a:br>
            <a:r>
              <a:rPr lang="en-IN" sz="2000" dirty="0"/>
              <a:t>ASHEESH NELLUTLA (D-20 1710909)</a:t>
            </a:r>
            <a:br>
              <a:rPr lang="en-IN" sz="2000" dirty="0"/>
            </a:br>
            <a:r>
              <a:rPr lang="en-IN" sz="2000" dirty="0"/>
              <a:t>MAYANK TYAGI (D-09 1710912)</a:t>
            </a:r>
            <a:br>
              <a:rPr lang="en-IN" sz="2000" dirty="0"/>
            </a:br>
            <a:r>
              <a:rPr lang="en-IN" sz="2000" dirty="0"/>
              <a:t>SAMRUDDHA MOHIRE (D-10 1710065)</a:t>
            </a:r>
            <a:br>
              <a:rPr lang="en-IN" sz="2000" dirty="0"/>
            </a:br>
            <a:br>
              <a:rPr lang="en-IN" sz="2000" dirty="0"/>
            </a:br>
            <a:br>
              <a:rPr lang="en-IN" sz="2000" dirty="0"/>
            </a:br>
            <a:br>
              <a:rPr lang="en-IN" sz="2000" dirty="0"/>
            </a:br>
            <a:br>
              <a:rPr lang="en-IN" sz="2000" dirty="0"/>
            </a:br>
            <a:endParaRPr lang="en-IN"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504000" y="845457"/>
            <a:ext cx="9071280" cy="109044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nchor="ctr"/>
          <a:lstStyle/>
          <a:p>
            <a:pPr>
              <a:lnSpc>
                <a:spcPct val="100000"/>
              </a:lnSpc>
            </a:pPr>
            <a:r>
              <a:rPr lang="en-IN" sz="4400" spc="-100" dirty="0">
                <a:solidFill>
                  <a:srgbClr val="D2533C"/>
                </a:solidFill>
                <a:latin typeface="Arial"/>
              </a:rPr>
              <a:t>PROPOSED SYSTEM</a:t>
            </a:r>
            <a:endParaRPr lang="en-IN" sz="4400" b="0" strike="noStrike" spc="-1" dirty="0">
              <a:latin typeface="Arial"/>
            </a:endParaRPr>
          </a:p>
        </p:txBody>
      </p:sp>
      <p:sp>
        <p:nvSpPr>
          <p:cNvPr id="176" name="CustomShape 2"/>
          <p:cNvSpPr/>
          <p:nvPr/>
        </p:nvSpPr>
        <p:spPr>
          <a:xfrm>
            <a:off x="504000" y="1764000"/>
            <a:ext cx="9071280" cy="537444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lstStyle/>
          <a:p>
            <a:pPr marL="201600" indent="-200160">
              <a:lnSpc>
                <a:spcPct val="100000"/>
              </a:lnSpc>
              <a:spcBef>
                <a:spcPts val="519"/>
              </a:spcBef>
              <a:buClr>
                <a:srgbClr val="93A299"/>
              </a:buClr>
              <a:buSzPct val="85000"/>
              <a:buFont typeface="Arial"/>
              <a:buChar char="•"/>
            </a:pPr>
            <a:r>
              <a:rPr lang="en-IN" sz="2600" spc="-1" dirty="0">
                <a:solidFill>
                  <a:srgbClr val="292934"/>
                </a:solidFill>
                <a:latin typeface="Bahnschrift Light Condensed"/>
                <a:ea typeface="DejaVu Sans"/>
              </a:rPr>
              <a:t>O</a:t>
            </a:r>
            <a:r>
              <a:rPr lang="en-IN" sz="2600" b="0" strike="noStrike" spc="-1" dirty="0">
                <a:solidFill>
                  <a:srgbClr val="292934"/>
                </a:solidFill>
                <a:latin typeface="Bahnschrift Light Condensed"/>
                <a:ea typeface="DejaVu Sans"/>
              </a:rPr>
              <a:t>ur project aims at  predicting  yield and crop based on historical data and  suggesting  most suitable crop for farming.</a:t>
            </a:r>
            <a:endParaRPr lang="en-IN" sz="2600" b="0" strike="noStrike" spc="-1" dirty="0">
              <a:latin typeface="Arial"/>
            </a:endParaRPr>
          </a:p>
          <a:p>
            <a:pPr>
              <a:lnSpc>
                <a:spcPct val="100000"/>
              </a:lnSpc>
              <a:spcBef>
                <a:spcPts val="519"/>
              </a:spcBef>
            </a:pPr>
            <a:endParaRPr lang="en-IN" sz="2600" b="0" strike="noStrike" spc="-1" dirty="0">
              <a:latin typeface="Arial"/>
            </a:endParaRPr>
          </a:p>
          <a:p>
            <a:pPr marL="201600" indent="-200160">
              <a:lnSpc>
                <a:spcPct val="100000"/>
              </a:lnSpc>
              <a:spcBef>
                <a:spcPts val="519"/>
              </a:spcBef>
              <a:buClr>
                <a:srgbClr val="93A299"/>
              </a:buClr>
              <a:buSzPct val="85000"/>
              <a:buFont typeface="Arial"/>
              <a:buChar char="•"/>
            </a:pPr>
            <a:r>
              <a:rPr lang="en-IN" sz="2600" spc="-1" dirty="0">
                <a:solidFill>
                  <a:srgbClr val="292934"/>
                </a:solidFill>
                <a:latin typeface="Bahnschrift Light Condensed"/>
                <a:ea typeface="DejaVu Sans"/>
              </a:rPr>
              <a:t>W</a:t>
            </a:r>
            <a:r>
              <a:rPr lang="en-IN" sz="2600" b="0" strike="noStrike" spc="-1" dirty="0">
                <a:solidFill>
                  <a:srgbClr val="292934"/>
                </a:solidFill>
                <a:latin typeface="Bahnschrift Light Condensed"/>
                <a:ea typeface="DejaVu Sans"/>
              </a:rPr>
              <a:t>e will give the approximate prediction of yield</a:t>
            </a:r>
            <a:endParaRPr lang="en-IN" sz="2600" b="0" strike="noStrike" spc="-1" dirty="0">
              <a:latin typeface="Arial"/>
            </a:endParaRPr>
          </a:p>
          <a:p>
            <a:pPr>
              <a:lnSpc>
                <a:spcPct val="100000"/>
              </a:lnSpc>
              <a:spcBef>
                <a:spcPts val="519"/>
              </a:spcBef>
            </a:pPr>
            <a:endParaRPr lang="en-IN" sz="2600" b="0" strike="noStrike" spc="-1" dirty="0">
              <a:latin typeface="Arial"/>
            </a:endParaRPr>
          </a:p>
          <a:p>
            <a:pPr marL="201600" indent="-200160">
              <a:lnSpc>
                <a:spcPct val="100000"/>
              </a:lnSpc>
              <a:spcBef>
                <a:spcPts val="519"/>
              </a:spcBef>
              <a:buClr>
                <a:srgbClr val="93A299"/>
              </a:buClr>
              <a:buSzPct val="85000"/>
              <a:buFont typeface="Arial"/>
              <a:buChar char="•"/>
            </a:pPr>
            <a:r>
              <a:rPr lang="en-IN" sz="2600" spc="-1" dirty="0">
                <a:solidFill>
                  <a:srgbClr val="292934"/>
                </a:solidFill>
                <a:latin typeface="Bahnschrift Light Condensed"/>
                <a:ea typeface="DejaVu Sans"/>
              </a:rPr>
              <a:t>S</a:t>
            </a:r>
            <a:r>
              <a:rPr lang="en-IN" sz="2600" b="0" strike="noStrike" spc="-1" dirty="0">
                <a:solidFill>
                  <a:srgbClr val="292934"/>
                </a:solidFill>
                <a:latin typeface="Bahnschrift Light Condensed"/>
                <a:ea typeface="DejaVu Sans"/>
              </a:rPr>
              <a:t>uggest  the crop </a:t>
            </a:r>
            <a:r>
              <a:rPr lang="en-IN" sz="2600" spc="-1" dirty="0">
                <a:solidFill>
                  <a:srgbClr val="292934"/>
                </a:solidFill>
                <a:latin typeface="Bahnschrift Light Condensed"/>
                <a:ea typeface="DejaVu Sans"/>
              </a:rPr>
              <a:t>according to parameters like area, temperature and soil.</a:t>
            </a:r>
            <a:endParaRPr lang="en-IN" sz="2600" b="0" strike="noStrike" spc="-1" dirty="0">
              <a:latin typeface="Arial"/>
            </a:endParaRPr>
          </a:p>
          <a:p>
            <a:pPr>
              <a:lnSpc>
                <a:spcPct val="100000"/>
              </a:lnSpc>
              <a:spcBef>
                <a:spcPts val="519"/>
              </a:spcBef>
            </a:pPr>
            <a:endParaRPr lang="en-IN" sz="26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0" y="301680"/>
            <a:ext cx="8207640" cy="74304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nchor="ctr">
            <a:normAutofit fontScale="85000" lnSpcReduction="20000"/>
          </a:bodyPr>
          <a:lstStyle/>
          <a:p>
            <a:pPr>
              <a:lnSpc>
                <a:spcPct val="100000"/>
              </a:lnSpc>
            </a:pPr>
            <a:br/>
            <a:r>
              <a:rPr lang="en-IN" sz="4400" b="0" strike="noStrike" spc="-100">
                <a:solidFill>
                  <a:srgbClr val="D2533C"/>
                </a:solidFill>
                <a:latin typeface="Arial"/>
                <a:ea typeface="DejaVu Sans"/>
              </a:rPr>
              <a:t>  PROJECT SCOPE</a:t>
            </a:r>
            <a:endParaRPr lang="en-IN" sz="4400" b="0" strike="noStrike" spc="-1">
              <a:latin typeface="Arial"/>
            </a:endParaRPr>
          </a:p>
        </p:txBody>
      </p:sp>
      <p:sp>
        <p:nvSpPr>
          <p:cNvPr id="180" name="CustomShape 2"/>
          <p:cNvSpPr/>
          <p:nvPr/>
        </p:nvSpPr>
        <p:spPr>
          <a:xfrm>
            <a:off x="0" y="1768320"/>
            <a:ext cx="9071280" cy="506412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lstStyle/>
          <a:p>
            <a:pPr marL="432000" indent="-322560">
              <a:lnSpc>
                <a:spcPct val="100000"/>
              </a:lnSpc>
              <a:spcBef>
                <a:spcPts val="1414"/>
              </a:spcBef>
              <a:buClr>
                <a:srgbClr val="FF6600"/>
              </a:buClr>
              <a:buSzPct val="45000"/>
              <a:buFont typeface="Wingdings" charset="2"/>
              <a:buChar char=""/>
            </a:pPr>
            <a:r>
              <a:rPr lang="en-IN" sz="2400" b="0" strike="noStrike" spc="-1" dirty="0">
                <a:solidFill>
                  <a:srgbClr val="000000"/>
                </a:solidFill>
                <a:latin typeface="Bahnschrift Light Condensed"/>
                <a:ea typeface="ＭＳ Ｐゴシック"/>
              </a:rPr>
              <a:t>This </a:t>
            </a:r>
            <a:r>
              <a:rPr lang="en-IN" sz="2400" spc="-1" dirty="0">
                <a:solidFill>
                  <a:srgbClr val="000000"/>
                </a:solidFill>
                <a:latin typeface="Bahnschrift Light Condensed"/>
                <a:ea typeface="ＭＳ Ｐゴシック"/>
              </a:rPr>
              <a:t>system</a:t>
            </a:r>
            <a:r>
              <a:rPr lang="en-IN" sz="2400" b="0" strike="noStrike" spc="-1" dirty="0">
                <a:solidFill>
                  <a:srgbClr val="000000"/>
                </a:solidFill>
                <a:latin typeface="Bahnschrift Light Condensed"/>
                <a:ea typeface="ＭＳ Ｐゴシック"/>
              </a:rPr>
              <a:t> is planned to be used by farmers in order to have the knowledge about their crop.</a:t>
            </a:r>
            <a:endParaRPr lang="en-IN" sz="2400" b="0" strike="noStrike" spc="-1" dirty="0">
              <a:latin typeface="Arial"/>
            </a:endParaRPr>
          </a:p>
          <a:p>
            <a:pPr marL="432000" indent="-322560">
              <a:lnSpc>
                <a:spcPct val="100000"/>
              </a:lnSpc>
              <a:spcBef>
                <a:spcPts val="1414"/>
              </a:spcBef>
              <a:buClr>
                <a:srgbClr val="FF6600"/>
              </a:buClr>
              <a:buSzPct val="45000"/>
              <a:buFont typeface="Wingdings" charset="2"/>
              <a:buChar char=""/>
            </a:pPr>
            <a:r>
              <a:rPr lang="en-IN" sz="2400" b="0" strike="noStrike" spc="-1" dirty="0">
                <a:solidFill>
                  <a:srgbClr val="000000"/>
                </a:solidFill>
                <a:latin typeface="Bahnschrift Light Condensed"/>
                <a:ea typeface="ＭＳ Ｐゴシック"/>
              </a:rPr>
              <a:t>The </a:t>
            </a:r>
            <a:r>
              <a:rPr lang="en-IN" sz="2400" spc="-1" dirty="0">
                <a:solidFill>
                  <a:srgbClr val="000000"/>
                </a:solidFill>
                <a:latin typeface="Bahnschrift Light Condensed"/>
                <a:ea typeface="ＭＳ Ｐゴシック"/>
              </a:rPr>
              <a:t>system</a:t>
            </a:r>
            <a:r>
              <a:rPr lang="en-IN" sz="2400" b="0" strike="noStrike" spc="-1" dirty="0">
                <a:solidFill>
                  <a:srgbClr val="000000"/>
                </a:solidFill>
                <a:latin typeface="Bahnschrift Light Condensed"/>
                <a:ea typeface="ＭＳ Ｐゴシック"/>
              </a:rPr>
              <a:t> will work to give an idea about crop to the  farmer (called “user” here after)</a:t>
            </a:r>
            <a:endParaRPr lang="en-IN" sz="2400" b="0" strike="noStrike" spc="-1" dirty="0">
              <a:latin typeface="Arial"/>
            </a:endParaRPr>
          </a:p>
          <a:p>
            <a:pPr marL="432000" indent="-322560">
              <a:lnSpc>
                <a:spcPct val="100000"/>
              </a:lnSpc>
              <a:spcBef>
                <a:spcPts val="1414"/>
              </a:spcBef>
              <a:buClr>
                <a:srgbClr val="FF6600"/>
              </a:buClr>
              <a:buSzPct val="45000"/>
              <a:buFont typeface="Wingdings" charset="2"/>
              <a:buChar char=""/>
            </a:pPr>
            <a:r>
              <a:rPr lang="en-IN" sz="2400" b="0" strike="noStrike" spc="-1" dirty="0">
                <a:solidFill>
                  <a:srgbClr val="000000"/>
                </a:solidFill>
                <a:latin typeface="Bahnschrift Light Condensed"/>
                <a:ea typeface="ＭＳ Ｐゴシック"/>
              </a:rPr>
              <a:t>The user will enter his location and some details in system, the system will recognize the area and after processing details the system will display the crop which farmer should prefer for sowing</a:t>
            </a:r>
            <a:endParaRPr lang="en-IN" sz="2400" b="0" strike="noStrike" spc="-1" dirty="0">
              <a:latin typeface="Arial"/>
            </a:endParaRPr>
          </a:p>
          <a:p>
            <a:pPr marL="432000" indent="-322560">
              <a:lnSpc>
                <a:spcPct val="100000"/>
              </a:lnSpc>
              <a:spcBef>
                <a:spcPts val="1414"/>
              </a:spcBef>
              <a:buClr>
                <a:srgbClr val="FF6600"/>
              </a:buClr>
              <a:buSzPct val="45000"/>
              <a:buFont typeface="Wingdings" charset="2"/>
              <a:buChar char=""/>
            </a:pPr>
            <a:r>
              <a:rPr lang="en-IN" sz="2400" b="0" strike="noStrike" spc="-1" dirty="0">
                <a:solidFill>
                  <a:srgbClr val="000000"/>
                </a:solidFill>
                <a:latin typeface="Bahnschrift Light Condensed"/>
                <a:ea typeface="ＭＳ Ｐゴシック"/>
              </a:rPr>
              <a:t>After training the machine on historical dataset it will predict the yield of crop (approximate yield)</a:t>
            </a:r>
            <a:endParaRPr lang="en-IN" sz="2400" b="0" strike="noStrike" spc="-1" dirty="0">
              <a:latin typeface="Arial"/>
            </a:endParaRPr>
          </a:p>
          <a:p>
            <a:pPr marL="109440">
              <a:lnSpc>
                <a:spcPct val="100000"/>
              </a:lnSpc>
              <a:spcBef>
                <a:spcPts val="1414"/>
              </a:spcBef>
              <a:buClr>
                <a:srgbClr val="FF6600"/>
              </a:buClr>
              <a:buSzPct val="45000"/>
            </a:pPr>
            <a:endParaRPr lang="en-IN" sz="24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0" y="301680"/>
            <a:ext cx="8207640" cy="74304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nchor="ctr">
            <a:normAutofit fontScale="85000" lnSpcReduction="20000"/>
          </a:bodyPr>
          <a:lstStyle/>
          <a:p>
            <a:pPr>
              <a:lnSpc>
                <a:spcPct val="100000"/>
              </a:lnSpc>
            </a:pPr>
            <a:br/>
            <a:r>
              <a:rPr lang="en-IN" sz="4000" b="0" strike="noStrike" spc="-100">
                <a:solidFill>
                  <a:srgbClr val="D2533C"/>
                </a:solidFill>
                <a:latin typeface="Arial"/>
                <a:ea typeface="DejaVu Sans"/>
              </a:rPr>
              <a:t>  PROJECT REQUIREMENTS</a:t>
            </a:r>
            <a:endParaRPr lang="en-IN" sz="4000" b="0" strike="noStrike" spc="-1">
              <a:latin typeface="Arial"/>
            </a:endParaRPr>
          </a:p>
        </p:txBody>
      </p:sp>
      <p:sp>
        <p:nvSpPr>
          <p:cNvPr id="182" name="CustomShape 2"/>
          <p:cNvSpPr/>
          <p:nvPr/>
        </p:nvSpPr>
        <p:spPr>
          <a:xfrm>
            <a:off x="0" y="1768320"/>
            <a:ext cx="9071280" cy="506412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lstStyle/>
          <a:p>
            <a:pPr marL="432000" indent="-322560">
              <a:lnSpc>
                <a:spcPct val="100000"/>
              </a:lnSpc>
              <a:spcBef>
                <a:spcPts val="1414"/>
              </a:spcBef>
              <a:buClr>
                <a:srgbClr val="FF6600"/>
              </a:buClr>
              <a:buSzPct val="45000"/>
              <a:buFont typeface="Wingdings" charset="2"/>
              <a:buChar char=""/>
            </a:pPr>
            <a:r>
              <a:rPr lang="en-IN" sz="3200" b="0" strike="noStrike" spc="-1" dirty="0">
                <a:solidFill>
                  <a:srgbClr val="000000"/>
                </a:solidFill>
                <a:latin typeface="Bahnschrift Light Condensed"/>
                <a:ea typeface="ＭＳ Ｐゴシック"/>
              </a:rPr>
              <a:t>FUNCTIONAL REQUIREMENTS</a:t>
            </a:r>
            <a:endParaRPr lang="en-IN" sz="3200" b="0" strike="noStrike" spc="-1" dirty="0">
              <a:latin typeface="Arial"/>
            </a:endParaRPr>
          </a:p>
          <a:p>
            <a:pPr marL="109440">
              <a:lnSpc>
                <a:spcPct val="100000"/>
              </a:lnSpc>
              <a:spcBef>
                <a:spcPts val="567"/>
              </a:spcBef>
              <a:buClr>
                <a:srgbClr val="000000"/>
              </a:buClr>
              <a:buSzPct val="45000"/>
            </a:pPr>
            <a:endParaRPr lang="en-IN" sz="2400" b="0" strike="noStrike" spc="-1" dirty="0">
              <a:solidFill>
                <a:srgbClr val="292934"/>
              </a:solidFill>
              <a:latin typeface="Bahnschrift Light Condensed"/>
              <a:ea typeface="ＭＳ Ｐゴシック"/>
            </a:endParaRPr>
          </a:p>
          <a:p>
            <a:pPr marL="432000" indent="-322560">
              <a:lnSpc>
                <a:spcPct val="100000"/>
              </a:lnSpc>
              <a:spcBef>
                <a:spcPts val="567"/>
              </a:spcBef>
              <a:buClr>
                <a:srgbClr val="000000"/>
              </a:buClr>
              <a:buSzPct val="45000"/>
              <a:buFont typeface="Wingdings" charset="2"/>
              <a:buChar char=""/>
            </a:pPr>
            <a:r>
              <a:rPr lang="en-IN" sz="2400" spc="-1" dirty="0">
                <a:solidFill>
                  <a:srgbClr val="292934"/>
                </a:solidFill>
                <a:latin typeface="Bahnschrift Light Condensed"/>
                <a:ea typeface="ＭＳ Ｐゴシック"/>
              </a:rPr>
              <a:t>Input the area in Maharashtra by the farmer where farming is to be done</a:t>
            </a:r>
            <a:endParaRPr lang="en-IN" sz="2400" b="0" strike="noStrike" spc="-1" dirty="0">
              <a:latin typeface="Arial"/>
            </a:endParaRPr>
          </a:p>
          <a:p>
            <a:pPr marL="432000" indent="-322560">
              <a:lnSpc>
                <a:spcPct val="100000"/>
              </a:lnSpc>
              <a:spcBef>
                <a:spcPts val="567"/>
              </a:spcBef>
              <a:buClr>
                <a:srgbClr val="000000"/>
              </a:buClr>
              <a:buSzPct val="45000"/>
              <a:buFont typeface="Wingdings" charset="2"/>
              <a:buChar char=""/>
            </a:pPr>
            <a:r>
              <a:rPr lang="en-IN" sz="2400" b="0" strike="noStrike" spc="-1" dirty="0">
                <a:solidFill>
                  <a:srgbClr val="292934"/>
                </a:solidFill>
                <a:latin typeface="Bahnschrift Light Condensed"/>
                <a:ea typeface="ＭＳ Ｐゴシック"/>
              </a:rPr>
              <a:t>Check area and recommend the crop according to user specified area</a:t>
            </a:r>
            <a:endParaRPr lang="en-IN" sz="2400" b="0" strike="noStrike" spc="-1" dirty="0">
              <a:latin typeface="Arial"/>
            </a:endParaRPr>
          </a:p>
          <a:p>
            <a:pPr marL="432000" indent="-322560">
              <a:lnSpc>
                <a:spcPct val="100000"/>
              </a:lnSpc>
              <a:spcBef>
                <a:spcPts val="567"/>
              </a:spcBef>
              <a:buClr>
                <a:srgbClr val="000000"/>
              </a:buClr>
              <a:buSzPct val="45000"/>
              <a:buFont typeface="Wingdings" charset="2"/>
              <a:buChar char=""/>
            </a:pPr>
            <a:r>
              <a:rPr lang="en-IN" sz="2400" b="0" strike="noStrike" spc="-1" dirty="0">
                <a:solidFill>
                  <a:srgbClr val="292934"/>
                </a:solidFill>
                <a:latin typeface="Bahnschrift Light Condensed"/>
                <a:ea typeface="ＭＳ Ｐゴシック"/>
              </a:rPr>
              <a:t>Predict yield</a:t>
            </a:r>
            <a:endParaRPr lang="en-IN" sz="2400" b="0" strike="noStrike" spc="-1" dirty="0">
              <a:latin typeface="Arial"/>
            </a:endParaRPr>
          </a:p>
          <a:p>
            <a:pPr marL="432000" indent="-322560">
              <a:lnSpc>
                <a:spcPct val="100000"/>
              </a:lnSpc>
              <a:spcBef>
                <a:spcPts val="567"/>
              </a:spcBef>
              <a:buClr>
                <a:srgbClr val="000000"/>
              </a:buClr>
              <a:buSzPct val="45000"/>
              <a:buFont typeface="Wingdings" charset="2"/>
              <a:buChar char=""/>
            </a:pPr>
            <a:r>
              <a:rPr lang="en-IN" sz="2400" b="0" strike="noStrike" spc="-1" dirty="0">
                <a:solidFill>
                  <a:srgbClr val="292934"/>
                </a:solidFill>
                <a:latin typeface="Bahnschrift Light Condensed"/>
                <a:ea typeface="ＭＳ Ｐゴシック"/>
              </a:rPr>
              <a:t>Suggest the crop for farming</a:t>
            </a:r>
            <a:endParaRPr lang="en-IN" sz="24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0" y="301680"/>
            <a:ext cx="8207640" cy="74304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nchor="ctr">
            <a:normAutofit fontScale="85000" lnSpcReduction="20000"/>
          </a:bodyPr>
          <a:lstStyle/>
          <a:p>
            <a:pPr>
              <a:lnSpc>
                <a:spcPct val="100000"/>
              </a:lnSpc>
            </a:pPr>
            <a:br/>
            <a:r>
              <a:rPr lang="en-IN" sz="4400" b="0" strike="noStrike" spc="-100">
                <a:solidFill>
                  <a:srgbClr val="D2533C"/>
                </a:solidFill>
                <a:latin typeface="Arial"/>
                <a:ea typeface="DejaVu Sans"/>
              </a:rPr>
              <a:t>  SYSTEM REQUIREMENTS</a:t>
            </a:r>
            <a:endParaRPr lang="en-IN" sz="4400" b="0" strike="noStrike" spc="-1">
              <a:latin typeface="Arial"/>
            </a:endParaRPr>
          </a:p>
        </p:txBody>
      </p:sp>
      <p:sp>
        <p:nvSpPr>
          <p:cNvPr id="186" name="CustomShape 2"/>
          <p:cNvSpPr/>
          <p:nvPr/>
        </p:nvSpPr>
        <p:spPr>
          <a:xfrm>
            <a:off x="0" y="1152000"/>
            <a:ext cx="9071280" cy="568044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lstStyle/>
          <a:p>
            <a:pPr marL="432000" indent="-322560">
              <a:lnSpc>
                <a:spcPct val="100000"/>
              </a:lnSpc>
              <a:spcBef>
                <a:spcPts val="1414"/>
              </a:spcBef>
            </a:pPr>
            <a:r>
              <a:rPr lang="en-IN" sz="2400" b="0" strike="noStrike" spc="-1" dirty="0">
                <a:solidFill>
                  <a:srgbClr val="000000"/>
                </a:solidFill>
                <a:latin typeface="Bahnschrift Light Condensed"/>
                <a:ea typeface="ＭＳ Ｐゴシック"/>
              </a:rPr>
              <a:t>1. SOFTWARE REQUIREMENTS</a:t>
            </a:r>
            <a:endParaRPr lang="en-IN" sz="2400" b="0" strike="noStrike" spc="-1" dirty="0">
              <a:latin typeface="Arial"/>
            </a:endParaRPr>
          </a:p>
          <a:p>
            <a:pPr marL="432000" indent="-322560">
              <a:lnSpc>
                <a:spcPct val="100000"/>
              </a:lnSpc>
              <a:spcBef>
                <a:spcPts val="1414"/>
              </a:spcBef>
            </a:pPr>
            <a:r>
              <a:rPr lang="en-IN" sz="2400" b="0" strike="noStrike" spc="-1" dirty="0">
                <a:solidFill>
                  <a:srgbClr val="292934"/>
                </a:solidFill>
                <a:latin typeface="Bahnschrift Light Condensed"/>
                <a:ea typeface="ＭＳ Ｐゴシック"/>
              </a:rPr>
              <a:t>				</a:t>
            </a:r>
            <a:r>
              <a:rPr lang="en-IN" sz="2000" b="0" strike="noStrike" spc="-1" dirty="0">
                <a:solidFill>
                  <a:srgbClr val="292934"/>
                </a:solidFill>
                <a:latin typeface="Bahnschrift Light Condensed"/>
                <a:ea typeface="ＭＳ Ｐゴシック"/>
              </a:rPr>
              <a:t>-Operating System: Windows/Ubuntu</a:t>
            </a:r>
            <a:endParaRPr lang="en-IN" sz="2000" b="0" strike="noStrike" spc="-1" dirty="0">
              <a:latin typeface="Arial"/>
            </a:endParaRPr>
          </a:p>
          <a:p>
            <a:pPr marL="432000" indent="-322560">
              <a:lnSpc>
                <a:spcPct val="100000"/>
              </a:lnSpc>
              <a:spcBef>
                <a:spcPts val="1414"/>
              </a:spcBef>
            </a:pPr>
            <a:r>
              <a:rPr lang="en-IN" sz="2000" b="0" strike="noStrike" spc="-1" dirty="0">
                <a:solidFill>
                  <a:srgbClr val="292934"/>
                </a:solidFill>
                <a:latin typeface="Bahnschrift Light Condensed"/>
                <a:ea typeface="ＭＳ Ｐゴシック"/>
              </a:rPr>
              <a:t>				-Datasets Used:</a:t>
            </a:r>
            <a:endParaRPr lang="en-IN" sz="2000" b="0" strike="noStrike" spc="-1" dirty="0">
              <a:latin typeface="Arial"/>
            </a:endParaRPr>
          </a:p>
          <a:p>
            <a:pPr marL="432000" indent="-322560">
              <a:lnSpc>
                <a:spcPct val="100000"/>
              </a:lnSpc>
              <a:spcBef>
                <a:spcPts val="1414"/>
              </a:spcBef>
            </a:pPr>
            <a:r>
              <a:rPr lang="en-IN" sz="2000" b="0" strike="noStrike" spc="-1" dirty="0">
                <a:solidFill>
                  <a:srgbClr val="292934"/>
                </a:solidFill>
                <a:latin typeface="Bahnschrift Light Condensed"/>
                <a:ea typeface="ＭＳ Ｐゴシック"/>
              </a:rPr>
              <a:t>						Crop-</a:t>
            </a:r>
            <a:r>
              <a:rPr lang="en-IN" sz="2000" b="0" strike="noStrike" spc="-1" dirty="0" err="1">
                <a:solidFill>
                  <a:srgbClr val="292934"/>
                </a:solidFill>
                <a:latin typeface="Bahnschrift Light Condensed"/>
                <a:ea typeface="ＭＳ Ｐゴシック"/>
              </a:rPr>
              <a:t>wise_State</a:t>
            </a:r>
            <a:r>
              <a:rPr lang="en-IN" sz="2000" b="0" strike="noStrike" spc="-1" dirty="0">
                <a:solidFill>
                  <a:srgbClr val="292934"/>
                </a:solidFill>
                <a:latin typeface="Bahnschrift Light Condensed"/>
                <a:ea typeface="ＭＳ Ｐゴシック"/>
              </a:rPr>
              <a:t>-</a:t>
            </a:r>
            <a:r>
              <a:rPr lang="en-IN" sz="2000" b="0" strike="noStrike" spc="-1" dirty="0" err="1">
                <a:solidFill>
                  <a:srgbClr val="292934"/>
                </a:solidFill>
                <a:latin typeface="Bahnschrift Light Condensed"/>
                <a:ea typeface="ＭＳ Ｐゴシック"/>
              </a:rPr>
              <a:t>wise_Land</a:t>
            </a:r>
            <a:r>
              <a:rPr lang="en-IN" sz="2000" b="0" strike="noStrike" spc="-1" dirty="0">
                <a:solidFill>
                  <a:srgbClr val="292934"/>
                </a:solidFill>
                <a:latin typeface="Bahnschrift Light Condensed"/>
                <a:ea typeface="ＭＳ Ｐゴシック"/>
              </a:rPr>
              <a:t> 						holdings_Area_Number.xlsx</a:t>
            </a:r>
            <a:endParaRPr lang="en-IN" sz="2000" b="0" strike="noStrike" spc="-1" dirty="0">
              <a:latin typeface="Arial"/>
            </a:endParaRPr>
          </a:p>
          <a:p>
            <a:pPr marL="432000" indent="-322560">
              <a:lnSpc>
                <a:spcPct val="100000"/>
              </a:lnSpc>
              <a:spcBef>
                <a:spcPts val="1414"/>
              </a:spcBef>
            </a:pPr>
            <a:r>
              <a:rPr lang="en-IN" sz="2000" b="0" strike="noStrike" spc="-1" dirty="0">
                <a:solidFill>
                  <a:srgbClr val="292934"/>
                </a:solidFill>
                <a:latin typeface="Bahnschrift Light Condensed"/>
                <a:ea typeface="ＭＳ Ｐゴシック"/>
              </a:rPr>
              <a:t>						crop_production.csv</a:t>
            </a:r>
            <a:endParaRPr lang="en-IN" sz="2000" b="0" strike="noStrike" spc="-1" dirty="0">
              <a:latin typeface="Arial"/>
            </a:endParaRPr>
          </a:p>
          <a:p>
            <a:pPr marL="432000" indent="-322560">
              <a:lnSpc>
                <a:spcPct val="100000"/>
              </a:lnSpc>
              <a:spcBef>
                <a:spcPts val="1414"/>
              </a:spcBef>
            </a:pPr>
            <a:r>
              <a:rPr lang="en-IN" sz="2000" b="0" strike="noStrike" spc="-1" dirty="0">
                <a:solidFill>
                  <a:srgbClr val="292934"/>
                </a:solidFill>
                <a:latin typeface="Bahnschrift Light Condensed"/>
                <a:ea typeface="ＭＳ Ｐゴシック"/>
              </a:rPr>
              <a:t>						district wise rainfall normal.csv</a:t>
            </a:r>
            <a:endParaRPr lang="en-IN" sz="2000" b="0" strike="noStrike" spc="-1" dirty="0">
              <a:latin typeface="Arial"/>
            </a:endParaRPr>
          </a:p>
          <a:p>
            <a:pPr>
              <a:lnSpc>
                <a:spcPct val="100000"/>
              </a:lnSpc>
              <a:spcBef>
                <a:spcPts val="567"/>
              </a:spcBef>
            </a:pPr>
            <a:r>
              <a:rPr lang="en-IN" sz="2000" b="0" strike="noStrike" spc="-1" dirty="0">
                <a:solidFill>
                  <a:srgbClr val="292934"/>
                </a:solidFill>
                <a:latin typeface="Bahnschrift Light Condensed"/>
                <a:ea typeface="ＭＳ Ｐゴシック"/>
              </a:rPr>
              <a:t>			</a:t>
            </a:r>
            <a:endParaRPr lang="en-IN" sz="20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0" y="503280"/>
            <a:ext cx="8207640" cy="74484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nchor="ctr">
            <a:normAutofit lnSpcReduction="10000"/>
          </a:bodyPr>
          <a:lstStyle/>
          <a:p>
            <a:pPr>
              <a:lnSpc>
                <a:spcPct val="100000"/>
              </a:lnSpc>
            </a:pPr>
            <a:r>
              <a:rPr lang="en-IN" sz="4400" b="0" strike="noStrike" spc="-100">
                <a:solidFill>
                  <a:srgbClr val="D2533C"/>
                </a:solidFill>
                <a:latin typeface="Arial"/>
                <a:ea typeface="DejaVu Sans"/>
              </a:rPr>
              <a:t>DESIGN</a:t>
            </a:r>
            <a:endParaRPr lang="en-IN" sz="4400" b="0" strike="noStrike" spc="-1">
              <a:latin typeface="Arial"/>
            </a:endParaRPr>
          </a:p>
        </p:txBody>
      </p:sp>
      <p:sp>
        <p:nvSpPr>
          <p:cNvPr id="188" name="CustomShape 2"/>
          <p:cNvSpPr/>
          <p:nvPr/>
        </p:nvSpPr>
        <p:spPr>
          <a:xfrm>
            <a:off x="0" y="1768320"/>
            <a:ext cx="9071280" cy="506412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lstStyle/>
          <a:p>
            <a:pPr marL="432000" indent="-322560">
              <a:lnSpc>
                <a:spcPct val="100000"/>
              </a:lnSpc>
              <a:spcBef>
                <a:spcPts val="1414"/>
              </a:spcBef>
              <a:buClr>
                <a:srgbClr val="FF6600"/>
              </a:buClr>
              <a:buSzPct val="45000"/>
              <a:buFont typeface="Wingdings" charset="2"/>
              <a:buChar char=""/>
            </a:pPr>
            <a:r>
              <a:rPr lang="en-IN" sz="3200" b="0" strike="noStrike" spc="-1">
                <a:solidFill>
                  <a:srgbClr val="000000"/>
                </a:solidFill>
                <a:latin typeface="Bahnschrift Light Condensed"/>
                <a:ea typeface="ＭＳ Ｐゴシック"/>
              </a:rPr>
              <a:t>Architecture Diagram</a:t>
            </a:r>
            <a:endParaRPr lang="en-IN" sz="3200" b="0" strike="noStrike" spc="-1">
              <a:latin typeface="Arial"/>
            </a:endParaRPr>
          </a:p>
          <a:p>
            <a:pPr marL="432000" indent="-322560">
              <a:lnSpc>
                <a:spcPct val="100000"/>
              </a:lnSpc>
              <a:spcBef>
                <a:spcPts val="1414"/>
              </a:spcBef>
              <a:buClr>
                <a:srgbClr val="FF6600"/>
              </a:buClr>
              <a:buSzPct val="45000"/>
              <a:buFont typeface="Wingdings" charset="2"/>
              <a:buChar char=""/>
            </a:pPr>
            <a:r>
              <a:rPr lang="en-IN" sz="3200" b="0" strike="noStrike" spc="-1">
                <a:solidFill>
                  <a:srgbClr val="000000"/>
                </a:solidFill>
                <a:latin typeface="Bahnschrift Light Condensed"/>
                <a:ea typeface="ＭＳ Ｐゴシック"/>
              </a:rPr>
              <a:t>(High level view)</a:t>
            </a:r>
            <a:endParaRPr lang="en-IN" sz="3200" b="0" strike="noStrike" spc="-1">
              <a:latin typeface="Arial"/>
            </a:endParaRPr>
          </a:p>
          <a:p>
            <a:pPr marL="432000" indent="-322560">
              <a:lnSpc>
                <a:spcPct val="100000"/>
              </a:lnSpc>
              <a:spcBef>
                <a:spcPts val="1414"/>
              </a:spcBef>
              <a:buClr>
                <a:srgbClr val="FF6600"/>
              </a:buClr>
              <a:buSzPct val="45000"/>
              <a:buFont typeface="Wingdings" charset="2"/>
              <a:buChar char=""/>
            </a:pPr>
            <a:r>
              <a:rPr lang="en-IN" sz="3200" b="0" strike="noStrike" spc="-1">
                <a:solidFill>
                  <a:srgbClr val="000000"/>
                </a:solidFill>
                <a:latin typeface="Bahnschrift Light Condensed"/>
                <a:ea typeface="ＭＳ Ｐゴシック"/>
              </a:rPr>
              <a:t>Usecase Diagram</a:t>
            </a:r>
            <a:endParaRPr lang="en-IN" sz="32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573840" y="504000"/>
            <a:ext cx="3398760" cy="48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2600" b="0" strike="noStrike" spc="-1">
                <a:solidFill>
                  <a:srgbClr val="292934"/>
                </a:solidFill>
                <a:latin typeface="Arial"/>
                <a:ea typeface="ＭＳ Ｐゴシック"/>
              </a:rPr>
              <a:t>USECASE DIAGRAM</a:t>
            </a:r>
            <a:endParaRPr lang="en-IN" sz="2600" b="0" strike="noStrike" spc="-1">
              <a:latin typeface="Arial"/>
            </a:endParaRPr>
          </a:p>
        </p:txBody>
      </p:sp>
      <p:pic>
        <p:nvPicPr>
          <p:cNvPr id="192" name="Picture 191"/>
          <p:cNvPicPr/>
          <p:nvPr/>
        </p:nvPicPr>
        <p:blipFill>
          <a:blip r:embed="rId2"/>
          <a:stretch/>
        </p:blipFill>
        <p:spPr>
          <a:xfrm>
            <a:off x="360000" y="1299159"/>
            <a:ext cx="9503280" cy="6057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144000" y="648000"/>
            <a:ext cx="4247280" cy="128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200" b="0" strike="noStrike" spc="-1">
                <a:solidFill>
                  <a:srgbClr val="000000"/>
                </a:solidFill>
                <a:latin typeface="Arial"/>
                <a:ea typeface="DejaVu Sans"/>
              </a:rPr>
              <a:t>DATA FLOW DIAGRAM:</a:t>
            </a:r>
            <a:endParaRPr lang="en-IN" sz="2200" b="0" strike="noStrike" spc="-1">
              <a:latin typeface="Arial"/>
            </a:endParaRPr>
          </a:p>
          <a:p>
            <a:endParaRPr lang="en-IN" sz="2200" b="0" strike="noStrike" spc="-1">
              <a:latin typeface="Arial"/>
            </a:endParaRPr>
          </a:p>
          <a:p>
            <a:r>
              <a:rPr lang="en-IN" sz="2200" b="0" strike="noStrike" spc="-1">
                <a:solidFill>
                  <a:srgbClr val="000000"/>
                </a:solidFill>
                <a:latin typeface="Arial"/>
                <a:ea typeface="DejaVu Sans"/>
              </a:rPr>
              <a:t>Level 0</a:t>
            </a:r>
            <a:endParaRPr lang="en-IN" sz="2200" b="0" strike="noStrike" spc="-1">
              <a:latin typeface="Arial"/>
            </a:endParaRPr>
          </a:p>
          <a:p>
            <a:r>
              <a:rPr lang="en-IN" sz="1800" b="0" strike="noStrike" spc="-1">
                <a:solidFill>
                  <a:srgbClr val="000000"/>
                </a:solidFill>
                <a:latin typeface="Arial"/>
                <a:ea typeface="DejaVu Sans"/>
              </a:rPr>
              <a:t>						</a:t>
            </a:r>
            <a:endParaRPr lang="en-IN" sz="1800" b="0" strike="noStrike" spc="-1">
              <a:latin typeface="Arial"/>
            </a:endParaRPr>
          </a:p>
        </p:txBody>
      </p:sp>
      <p:pic>
        <p:nvPicPr>
          <p:cNvPr id="194" name="Picture 193"/>
          <p:cNvPicPr/>
          <p:nvPr/>
        </p:nvPicPr>
        <p:blipFill>
          <a:blip r:embed="rId2"/>
          <a:stretch/>
        </p:blipFill>
        <p:spPr>
          <a:xfrm>
            <a:off x="2508480" y="1353960"/>
            <a:ext cx="5421240" cy="5615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288000" y="648000"/>
            <a:ext cx="5471280" cy="133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200" b="0" strike="noStrike" spc="-1">
                <a:solidFill>
                  <a:srgbClr val="000000"/>
                </a:solidFill>
                <a:latin typeface="Arial"/>
                <a:ea typeface="DejaVu Sans"/>
              </a:rPr>
              <a:t>DATA FLOW DIAGRAM :</a:t>
            </a:r>
            <a:endParaRPr lang="en-IN" sz="2200" b="0" strike="noStrike" spc="-1">
              <a:latin typeface="Arial"/>
            </a:endParaRPr>
          </a:p>
          <a:p>
            <a:endParaRPr lang="en-IN" sz="2200" b="0" strike="noStrike" spc="-1">
              <a:latin typeface="Arial"/>
            </a:endParaRPr>
          </a:p>
          <a:p>
            <a:r>
              <a:rPr lang="en-IN" sz="2200" b="0" strike="noStrike" spc="-1">
                <a:solidFill>
                  <a:srgbClr val="000000"/>
                </a:solidFill>
                <a:latin typeface="Arial"/>
                <a:ea typeface="DejaVu Sans"/>
              </a:rPr>
              <a:t>LEVEL1:</a:t>
            </a:r>
            <a:endParaRPr lang="en-IN" sz="2200" b="0" strike="noStrike" spc="-1">
              <a:latin typeface="Arial"/>
            </a:endParaRPr>
          </a:p>
        </p:txBody>
      </p:sp>
      <p:pic>
        <p:nvPicPr>
          <p:cNvPr id="196" name="Picture 195"/>
          <p:cNvPicPr/>
          <p:nvPr/>
        </p:nvPicPr>
        <p:blipFill>
          <a:blip r:embed="rId2"/>
          <a:stretch/>
        </p:blipFill>
        <p:spPr>
          <a:xfrm>
            <a:off x="288000" y="1905480"/>
            <a:ext cx="7420490" cy="5293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144000" y="648000"/>
            <a:ext cx="3282840" cy="102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200" b="0" strike="noStrike" spc="-1">
                <a:solidFill>
                  <a:srgbClr val="000000"/>
                </a:solidFill>
                <a:latin typeface="Arial"/>
                <a:ea typeface="DejaVu Sans"/>
              </a:rPr>
              <a:t>DATA FLOW DIAGRAM :</a:t>
            </a:r>
            <a:endParaRPr lang="en-IN" sz="2200" b="0" strike="noStrike" spc="-1">
              <a:latin typeface="Arial"/>
            </a:endParaRPr>
          </a:p>
          <a:p>
            <a:endParaRPr lang="en-IN" sz="2200" b="0" strike="noStrike" spc="-1">
              <a:latin typeface="Arial"/>
            </a:endParaRPr>
          </a:p>
          <a:p>
            <a:r>
              <a:rPr lang="en-IN" sz="2200" b="0" strike="noStrike" spc="-1">
                <a:solidFill>
                  <a:srgbClr val="000000"/>
                </a:solidFill>
                <a:latin typeface="Arial"/>
                <a:ea typeface="DejaVu Sans"/>
              </a:rPr>
              <a:t>LEVEL2:</a:t>
            </a:r>
            <a:endParaRPr lang="en-IN" sz="2200" b="0" strike="noStrike" spc="-1">
              <a:latin typeface="Arial"/>
            </a:endParaRPr>
          </a:p>
        </p:txBody>
      </p:sp>
      <p:pic>
        <p:nvPicPr>
          <p:cNvPr id="198" name="Picture 197"/>
          <p:cNvPicPr/>
          <p:nvPr/>
        </p:nvPicPr>
        <p:blipFill>
          <a:blip r:embed="rId2"/>
          <a:stretch/>
        </p:blipFill>
        <p:spPr>
          <a:xfrm>
            <a:off x="72672" y="2143431"/>
            <a:ext cx="7950451" cy="5186915"/>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144000" y="648000"/>
            <a:ext cx="6119280" cy="40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200" b="0" strike="noStrike" spc="-1">
                <a:solidFill>
                  <a:srgbClr val="000000"/>
                </a:solidFill>
                <a:latin typeface="Arial"/>
                <a:ea typeface="DejaVu Sans"/>
              </a:rPr>
              <a:t>SEQUENCE DIAGRAM:</a:t>
            </a:r>
            <a:endParaRPr lang="en-IN" sz="2200" b="0" strike="noStrike" spc="-1">
              <a:latin typeface="Arial"/>
            </a:endParaRPr>
          </a:p>
        </p:txBody>
      </p:sp>
      <p:pic>
        <p:nvPicPr>
          <p:cNvPr id="200" name="Picture 199"/>
          <p:cNvPicPr/>
          <p:nvPr/>
        </p:nvPicPr>
        <p:blipFill>
          <a:blip r:embed="rId2"/>
          <a:stretch/>
        </p:blipFill>
        <p:spPr>
          <a:xfrm>
            <a:off x="288000" y="1095840"/>
            <a:ext cx="9792000" cy="6319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504000" y="378018"/>
            <a:ext cx="9071280" cy="109044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nchor="ctr"/>
          <a:lstStyle/>
          <a:p>
            <a:pPr>
              <a:lnSpc>
                <a:spcPct val="100000"/>
              </a:lnSpc>
            </a:pPr>
            <a:r>
              <a:rPr lang="en-IN" sz="4400" b="0" strike="noStrike" spc="-100">
                <a:solidFill>
                  <a:srgbClr val="D2533C"/>
                </a:solidFill>
                <a:latin typeface="Arial"/>
                <a:ea typeface="DejaVu Sans"/>
              </a:rPr>
              <a:t>INDEX</a:t>
            </a:r>
            <a:endParaRPr lang="en-IN" sz="4400" b="0" strike="noStrike" spc="-1">
              <a:latin typeface="Arial"/>
            </a:endParaRPr>
          </a:p>
        </p:txBody>
      </p:sp>
      <p:sp>
        <p:nvSpPr>
          <p:cNvPr id="164" name="CustomShape 2"/>
          <p:cNvSpPr/>
          <p:nvPr/>
        </p:nvSpPr>
        <p:spPr>
          <a:xfrm>
            <a:off x="504000" y="1468458"/>
            <a:ext cx="9071280" cy="5795675"/>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lstStyle/>
          <a:p>
            <a:pPr marL="201600" indent="-200160">
              <a:lnSpc>
                <a:spcPct val="100000"/>
              </a:lnSpc>
              <a:spcBef>
                <a:spcPts val="519"/>
              </a:spcBef>
              <a:buClr>
                <a:srgbClr val="93A299"/>
              </a:buClr>
              <a:buSzPct val="85000"/>
              <a:buFont typeface="Arial"/>
              <a:buChar char="•"/>
            </a:pPr>
            <a:r>
              <a:rPr lang="en-IN" sz="2600" b="0" strike="noStrike" spc="-1" dirty="0">
                <a:solidFill>
                  <a:srgbClr val="292934"/>
                </a:solidFill>
                <a:latin typeface="Bahnschrift Light SemiCondensed"/>
                <a:ea typeface="Arial Unicode MS"/>
              </a:rPr>
              <a:t>Introduction</a:t>
            </a:r>
            <a:endParaRPr lang="en-IN" sz="2600" b="0" strike="noStrike" spc="-1" dirty="0">
              <a:latin typeface="Arial"/>
            </a:endParaRPr>
          </a:p>
          <a:p>
            <a:pPr marL="201600" indent="-200160">
              <a:lnSpc>
                <a:spcPct val="100000"/>
              </a:lnSpc>
              <a:spcBef>
                <a:spcPts val="519"/>
              </a:spcBef>
              <a:buClr>
                <a:srgbClr val="93A299"/>
              </a:buClr>
              <a:buSzPct val="85000"/>
              <a:buFont typeface="Arial"/>
              <a:buChar char="•"/>
            </a:pPr>
            <a:r>
              <a:rPr lang="en-IN" sz="2600" b="0" strike="noStrike" spc="-1" dirty="0">
                <a:solidFill>
                  <a:srgbClr val="292934"/>
                </a:solidFill>
                <a:latin typeface="Bahnschrift Light SemiCondensed"/>
                <a:ea typeface="Arial Unicode MS"/>
              </a:rPr>
              <a:t>Motivation</a:t>
            </a:r>
            <a:endParaRPr lang="en-IN" sz="2600" b="0" strike="noStrike" spc="-1" dirty="0">
              <a:latin typeface="Arial"/>
            </a:endParaRPr>
          </a:p>
          <a:p>
            <a:pPr marL="201600" indent="-200160">
              <a:lnSpc>
                <a:spcPct val="100000"/>
              </a:lnSpc>
              <a:spcBef>
                <a:spcPts val="519"/>
              </a:spcBef>
              <a:buClr>
                <a:srgbClr val="93A299"/>
              </a:buClr>
              <a:buSzPct val="85000"/>
              <a:buFont typeface="Arial"/>
              <a:buChar char="•"/>
            </a:pPr>
            <a:r>
              <a:rPr lang="en-IN" sz="2600" b="0" strike="noStrike" spc="-1" dirty="0">
                <a:solidFill>
                  <a:srgbClr val="292934"/>
                </a:solidFill>
                <a:latin typeface="Bahnschrift Light SemiCondensed"/>
                <a:ea typeface="Arial Unicode MS"/>
              </a:rPr>
              <a:t>Problem Statement</a:t>
            </a:r>
          </a:p>
          <a:p>
            <a:pPr marL="201600" indent="-200160">
              <a:lnSpc>
                <a:spcPct val="100000"/>
              </a:lnSpc>
              <a:spcBef>
                <a:spcPts val="519"/>
              </a:spcBef>
              <a:buClr>
                <a:srgbClr val="93A299"/>
              </a:buClr>
              <a:buSzPct val="85000"/>
              <a:buFont typeface="Arial"/>
              <a:buChar char="•"/>
            </a:pPr>
            <a:r>
              <a:rPr lang="en-IN" sz="2600" spc="-1" dirty="0">
                <a:solidFill>
                  <a:srgbClr val="292934"/>
                </a:solidFill>
                <a:latin typeface="Bahnschrift Light SemiCondensed"/>
                <a:ea typeface="Arial Unicode MS"/>
              </a:rPr>
              <a:t>Objectives</a:t>
            </a:r>
            <a:endParaRPr lang="en-IN" sz="2600" b="0" strike="noStrike" spc="-1" dirty="0">
              <a:latin typeface="Arial"/>
            </a:endParaRPr>
          </a:p>
          <a:p>
            <a:pPr marL="201600" indent="-200160">
              <a:lnSpc>
                <a:spcPct val="100000"/>
              </a:lnSpc>
              <a:spcBef>
                <a:spcPts val="519"/>
              </a:spcBef>
              <a:buClr>
                <a:srgbClr val="93A299"/>
              </a:buClr>
              <a:buSzPct val="85000"/>
              <a:buFont typeface="Arial"/>
              <a:buChar char="•"/>
            </a:pPr>
            <a:r>
              <a:rPr lang="en-IN" sz="2600" b="0" strike="noStrike" spc="-1" dirty="0">
                <a:solidFill>
                  <a:srgbClr val="292934"/>
                </a:solidFill>
                <a:latin typeface="Bahnschrift Light SemiCondensed"/>
                <a:ea typeface="Arial Unicode MS"/>
              </a:rPr>
              <a:t>Literature Survey</a:t>
            </a:r>
          </a:p>
          <a:p>
            <a:pPr marL="201600" indent="-200160">
              <a:lnSpc>
                <a:spcPct val="100000"/>
              </a:lnSpc>
              <a:spcBef>
                <a:spcPts val="519"/>
              </a:spcBef>
              <a:buClr>
                <a:srgbClr val="93A299"/>
              </a:buClr>
              <a:buSzPct val="85000"/>
              <a:buFont typeface="Arial"/>
              <a:buChar char="•"/>
            </a:pPr>
            <a:r>
              <a:rPr lang="en-IN" sz="2600" spc="-1" dirty="0">
                <a:solidFill>
                  <a:srgbClr val="292934"/>
                </a:solidFill>
                <a:latin typeface="Bahnschrift Light SemiCondensed"/>
                <a:ea typeface="Arial Unicode MS"/>
              </a:rPr>
              <a:t>Limitations in existing model</a:t>
            </a:r>
            <a:endParaRPr lang="en-IN" sz="2600" b="0" strike="noStrike" spc="-1" dirty="0">
              <a:latin typeface="Arial"/>
            </a:endParaRPr>
          </a:p>
          <a:p>
            <a:pPr marL="201600" indent="-200160">
              <a:lnSpc>
                <a:spcPct val="100000"/>
              </a:lnSpc>
              <a:spcBef>
                <a:spcPts val="519"/>
              </a:spcBef>
              <a:buClr>
                <a:srgbClr val="93A299"/>
              </a:buClr>
              <a:buSzPct val="85000"/>
              <a:buFont typeface="Arial"/>
              <a:buChar char="•"/>
            </a:pPr>
            <a:r>
              <a:rPr lang="en-IN" sz="2600" spc="-1" dirty="0">
                <a:solidFill>
                  <a:srgbClr val="292934"/>
                </a:solidFill>
                <a:latin typeface="Bahnschrift Light SemiCondensed"/>
                <a:ea typeface="Arial Unicode MS"/>
              </a:rPr>
              <a:t>Proposed System</a:t>
            </a:r>
            <a:endParaRPr lang="en-IN" sz="2600" b="0" strike="noStrike" spc="-1" dirty="0">
              <a:latin typeface="Arial"/>
            </a:endParaRPr>
          </a:p>
          <a:p>
            <a:pPr marL="201600" indent="-200160">
              <a:lnSpc>
                <a:spcPct val="100000"/>
              </a:lnSpc>
              <a:spcBef>
                <a:spcPts val="519"/>
              </a:spcBef>
              <a:buClr>
                <a:srgbClr val="93A299"/>
              </a:buClr>
              <a:buSzPct val="85000"/>
              <a:buFont typeface="Arial"/>
              <a:buChar char="•"/>
            </a:pPr>
            <a:r>
              <a:rPr lang="en-IN" sz="2600" b="0" strike="noStrike" spc="-1" dirty="0">
                <a:solidFill>
                  <a:srgbClr val="292934"/>
                </a:solidFill>
                <a:latin typeface="Bahnschrift Light Condensed"/>
                <a:ea typeface="Arial Unicode MS"/>
              </a:rPr>
              <a:t>Project Scope</a:t>
            </a:r>
            <a:endParaRPr lang="en-IN" sz="2600" b="0" strike="noStrike" spc="-1" dirty="0">
              <a:latin typeface="Arial"/>
            </a:endParaRPr>
          </a:p>
          <a:p>
            <a:pPr marL="201600" indent="-200160">
              <a:lnSpc>
                <a:spcPct val="100000"/>
              </a:lnSpc>
              <a:spcBef>
                <a:spcPts val="519"/>
              </a:spcBef>
              <a:buClr>
                <a:srgbClr val="93A299"/>
              </a:buClr>
              <a:buSzPct val="85000"/>
              <a:buFont typeface="Arial"/>
              <a:buChar char="•"/>
            </a:pPr>
            <a:r>
              <a:rPr lang="en-IN" sz="2600" b="0" strike="noStrike" spc="-1" dirty="0">
                <a:solidFill>
                  <a:srgbClr val="292934"/>
                </a:solidFill>
                <a:latin typeface="Bahnschrift Light Condensed"/>
                <a:ea typeface="Arial Unicode MS"/>
              </a:rPr>
              <a:t>Project Requirements</a:t>
            </a:r>
            <a:endParaRPr lang="en-IN" sz="2600" b="0" strike="noStrike" spc="-1" dirty="0">
              <a:latin typeface="Arial"/>
            </a:endParaRPr>
          </a:p>
          <a:p>
            <a:pPr marL="201600" indent="-200160">
              <a:lnSpc>
                <a:spcPct val="100000"/>
              </a:lnSpc>
              <a:spcBef>
                <a:spcPts val="519"/>
              </a:spcBef>
              <a:buClr>
                <a:srgbClr val="93A299"/>
              </a:buClr>
              <a:buSzPct val="85000"/>
              <a:buFont typeface="Arial"/>
              <a:buChar char="•"/>
            </a:pPr>
            <a:r>
              <a:rPr lang="en-IN" sz="2600" b="0" strike="noStrike" spc="-1" dirty="0">
                <a:solidFill>
                  <a:srgbClr val="292934"/>
                </a:solidFill>
                <a:latin typeface="Bahnschrift Light Condensed"/>
                <a:ea typeface="Arial Unicode MS"/>
              </a:rPr>
              <a:t>Design</a:t>
            </a:r>
          </a:p>
          <a:p>
            <a:pPr marL="201600" indent="-200160">
              <a:lnSpc>
                <a:spcPct val="100000"/>
              </a:lnSpc>
              <a:spcBef>
                <a:spcPts val="519"/>
              </a:spcBef>
              <a:buClr>
                <a:srgbClr val="93A299"/>
              </a:buClr>
              <a:buSzPct val="85000"/>
              <a:buFont typeface="Arial"/>
              <a:buChar char="•"/>
            </a:pPr>
            <a:r>
              <a:rPr lang="en-IN" sz="2600" spc="-1" dirty="0">
                <a:solidFill>
                  <a:srgbClr val="292934"/>
                </a:solidFill>
                <a:latin typeface="Bahnschrift Light Condensed"/>
                <a:ea typeface="Arial Unicode MS"/>
              </a:rPr>
              <a:t>Result</a:t>
            </a:r>
          </a:p>
          <a:p>
            <a:pPr marL="201600" indent="-200160">
              <a:lnSpc>
                <a:spcPct val="100000"/>
              </a:lnSpc>
              <a:spcBef>
                <a:spcPts val="519"/>
              </a:spcBef>
              <a:buClr>
                <a:srgbClr val="93A299"/>
              </a:buClr>
              <a:buSzPct val="85000"/>
              <a:buFont typeface="Arial"/>
              <a:buChar char="•"/>
            </a:pPr>
            <a:r>
              <a:rPr lang="en-IN" sz="2600" spc="-1" dirty="0">
                <a:solidFill>
                  <a:srgbClr val="292934"/>
                </a:solidFill>
                <a:latin typeface="Bahnschrift Light Condensed"/>
                <a:ea typeface="Arial Unicode MS"/>
              </a:rPr>
              <a:t>Conclusion</a:t>
            </a:r>
            <a:endParaRPr lang="en-IN" sz="2600" b="0" strike="noStrike" spc="-1" dirty="0">
              <a:latin typeface="Arial"/>
            </a:endParaRPr>
          </a:p>
          <a:p>
            <a:pPr marL="201600" indent="-200160">
              <a:lnSpc>
                <a:spcPct val="100000"/>
              </a:lnSpc>
              <a:spcBef>
                <a:spcPts val="519"/>
              </a:spcBef>
              <a:buClr>
                <a:srgbClr val="93A299"/>
              </a:buClr>
              <a:buSzPct val="85000"/>
              <a:buFont typeface="Arial"/>
              <a:buChar char="•"/>
            </a:pPr>
            <a:r>
              <a:rPr lang="en-IN" sz="2600" b="0" strike="noStrike" spc="-1" dirty="0">
                <a:solidFill>
                  <a:srgbClr val="292934"/>
                </a:solidFill>
                <a:latin typeface="Bahnschrift Light Condensed"/>
                <a:ea typeface="Arial Unicode MS"/>
              </a:rPr>
              <a:t>References</a:t>
            </a:r>
            <a:endParaRPr lang="en-IN" sz="2600" b="0" strike="noStrike" spc="-1" dirty="0">
              <a:latin typeface="Arial"/>
            </a:endParaRPr>
          </a:p>
          <a:p>
            <a:pPr>
              <a:lnSpc>
                <a:spcPct val="100000"/>
              </a:lnSpc>
              <a:spcBef>
                <a:spcPts val="519"/>
              </a:spcBef>
            </a:pPr>
            <a:endParaRPr lang="en-IN" sz="26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739440" y="504000"/>
            <a:ext cx="2903400" cy="48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2600" b="0" strike="noStrike" spc="-1">
                <a:solidFill>
                  <a:srgbClr val="292934"/>
                </a:solidFill>
                <a:latin typeface="Arial"/>
                <a:ea typeface="ＭＳ Ｐゴシック"/>
              </a:rPr>
              <a:t>CLASS DIAGRAM</a:t>
            </a:r>
            <a:endParaRPr lang="en-IN" sz="2600" b="0" strike="noStrike" spc="-1">
              <a:latin typeface="Arial"/>
            </a:endParaRPr>
          </a:p>
        </p:txBody>
      </p:sp>
      <p:pic>
        <p:nvPicPr>
          <p:cNvPr id="202" name="Picture 201"/>
          <p:cNvPicPr/>
          <p:nvPr/>
        </p:nvPicPr>
        <p:blipFill>
          <a:blip r:embed="rId2"/>
          <a:stretch/>
        </p:blipFill>
        <p:spPr>
          <a:xfrm>
            <a:off x="169920" y="1795680"/>
            <a:ext cx="9800280" cy="4028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2"/>
          <p:cNvSpPr txBox="1"/>
          <p:nvPr/>
        </p:nvSpPr>
        <p:spPr>
          <a:xfrm>
            <a:off x="576000" y="1512000"/>
            <a:ext cx="8280000" cy="5788210"/>
          </a:xfrm>
          <a:prstGeom prst="rect">
            <a:avLst/>
          </a:prstGeom>
          <a:noFill/>
          <a:ln>
            <a:noFill/>
          </a:ln>
        </p:spPr>
        <p:txBody>
          <a:bodyPr lIns="90000" tIns="45000" rIns="90000" bIns="45000"/>
          <a:lstStyle/>
          <a:p>
            <a:pPr algn="just"/>
            <a:r>
              <a:rPr lang="en-US" sz="2400" dirty="0"/>
              <a:t>In this system work, we have recommended crops to the farmers according to the area of production, temperature, and rainfall and pH value of the soil. We predict the yield of the crop and recommend farmers crop suitable for farming which will give them best results</a:t>
            </a:r>
          </a:p>
          <a:p>
            <a:pPr algn="just"/>
            <a:endParaRPr lang="en-IN" sz="2200" b="0" strike="noStrike" spc="-1" dirty="0">
              <a:latin typeface="Arial"/>
            </a:endParaRPr>
          </a:p>
        </p:txBody>
      </p:sp>
      <p:sp>
        <p:nvSpPr>
          <p:cNvPr id="4" name="CustomShape 1"/>
          <p:cNvSpPr/>
          <p:nvPr/>
        </p:nvSpPr>
        <p:spPr>
          <a:xfrm>
            <a:off x="504000" y="587880"/>
            <a:ext cx="9071280" cy="109044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nchor="ctr"/>
          <a:lstStyle/>
          <a:p>
            <a:pPr>
              <a:lnSpc>
                <a:spcPct val="100000"/>
              </a:lnSpc>
            </a:pPr>
            <a:r>
              <a:rPr lang="en-IN" sz="4400" spc="-100" dirty="0">
                <a:solidFill>
                  <a:srgbClr val="D2533C"/>
                </a:solidFill>
                <a:latin typeface="Arial"/>
              </a:rPr>
              <a:t>RESULT</a:t>
            </a:r>
            <a:endParaRPr lang="en-IN" sz="4400" b="0" strike="noStrike" spc="-1" dirty="0">
              <a:latin typeface="Arial"/>
            </a:endParaRPr>
          </a:p>
        </p:txBody>
      </p:sp>
      <p:pic>
        <p:nvPicPr>
          <p:cNvPr id="2" name="Picture 1"/>
          <p:cNvPicPr>
            <a:picLocks noChangeAspect="1"/>
          </p:cNvPicPr>
          <p:nvPr/>
        </p:nvPicPr>
        <p:blipFill>
          <a:blip r:embed="rId2"/>
          <a:stretch>
            <a:fillRect/>
          </a:stretch>
        </p:blipFill>
        <p:spPr>
          <a:xfrm>
            <a:off x="1816938" y="3597468"/>
            <a:ext cx="5517358" cy="32128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2"/>
          <p:cNvSpPr txBox="1"/>
          <p:nvPr/>
        </p:nvSpPr>
        <p:spPr>
          <a:xfrm>
            <a:off x="576000" y="1512000"/>
            <a:ext cx="8280000" cy="5788210"/>
          </a:xfrm>
          <a:prstGeom prst="rect">
            <a:avLst/>
          </a:prstGeom>
          <a:noFill/>
          <a:ln>
            <a:noFill/>
          </a:ln>
        </p:spPr>
        <p:txBody>
          <a:bodyPr lIns="90000" tIns="45000" rIns="90000" bIns="45000"/>
          <a:lstStyle/>
          <a:p>
            <a:pPr algn="just"/>
            <a:endParaRPr lang="en-IN" sz="2200" b="0" strike="noStrike" spc="-1" dirty="0">
              <a:latin typeface="Arial"/>
            </a:endParaRPr>
          </a:p>
        </p:txBody>
      </p:sp>
      <p:sp>
        <p:nvSpPr>
          <p:cNvPr id="4" name="CustomShape 1"/>
          <p:cNvSpPr/>
          <p:nvPr/>
        </p:nvSpPr>
        <p:spPr>
          <a:xfrm>
            <a:off x="504000" y="587880"/>
            <a:ext cx="9071280" cy="109044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nchor="ctr"/>
          <a:lstStyle/>
          <a:p>
            <a:pPr>
              <a:lnSpc>
                <a:spcPct val="100000"/>
              </a:lnSpc>
            </a:pPr>
            <a:r>
              <a:rPr lang="en-IN" sz="4400" spc="-100" dirty="0">
                <a:solidFill>
                  <a:srgbClr val="D2533C"/>
                </a:solidFill>
                <a:latin typeface="Arial"/>
              </a:rPr>
              <a:t>RESULT</a:t>
            </a:r>
            <a:endParaRPr lang="en-IN" sz="4400" b="0" strike="noStrike" spc="-1" dirty="0">
              <a:latin typeface="Arial"/>
            </a:endParaRPr>
          </a:p>
        </p:txBody>
      </p:sp>
      <p:pic>
        <p:nvPicPr>
          <p:cNvPr id="3" name="Picture 2"/>
          <p:cNvPicPr>
            <a:picLocks noChangeAspect="1"/>
          </p:cNvPicPr>
          <p:nvPr/>
        </p:nvPicPr>
        <p:blipFill>
          <a:blip r:embed="rId2"/>
          <a:stretch>
            <a:fillRect/>
          </a:stretch>
        </p:blipFill>
        <p:spPr>
          <a:xfrm>
            <a:off x="2263343" y="2215473"/>
            <a:ext cx="4182427" cy="4655303"/>
          </a:xfrm>
          <a:prstGeom prst="rect">
            <a:avLst/>
          </a:prstGeom>
        </p:spPr>
      </p:pic>
    </p:spTree>
    <p:extLst>
      <p:ext uri="{BB962C8B-B14F-4D97-AF65-F5344CB8AC3E}">
        <p14:creationId xmlns:p14="http://schemas.microsoft.com/office/powerpoint/2010/main" val="8650461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2"/>
          <p:cNvSpPr txBox="1"/>
          <p:nvPr/>
        </p:nvSpPr>
        <p:spPr>
          <a:xfrm>
            <a:off x="576000" y="1512000"/>
            <a:ext cx="8280000" cy="5788210"/>
          </a:xfrm>
          <a:prstGeom prst="rect">
            <a:avLst/>
          </a:prstGeom>
          <a:noFill/>
          <a:ln>
            <a:noFill/>
          </a:ln>
        </p:spPr>
        <p:txBody>
          <a:bodyPr lIns="90000" tIns="45000" rIns="90000" bIns="45000"/>
          <a:lstStyle/>
          <a:p>
            <a:r>
              <a:rPr lang="en-US" sz="2400" dirty="0"/>
              <a:t> </a:t>
            </a:r>
          </a:p>
          <a:p>
            <a:pPr marL="342900" lvl="0" indent="-342900">
              <a:buFont typeface="Arial" panose="020B0604020202020204" pitchFamily="34" charset="0"/>
              <a:buChar char="•"/>
            </a:pPr>
            <a:r>
              <a:rPr lang="en-IN" sz="2400" dirty="0"/>
              <a:t>The analysis of rainfall and temperature </a:t>
            </a:r>
            <a:r>
              <a:rPr lang="en-IN" sz="2400" dirty="0" err="1"/>
              <a:t>areawise</a:t>
            </a:r>
            <a:r>
              <a:rPr lang="en-IN" sz="2400" dirty="0"/>
              <a:t> helps us determine the most suitable range</a:t>
            </a:r>
            <a:endParaRPr lang="en-US" sz="2400" dirty="0"/>
          </a:p>
          <a:p>
            <a:r>
              <a:rPr lang="en-IN" sz="2400" dirty="0"/>
              <a:t>     required for different crops.</a:t>
            </a:r>
            <a:endParaRPr lang="en-US" sz="2400" dirty="0"/>
          </a:p>
          <a:p>
            <a:pPr marL="342900" lvl="0" indent="-342900">
              <a:buFont typeface="Arial" panose="020B0604020202020204" pitchFamily="34" charset="0"/>
              <a:buChar char="•"/>
            </a:pPr>
            <a:r>
              <a:rPr lang="en-IN" sz="2400" dirty="0" err="1"/>
              <a:t>Analyzing</a:t>
            </a:r>
            <a:r>
              <a:rPr lang="en-IN" sz="2400" dirty="0"/>
              <a:t> pH values of land with the above analysis of rainfall and temperature, a</a:t>
            </a:r>
            <a:r>
              <a:rPr lang="en-US" sz="2400" dirty="0"/>
              <a:t> </a:t>
            </a:r>
            <a:r>
              <a:rPr lang="en-IN" sz="2400" dirty="0"/>
              <a:t>regression model is created to help predict which crop is most suitable in which area.</a:t>
            </a:r>
            <a:endParaRPr lang="en-US" sz="2400" dirty="0"/>
          </a:p>
          <a:p>
            <a:pPr marL="342900" lvl="0" indent="-342900">
              <a:buFont typeface="Arial" panose="020B0604020202020204" pitchFamily="34" charset="0"/>
              <a:buChar char="•"/>
            </a:pPr>
            <a:r>
              <a:rPr lang="en-IN" sz="2400" dirty="0"/>
              <a:t>Area vs Production helps to reinforce the correctness of this model.</a:t>
            </a:r>
            <a:endParaRPr lang="en-US" sz="2400" dirty="0"/>
          </a:p>
        </p:txBody>
      </p:sp>
      <p:sp>
        <p:nvSpPr>
          <p:cNvPr id="4" name="CustomShape 1"/>
          <p:cNvSpPr/>
          <p:nvPr/>
        </p:nvSpPr>
        <p:spPr>
          <a:xfrm>
            <a:off x="504000" y="587880"/>
            <a:ext cx="9071280" cy="109044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nchor="ctr"/>
          <a:lstStyle/>
          <a:p>
            <a:pPr>
              <a:lnSpc>
                <a:spcPct val="100000"/>
              </a:lnSpc>
            </a:pPr>
            <a:r>
              <a:rPr lang="en-IN" sz="4400" spc="-100" dirty="0">
                <a:solidFill>
                  <a:srgbClr val="D2533C"/>
                </a:solidFill>
                <a:latin typeface="Arial"/>
              </a:rPr>
              <a:t>RESULT</a:t>
            </a:r>
            <a:endParaRPr lang="en-IN" sz="4400" b="0" strike="noStrike" spc="-1" dirty="0">
              <a:latin typeface="Arial"/>
            </a:endParaRPr>
          </a:p>
        </p:txBody>
      </p:sp>
    </p:spTree>
    <p:extLst>
      <p:ext uri="{BB962C8B-B14F-4D97-AF65-F5344CB8AC3E}">
        <p14:creationId xmlns:p14="http://schemas.microsoft.com/office/powerpoint/2010/main" val="40435197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2"/>
          <p:cNvSpPr txBox="1"/>
          <p:nvPr/>
        </p:nvSpPr>
        <p:spPr>
          <a:xfrm>
            <a:off x="576000" y="1512000"/>
            <a:ext cx="8280000" cy="3471120"/>
          </a:xfrm>
          <a:prstGeom prst="rect">
            <a:avLst/>
          </a:prstGeom>
          <a:noFill/>
          <a:ln>
            <a:noFill/>
          </a:ln>
        </p:spPr>
        <p:txBody>
          <a:bodyPr lIns="90000" tIns="45000" rIns="90000" bIns="45000"/>
          <a:lstStyle/>
          <a:p>
            <a:pPr algn="just"/>
            <a:endParaRPr lang="en-IN" sz="2200" b="0" strike="noStrike" spc="-1" dirty="0">
              <a:latin typeface="Arial"/>
            </a:endParaRPr>
          </a:p>
          <a:p>
            <a:pPr algn="just"/>
            <a:endParaRPr lang="en-IN" sz="2200" spc="-1" dirty="0">
              <a:latin typeface="Arial"/>
            </a:endParaRPr>
          </a:p>
          <a:p>
            <a:pPr algn="just"/>
            <a:r>
              <a:rPr lang="en-IN" sz="2200" b="0" strike="noStrike" spc="-1" dirty="0">
                <a:latin typeface="Arial"/>
              </a:rPr>
              <a:t>After sufficient research in our domain, we have understood how</a:t>
            </a:r>
          </a:p>
          <a:p>
            <a:pPr algn="just"/>
            <a:r>
              <a:rPr lang="en-IN" sz="2200" b="0" strike="noStrike" spc="-1" dirty="0">
                <a:latin typeface="Arial"/>
              </a:rPr>
              <a:t>recommendation of crop and predicting yield using different methods works. Research on this problem has been done along with the different crops from different region. The system architecture and data flow has also been designed for the system. After </a:t>
            </a:r>
            <a:r>
              <a:rPr lang="en-IN" sz="2200" b="0" strike="noStrike" spc="-1" dirty="0" err="1">
                <a:latin typeface="Arial"/>
              </a:rPr>
              <a:t>analyzing</a:t>
            </a:r>
            <a:r>
              <a:rPr lang="en-IN" sz="2200" b="0" strike="noStrike" spc="-1" dirty="0">
                <a:latin typeface="Arial"/>
              </a:rPr>
              <a:t> the limitations, advantages and scope of this system we have successfully completed the Software Requirement Specification of this project</a:t>
            </a:r>
            <a:r>
              <a:rPr lang="en-IN" sz="1800" b="0" strike="noStrike" spc="-1" dirty="0">
                <a:latin typeface="Arial"/>
              </a:rPr>
              <a:t>.</a:t>
            </a:r>
          </a:p>
          <a:p>
            <a:pPr algn="just"/>
            <a:endParaRPr lang="en-IN" sz="1800" b="0" strike="noStrike" spc="-1" dirty="0">
              <a:latin typeface="Arial"/>
            </a:endParaRPr>
          </a:p>
          <a:p>
            <a:pPr algn="just"/>
            <a:endParaRPr lang="en-IN" sz="2200" b="0" strike="noStrike" spc="-1" dirty="0">
              <a:latin typeface="Arial"/>
            </a:endParaRPr>
          </a:p>
        </p:txBody>
      </p:sp>
      <p:sp>
        <p:nvSpPr>
          <p:cNvPr id="4" name="CustomShape 1"/>
          <p:cNvSpPr/>
          <p:nvPr/>
        </p:nvSpPr>
        <p:spPr>
          <a:xfrm>
            <a:off x="504000" y="587880"/>
            <a:ext cx="9071280" cy="109044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nchor="ctr"/>
          <a:lstStyle/>
          <a:p>
            <a:pPr>
              <a:lnSpc>
                <a:spcPct val="100000"/>
              </a:lnSpc>
            </a:pPr>
            <a:r>
              <a:rPr lang="en-IN" sz="4400" spc="-100" dirty="0">
                <a:solidFill>
                  <a:srgbClr val="D2533C"/>
                </a:solidFill>
                <a:latin typeface="Arial"/>
              </a:rPr>
              <a:t>CONCLUSION</a:t>
            </a:r>
            <a:endParaRPr lang="en-IN" sz="4400" b="0" strike="noStrike" spc="-1" dirty="0">
              <a:latin typeface="Arial"/>
            </a:endParaRPr>
          </a:p>
        </p:txBody>
      </p:sp>
    </p:spTree>
    <p:extLst>
      <p:ext uri="{BB962C8B-B14F-4D97-AF65-F5344CB8AC3E}">
        <p14:creationId xmlns:p14="http://schemas.microsoft.com/office/powerpoint/2010/main" val="20844976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504000" y="587880"/>
            <a:ext cx="9071280" cy="109044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nchor="ctr"/>
          <a:lstStyle/>
          <a:p>
            <a:pPr>
              <a:lnSpc>
                <a:spcPct val="100000"/>
              </a:lnSpc>
            </a:pPr>
            <a:r>
              <a:rPr lang="en-IN" sz="4400" b="0" strike="noStrike" spc="-100" dirty="0">
                <a:solidFill>
                  <a:srgbClr val="D2533C"/>
                </a:solidFill>
                <a:latin typeface="Arial"/>
                <a:ea typeface="DejaVu Sans"/>
              </a:rPr>
              <a:t>REFERENCES</a:t>
            </a:r>
            <a:endParaRPr lang="en-IN" sz="4400" b="0" strike="noStrike" spc="-1" dirty="0">
              <a:latin typeface="Arial"/>
            </a:endParaRPr>
          </a:p>
        </p:txBody>
      </p:sp>
      <p:sp>
        <p:nvSpPr>
          <p:cNvPr id="206" name="CustomShape 2"/>
          <p:cNvSpPr/>
          <p:nvPr/>
        </p:nvSpPr>
        <p:spPr>
          <a:xfrm>
            <a:off x="504000" y="1764000"/>
            <a:ext cx="7519123" cy="537444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normAutofit/>
          </a:bodyPr>
          <a:lstStyle/>
          <a:p>
            <a:pPr marL="342900" indent="-342900" algn="just">
              <a:lnSpc>
                <a:spcPct val="100000"/>
              </a:lnSpc>
              <a:spcBef>
                <a:spcPts val="360"/>
              </a:spcBef>
              <a:buFont typeface="+mj-lt"/>
              <a:buAutoNum type="arabicPeriod"/>
            </a:pPr>
            <a:r>
              <a:rPr lang="en-IN" sz="1800" b="0" strike="noStrike" spc="-1" dirty="0" err="1">
                <a:solidFill>
                  <a:srgbClr val="292934"/>
                </a:solidFill>
                <a:latin typeface="Bahnschrift Light Condensed"/>
                <a:ea typeface="DejaVu Sans"/>
              </a:rPr>
              <a:t>Jharna</a:t>
            </a:r>
            <a:r>
              <a:rPr lang="en-IN" sz="1800" b="0" strike="noStrike" spc="-1" dirty="0">
                <a:solidFill>
                  <a:srgbClr val="292934"/>
                </a:solidFill>
                <a:latin typeface="Bahnschrift Light Condensed"/>
                <a:ea typeface="DejaVu Sans"/>
              </a:rPr>
              <a:t> Majumdar, Sneha </a:t>
            </a:r>
            <a:r>
              <a:rPr lang="en-IN" sz="1800" b="0" strike="noStrike" spc="-1" dirty="0" err="1">
                <a:solidFill>
                  <a:srgbClr val="292934"/>
                </a:solidFill>
                <a:latin typeface="Bahnschrift Light Condensed"/>
                <a:ea typeface="DejaVu Sans"/>
              </a:rPr>
              <a:t>Naraseeyappa</a:t>
            </a:r>
            <a:r>
              <a:rPr lang="en-IN" sz="1800" b="0" strike="noStrike" spc="-1" dirty="0">
                <a:solidFill>
                  <a:srgbClr val="292934"/>
                </a:solidFill>
                <a:latin typeface="Bahnschrift Light Condensed"/>
                <a:ea typeface="DejaVu Sans"/>
              </a:rPr>
              <a:t> and Shilpa </a:t>
            </a:r>
            <a:r>
              <a:rPr lang="en-IN" sz="1800" b="0" strike="noStrike" spc="-1" dirty="0" err="1">
                <a:solidFill>
                  <a:srgbClr val="292934"/>
                </a:solidFill>
                <a:latin typeface="Bahnschrift Light Condensed"/>
                <a:ea typeface="DejaVu Sans"/>
              </a:rPr>
              <a:t>Ankalaki</a:t>
            </a:r>
            <a:r>
              <a:rPr lang="en-IN" sz="1800" b="0" strike="noStrike" spc="-1" dirty="0">
                <a:solidFill>
                  <a:srgbClr val="292934"/>
                </a:solidFill>
                <a:latin typeface="Bahnschrift Light Condensed"/>
                <a:ea typeface="DejaVu Sans"/>
              </a:rPr>
              <a:t>, Analysis of agriculture </a:t>
            </a:r>
            <a:r>
              <a:rPr lang="en-IN" spc="-1" dirty="0">
                <a:solidFill>
                  <a:srgbClr val="292934"/>
                </a:solidFill>
                <a:latin typeface="Bahnschrift Light Condensed"/>
                <a:ea typeface="DejaVu Sans"/>
              </a:rPr>
              <a:t>                </a:t>
            </a:r>
            <a:r>
              <a:rPr lang="en-IN" sz="1800" b="0" strike="noStrike" spc="-1" dirty="0">
                <a:solidFill>
                  <a:srgbClr val="292934"/>
                </a:solidFill>
                <a:latin typeface="Bahnschrift Light Condensed"/>
                <a:ea typeface="DejaVu Sans"/>
              </a:rPr>
              <a:t>data using data mining techniques: application of big data , 2017</a:t>
            </a:r>
          </a:p>
          <a:p>
            <a:pPr marL="342900" indent="-342900" algn="just">
              <a:lnSpc>
                <a:spcPct val="100000"/>
              </a:lnSpc>
              <a:spcBef>
                <a:spcPts val="360"/>
              </a:spcBef>
              <a:buFont typeface="+mj-lt"/>
              <a:buAutoNum type="arabicPeriod"/>
            </a:pPr>
            <a:r>
              <a:rPr lang="en-IN" sz="1800" b="0" strike="noStrike" spc="-1" dirty="0" err="1">
                <a:solidFill>
                  <a:srgbClr val="292934"/>
                </a:solidFill>
                <a:latin typeface="Bahnschrift Light Condensed"/>
                <a:ea typeface="DejaVu Sans"/>
              </a:rPr>
              <a:t>Miss.Snehal</a:t>
            </a:r>
            <a:r>
              <a:rPr lang="en-IN" sz="1800" b="0" strike="noStrike" spc="-1" dirty="0">
                <a:solidFill>
                  <a:srgbClr val="292934"/>
                </a:solidFill>
                <a:latin typeface="Bahnschrift Light Condensed"/>
                <a:ea typeface="DejaVu Sans"/>
              </a:rPr>
              <a:t>, </a:t>
            </a:r>
            <a:r>
              <a:rPr lang="en-IN" sz="1800" b="0" strike="noStrike" spc="-1" dirty="0" err="1">
                <a:solidFill>
                  <a:srgbClr val="292934"/>
                </a:solidFill>
                <a:latin typeface="Bahnschrift Light Condensed"/>
                <a:ea typeface="DejaVu Sans"/>
              </a:rPr>
              <a:t>S.Dahikar</a:t>
            </a:r>
            <a:r>
              <a:rPr lang="en-IN" sz="1800" b="0" strike="noStrike" spc="-1" dirty="0">
                <a:solidFill>
                  <a:srgbClr val="292934"/>
                </a:solidFill>
                <a:latin typeface="Bahnschrift Light Condensed"/>
                <a:ea typeface="DejaVu Sans"/>
              </a:rPr>
              <a:t>, </a:t>
            </a:r>
            <a:r>
              <a:rPr lang="en-IN" sz="1800" b="0" strike="noStrike" spc="-1" dirty="0" err="1">
                <a:solidFill>
                  <a:srgbClr val="292934"/>
                </a:solidFill>
                <a:latin typeface="Bahnschrift Light Condensed"/>
                <a:ea typeface="DejaVu Sans"/>
              </a:rPr>
              <a:t>Dr.Sandeep</a:t>
            </a:r>
            <a:r>
              <a:rPr lang="en-IN" sz="1800" b="0" strike="noStrike" spc="-1" dirty="0">
                <a:solidFill>
                  <a:srgbClr val="292934"/>
                </a:solidFill>
                <a:latin typeface="Bahnschrift Light Condensed"/>
                <a:ea typeface="DejaVu Sans"/>
              </a:rPr>
              <a:t>, </a:t>
            </a:r>
            <a:r>
              <a:rPr lang="en-IN" sz="1800" b="0" strike="noStrike" spc="-1" dirty="0" err="1">
                <a:solidFill>
                  <a:srgbClr val="292934"/>
                </a:solidFill>
                <a:latin typeface="Bahnschrift Light Condensed"/>
                <a:ea typeface="DejaVu Sans"/>
              </a:rPr>
              <a:t>V.Rode</a:t>
            </a:r>
            <a:r>
              <a:rPr lang="en-IN" sz="1800" b="0" strike="noStrike" spc="-1" dirty="0">
                <a:solidFill>
                  <a:srgbClr val="292934"/>
                </a:solidFill>
                <a:latin typeface="Bahnschrift Light Condensed"/>
                <a:ea typeface="DejaVu Sans"/>
              </a:rPr>
              <a:t> , Agricultural Crop Yield Prediction Using Artificial Neural Network Approach, Journal Vol. 2, 1, January 2014January 1, 2014</a:t>
            </a:r>
            <a:endParaRPr lang="en-IN" sz="1800" b="0" strike="noStrike" spc="-1" dirty="0">
              <a:latin typeface="Arial"/>
            </a:endParaRPr>
          </a:p>
          <a:p>
            <a:pPr marL="342900" indent="-342900" algn="just">
              <a:lnSpc>
                <a:spcPct val="100000"/>
              </a:lnSpc>
              <a:spcBef>
                <a:spcPts val="360"/>
              </a:spcBef>
              <a:buFont typeface="+mj-lt"/>
              <a:buAutoNum type="arabicPeriod"/>
            </a:pPr>
            <a:r>
              <a:rPr lang="en-IN" sz="1800" b="0" strike="noStrike" spc="-1" dirty="0" err="1">
                <a:solidFill>
                  <a:srgbClr val="292934"/>
                </a:solidFill>
                <a:latin typeface="Bahnschrift Light Condensed"/>
                <a:ea typeface="DejaVu Sans"/>
              </a:rPr>
              <a:t>S.Veenadhari</a:t>
            </a:r>
            <a:r>
              <a:rPr lang="en-IN" sz="1800" b="0" strike="noStrike" spc="-1" dirty="0">
                <a:solidFill>
                  <a:srgbClr val="292934"/>
                </a:solidFill>
                <a:latin typeface="Bahnschrift Light Condensed"/>
                <a:ea typeface="DejaVu Sans"/>
              </a:rPr>
              <a:t>, </a:t>
            </a:r>
            <a:r>
              <a:rPr lang="en-IN" sz="1800" b="0" strike="noStrike" spc="-1" dirty="0" err="1">
                <a:solidFill>
                  <a:srgbClr val="292934"/>
                </a:solidFill>
                <a:latin typeface="Bahnschrift Light Condensed"/>
                <a:ea typeface="DejaVu Sans"/>
              </a:rPr>
              <a:t>Dr.</a:t>
            </a:r>
            <a:r>
              <a:rPr lang="en-IN" sz="1800" b="0" strike="noStrike" spc="-1" dirty="0">
                <a:solidFill>
                  <a:srgbClr val="292934"/>
                </a:solidFill>
                <a:latin typeface="Bahnschrift Light Condensed"/>
                <a:ea typeface="DejaVu Sans"/>
              </a:rPr>
              <a:t> Bharat </a:t>
            </a:r>
            <a:r>
              <a:rPr lang="en-IN" sz="1800" b="0" strike="noStrike" spc="-1" dirty="0" err="1">
                <a:solidFill>
                  <a:srgbClr val="292934"/>
                </a:solidFill>
                <a:latin typeface="Bahnschrift Light Condensed"/>
                <a:ea typeface="DejaVu Sans"/>
              </a:rPr>
              <a:t>Misra</a:t>
            </a:r>
            <a:r>
              <a:rPr lang="en-IN" sz="1800" b="0" strike="noStrike" spc="-1" dirty="0">
                <a:solidFill>
                  <a:srgbClr val="292934"/>
                </a:solidFill>
                <a:latin typeface="Bahnschrift Light Condensed"/>
                <a:ea typeface="DejaVu Sans"/>
              </a:rPr>
              <a:t>, </a:t>
            </a:r>
            <a:r>
              <a:rPr lang="en-IN" sz="1800" b="0" strike="noStrike" spc="-1" dirty="0" err="1">
                <a:solidFill>
                  <a:srgbClr val="292934"/>
                </a:solidFill>
                <a:latin typeface="Bahnschrift Light Condensed"/>
                <a:ea typeface="DejaVu Sans"/>
              </a:rPr>
              <a:t>Dr.</a:t>
            </a:r>
            <a:r>
              <a:rPr lang="en-IN" sz="1800" b="0" strike="noStrike" spc="-1" dirty="0">
                <a:solidFill>
                  <a:srgbClr val="292934"/>
                </a:solidFill>
                <a:latin typeface="Bahnschrift Light Condensed"/>
                <a:ea typeface="DejaVu Sans"/>
              </a:rPr>
              <a:t> CD Singh, Machine learning approach for forecasting crop yield based on climatic parameters, Conference, January 2014</a:t>
            </a:r>
            <a:endParaRPr lang="en-IN" sz="1800" b="0" strike="noStrike" spc="-1" dirty="0">
              <a:latin typeface="Arial"/>
            </a:endParaRPr>
          </a:p>
          <a:p>
            <a:pPr marL="342900" indent="-342900" algn="just">
              <a:lnSpc>
                <a:spcPct val="100000"/>
              </a:lnSpc>
              <a:spcBef>
                <a:spcPts val="360"/>
              </a:spcBef>
              <a:buFont typeface="+mj-lt"/>
              <a:buAutoNum type="arabicPeriod"/>
            </a:pPr>
            <a:r>
              <a:rPr lang="en-IN" sz="1800" b="0" strike="noStrike" spc="-1" dirty="0" err="1">
                <a:solidFill>
                  <a:srgbClr val="292934"/>
                </a:solidFill>
                <a:latin typeface="Bahnschrift Light Condensed"/>
                <a:ea typeface="DejaVu Sans"/>
              </a:rPr>
              <a:t>Anup</a:t>
            </a:r>
            <a:r>
              <a:rPr lang="en-IN" sz="1800" b="0" strike="noStrike" spc="-1" dirty="0">
                <a:solidFill>
                  <a:srgbClr val="292934"/>
                </a:solidFill>
                <a:latin typeface="Bahnschrift Light Condensed"/>
                <a:ea typeface="DejaVu Sans"/>
              </a:rPr>
              <a:t> K. Prasad , Lim Chai , Ramesh P. Singh, </a:t>
            </a:r>
            <a:r>
              <a:rPr lang="en-IN" sz="1800" b="0" strike="noStrike" spc="-1" dirty="0" err="1">
                <a:solidFill>
                  <a:srgbClr val="292934"/>
                </a:solidFill>
                <a:latin typeface="Bahnschrift Light Condensed"/>
                <a:ea typeface="DejaVu Sans"/>
              </a:rPr>
              <a:t>Menas</a:t>
            </a:r>
            <a:r>
              <a:rPr lang="en-IN" sz="1800" b="0" strike="noStrike" spc="-1" dirty="0">
                <a:solidFill>
                  <a:srgbClr val="292934"/>
                </a:solidFill>
                <a:latin typeface="Bahnschrift Light Condensed"/>
                <a:ea typeface="DejaVu Sans"/>
              </a:rPr>
              <a:t> </a:t>
            </a:r>
            <a:r>
              <a:rPr lang="en-IN" sz="1800" b="0" strike="noStrike" spc="-1" dirty="0" err="1">
                <a:solidFill>
                  <a:srgbClr val="292934"/>
                </a:solidFill>
                <a:latin typeface="Bahnschrift Light Condensed"/>
                <a:ea typeface="DejaVu Sans"/>
              </a:rPr>
              <a:t>Kafatos</a:t>
            </a:r>
            <a:r>
              <a:rPr lang="en-IN" sz="1800" b="0" strike="noStrike" spc="-1" dirty="0">
                <a:solidFill>
                  <a:srgbClr val="292934"/>
                </a:solidFill>
                <a:latin typeface="Bahnschrift Light Condensed"/>
                <a:ea typeface="DejaVu Sans"/>
              </a:rPr>
              <a:t>, Crop yield estimation model for Iowa using remote sensing and surface </a:t>
            </a:r>
            <a:r>
              <a:rPr lang="en-IN" sz="1800" b="0" strike="noStrike" spc="-1" dirty="0" err="1">
                <a:solidFill>
                  <a:srgbClr val="292934"/>
                </a:solidFill>
                <a:latin typeface="Bahnschrift Light Condensed"/>
                <a:ea typeface="DejaVu Sans"/>
              </a:rPr>
              <a:t>parameters,International</a:t>
            </a:r>
            <a:r>
              <a:rPr lang="en-IN" sz="1800" b="0" strike="noStrike" spc="-1" dirty="0">
                <a:solidFill>
                  <a:srgbClr val="292934"/>
                </a:solidFill>
                <a:latin typeface="Bahnschrift Light Condensed"/>
                <a:ea typeface="DejaVu Sans"/>
              </a:rPr>
              <a:t> Journal of Applied Earth Observation and </a:t>
            </a:r>
            <a:r>
              <a:rPr lang="en-IN" sz="1800" b="0" strike="noStrike" spc="-1" dirty="0" err="1">
                <a:solidFill>
                  <a:srgbClr val="292934"/>
                </a:solidFill>
                <a:latin typeface="Bahnschrift Light Condensed"/>
                <a:ea typeface="DejaVu Sans"/>
              </a:rPr>
              <a:t>Geoinformation</a:t>
            </a:r>
            <a:r>
              <a:rPr lang="en-IN" sz="1800" b="0" strike="noStrike" spc="-1" dirty="0">
                <a:solidFill>
                  <a:srgbClr val="292934"/>
                </a:solidFill>
                <a:latin typeface="Bahnschrift Light Condensed"/>
                <a:ea typeface="DejaVu Sans"/>
              </a:rPr>
              <a:t> 8 (2006) 2633, June 2005</a:t>
            </a:r>
            <a:endParaRPr lang="en-IN" sz="1800" b="0" strike="noStrike" spc="-1" dirty="0">
              <a:latin typeface="Arial"/>
            </a:endParaRPr>
          </a:p>
          <a:p>
            <a:pPr marL="342900" indent="-342900" algn="just">
              <a:lnSpc>
                <a:spcPct val="100000"/>
              </a:lnSpc>
              <a:spcBef>
                <a:spcPts val="360"/>
              </a:spcBef>
              <a:buFont typeface="+mj-lt"/>
              <a:buAutoNum type="arabicPeriod"/>
            </a:pPr>
            <a:r>
              <a:rPr lang="en-IN" sz="1800" b="0" strike="noStrike" spc="-1" dirty="0" err="1">
                <a:solidFill>
                  <a:srgbClr val="292934"/>
                </a:solidFill>
                <a:latin typeface="Bahnschrift Light Condensed"/>
                <a:ea typeface="DejaVu Sans"/>
              </a:rPr>
              <a:t>Askar</a:t>
            </a:r>
            <a:r>
              <a:rPr lang="en-IN" sz="1800" b="0" strike="noStrike" spc="-1" dirty="0">
                <a:solidFill>
                  <a:srgbClr val="292934"/>
                </a:solidFill>
                <a:latin typeface="Bahnschrift Light Condensed"/>
                <a:ea typeface="DejaVu Sans"/>
              </a:rPr>
              <a:t> Choudhury, James Jones, Crop Yield Prediction Using Time Series Models , Journal of Economic and Economic Education Research, Volume 15, Number 3, 2014</a:t>
            </a:r>
            <a:endParaRPr lang="en-IN" sz="1800" b="0" strike="noStrike" spc="-1" dirty="0">
              <a:latin typeface="Arial"/>
            </a:endParaRPr>
          </a:p>
          <a:p>
            <a:pPr algn="just">
              <a:lnSpc>
                <a:spcPct val="100000"/>
              </a:lnSpc>
              <a:spcBef>
                <a:spcPts val="360"/>
              </a:spcBef>
            </a:pPr>
            <a:endParaRPr lang="en-IN" sz="1800" b="0" strike="noStrike" spc="-1" dirty="0">
              <a:latin typeface="Arial"/>
            </a:endParaRPr>
          </a:p>
          <a:p>
            <a:pPr>
              <a:lnSpc>
                <a:spcPct val="100000"/>
              </a:lnSpc>
              <a:spcBef>
                <a:spcPts val="360"/>
              </a:spcBef>
            </a:pPr>
            <a:endParaRPr lang="en-IN" sz="18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2"/>
          <p:cNvSpPr/>
          <p:nvPr/>
        </p:nvSpPr>
        <p:spPr>
          <a:xfrm>
            <a:off x="504000" y="1764000"/>
            <a:ext cx="9071280" cy="537444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normAutofit/>
          </a:bodyPr>
          <a:lstStyle/>
          <a:p>
            <a:pPr algn="just">
              <a:lnSpc>
                <a:spcPct val="100000"/>
              </a:lnSpc>
              <a:spcBef>
                <a:spcPts val="360"/>
              </a:spcBef>
            </a:pPr>
            <a:r>
              <a:rPr lang="en-IN" spc="-1" dirty="0">
                <a:solidFill>
                  <a:srgbClr val="292934"/>
                </a:solidFill>
                <a:latin typeface="Bahnschrift Light Condensed"/>
              </a:rPr>
              <a:t>6. X.E. </a:t>
            </a:r>
            <a:r>
              <a:rPr lang="en-IN" spc="-1" dirty="0" err="1">
                <a:solidFill>
                  <a:srgbClr val="292934"/>
                </a:solidFill>
                <a:latin typeface="Bahnschrift Light Condensed"/>
              </a:rPr>
              <a:t>Pantazi</a:t>
            </a:r>
            <a:r>
              <a:rPr lang="en-IN" spc="-1" dirty="0">
                <a:solidFill>
                  <a:srgbClr val="292934"/>
                </a:solidFill>
                <a:latin typeface="Bahnschrift Light Condensed"/>
              </a:rPr>
              <a:t> , D. </a:t>
            </a:r>
            <a:r>
              <a:rPr lang="en-IN" spc="-1" dirty="0" err="1">
                <a:solidFill>
                  <a:srgbClr val="292934"/>
                </a:solidFill>
                <a:latin typeface="Bahnschrift Light Condensed"/>
              </a:rPr>
              <a:t>Moshou</a:t>
            </a:r>
            <a:r>
              <a:rPr lang="en-IN" spc="-1" dirty="0">
                <a:solidFill>
                  <a:srgbClr val="292934"/>
                </a:solidFill>
                <a:latin typeface="Bahnschrift Light Condensed"/>
              </a:rPr>
              <a:t> , T. </a:t>
            </a:r>
            <a:r>
              <a:rPr lang="en-IN" spc="-1" dirty="0" err="1">
                <a:solidFill>
                  <a:srgbClr val="292934"/>
                </a:solidFill>
                <a:latin typeface="Bahnschrift Light Condensed"/>
              </a:rPr>
              <a:t>Alexandridis</a:t>
            </a:r>
            <a:r>
              <a:rPr lang="en-IN" spc="-1" dirty="0">
                <a:solidFill>
                  <a:srgbClr val="292934"/>
                </a:solidFill>
                <a:latin typeface="Bahnschrift Light Condensed"/>
              </a:rPr>
              <a:t> , R.L. </a:t>
            </a:r>
            <a:r>
              <a:rPr lang="en-IN" spc="-1" dirty="0" err="1">
                <a:solidFill>
                  <a:srgbClr val="292934"/>
                </a:solidFill>
                <a:latin typeface="Bahnschrift Light Condensed"/>
              </a:rPr>
              <a:t>Whetton</a:t>
            </a:r>
            <a:r>
              <a:rPr lang="en-IN" spc="-1" dirty="0">
                <a:solidFill>
                  <a:srgbClr val="292934"/>
                </a:solidFill>
                <a:latin typeface="Bahnschrift Light Condensed"/>
              </a:rPr>
              <a:t> ,A.M. </a:t>
            </a:r>
            <a:r>
              <a:rPr lang="en-IN" spc="-1" dirty="0" err="1">
                <a:solidFill>
                  <a:srgbClr val="292934"/>
                </a:solidFill>
                <a:latin typeface="Bahnschrift Light Condensed"/>
              </a:rPr>
              <a:t>Mouazen</a:t>
            </a:r>
            <a:r>
              <a:rPr lang="en-IN" spc="-1" dirty="0">
                <a:solidFill>
                  <a:srgbClr val="292934"/>
                </a:solidFill>
                <a:latin typeface="Bahnschrift Light Condensed"/>
              </a:rPr>
              <a:t>, Wheat                                                                                          </a:t>
            </a:r>
          </a:p>
          <a:p>
            <a:pPr algn="just">
              <a:lnSpc>
                <a:spcPct val="100000"/>
              </a:lnSpc>
              <a:spcBef>
                <a:spcPts val="360"/>
              </a:spcBef>
            </a:pPr>
            <a:r>
              <a:rPr lang="en-IN" spc="-1" dirty="0">
                <a:solidFill>
                  <a:srgbClr val="292934"/>
                </a:solidFill>
                <a:latin typeface="Bahnschrift Light Condensed"/>
              </a:rPr>
              <a:t>    yield prediction using machine learning and advanced sensing techniques,</a:t>
            </a:r>
          </a:p>
          <a:p>
            <a:pPr algn="just">
              <a:lnSpc>
                <a:spcPct val="100000"/>
              </a:lnSpc>
              <a:spcBef>
                <a:spcPts val="360"/>
              </a:spcBef>
            </a:pPr>
            <a:r>
              <a:rPr lang="en-IN" spc="-1" dirty="0">
                <a:solidFill>
                  <a:srgbClr val="292934"/>
                </a:solidFill>
                <a:latin typeface="Bahnschrift Light Condensed"/>
              </a:rPr>
              <a:t>    Journal, 2015</a:t>
            </a:r>
            <a:endParaRPr lang="en-IN" spc="-1" dirty="0"/>
          </a:p>
          <a:p>
            <a:pPr algn="just">
              <a:lnSpc>
                <a:spcPct val="100000"/>
              </a:lnSpc>
              <a:spcBef>
                <a:spcPts val="360"/>
              </a:spcBef>
            </a:pPr>
            <a:r>
              <a:rPr lang="en-IN" spc="-1" dirty="0">
                <a:solidFill>
                  <a:srgbClr val="292934"/>
                </a:solidFill>
                <a:latin typeface="Bahnschrift Light Condensed"/>
              </a:rPr>
              <a:t>7. Alberto Gonzalez-Sanchez , Juan </a:t>
            </a:r>
            <a:r>
              <a:rPr lang="en-IN" spc="-1" dirty="0" err="1">
                <a:solidFill>
                  <a:srgbClr val="292934"/>
                </a:solidFill>
                <a:latin typeface="Bahnschrift Light Condensed"/>
              </a:rPr>
              <a:t>Frausto</a:t>
            </a:r>
            <a:r>
              <a:rPr lang="en-IN" spc="-1" dirty="0">
                <a:solidFill>
                  <a:srgbClr val="292934"/>
                </a:solidFill>
                <a:latin typeface="Bahnschrift Light Condensed"/>
              </a:rPr>
              <a:t>-Solis Waldo Ojeda-Bustamante</a:t>
            </a:r>
          </a:p>
          <a:p>
            <a:pPr algn="just">
              <a:lnSpc>
                <a:spcPct val="100000"/>
              </a:lnSpc>
              <a:spcBef>
                <a:spcPts val="360"/>
              </a:spcBef>
            </a:pPr>
            <a:r>
              <a:rPr lang="en-IN" spc="-1" dirty="0">
                <a:solidFill>
                  <a:srgbClr val="292934"/>
                </a:solidFill>
                <a:latin typeface="Bahnschrift Light Condensed"/>
              </a:rPr>
              <a:t>    Predictive ability of machine learning methods for massive crop yield prediction,</a:t>
            </a:r>
          </a:p>
          <a:p>
            <a:pPr algn="just">
              <a:lnSpc>
                <a:spcPct val="100000"/>
              </a:lnSpc>
              <a:spcBef>
                <a:spcPts val="360"/>
              </a:spcBef>
            </a:pPr>
            <a:r>
              <a:rPr lang="en-IN" spc="-1" dirty="0">
                <a:solidFill>
                  <a:srgbClr val="292934"/>
                </a:solidFill>
                <a:latin typeface="Bahnschrift Light Condensed"/>
              </a:rPr>
              <a:t>    Spanish journal of Agricultural research, June 2014</a:t>
            </a:r>
            <a:endParaRPr lang="en-IN" spc="-1" dirty="0"/>
          </a:p>
          <a:p>
            <a:pPr algn="just">
              <a:lnSpc>
                <a:spcPct val="100000"/>
              </a:lnSpc>
              <a:spcBef>
                <a:spcPts val="360"/>
              </a:spcBef>
            </a:pPr>
            <a:r>
              <a:rPr lang="en-IN" spc="-1" dirty="0">
                <a:solidFill>
                  <a:srgbClr val="292934"/>
                </a:solidFill>
                <a:latin typeface="Bahnschrift Light Condensed"/>
              </a:rPr>
              <a:t>8. </a:t>
            </a:r>
            <a:r>
              <a:rPr lang="en-IN" spc="-1" dirty="0" err="1">
                <a:solidFill>
                  <a:srgbClr val="292934"/>
                </a:solidFill>
                <a:latin typeface="Bahnschrift Light Condensed"/>
              </a:rPr>
              <a:t>Tirtha</a:t>
            </a:r>
            <a:r>
              <a:rPr lang="en-IN" spc="-1" dirty="0">
                <a:solidFill>
                  <a:srgbClr val="292934"/>
                </a:solidFill>
                <a:latin typeface="Bahnschrift Light Condensed"/>
              </a:rPr>
              <a:t> </a:t>
            </a:r>
            <a:r>
              <a:rPr lang="en-IN" spc="-1" dirty="0" err="1">
                <a:solidFill>
                  <a:srgbClr val="292934"/>
                </a:solidFill>
                <a:latin typeface="Bahnschrift Light Condensed"/>
              </a:rPr>
              <a:t>Ranjeet,Leisa</a:t>
            </a:r>
            <a:r>
              <a:rPr lang="en-IN" spc="-1" dirty="0">
                <a:solidFill>
                  <a:srgbClr val="292934"/>
                </a:solidFill>
                <a:latin typeface="Bahnschrift Light Condensed"/>
              </a:rPr>
              <a:t> Armstrong ,An Artificial Neural Network for Predicting Crops</a:t>
            </a:r>
          </a:p>
          <a:p>
            <a:pPr algn="just">
              <a:lnSpc>
                <a:spcPct val="100000"/>
              </a:lnSpc>
              <a:spcBef>
                <a:spcPts val="360"/>
              </a:spcBef>
            </a:pPr>
            <a:r>
              <a:rPr lang="en-IN" spc="-1" dirty="0">
                <a:solidFill>
                  <a:srgbClr val="292934"/>
                </a:solidFill>
                <a:latin typeface="Bahnschrift Light Condensed"/>
              </a:rPr>
              <a:t>    Yield in Nepal, 2014</a:t>
            </a:r>
            <a:endParaRPr lang="en-IN" spc="-1" dirty="0"/>
          </a:p>
          <a:p>
            <a:pPr algn="just">
              <a:lnSpc>
                <a:spcPct val="100000"/>
              </a:lnSpc>
              <a:spcBef>
                <a:spcPts val="360"/>
              </a:spcBef>
            </a:pPr>
            <a:r>
              <a:rPr lang="en-IN" spc="-1" dirty="0">
                <a:solidFill>
                  <a:srgbClr val="292934"/>
                </a:solidFill>
                <a:latin typeface="Bahnschrift Light Condensed"/>
              </a:rPr>
              <a:t>9. </a:t>
            </a:r>
            <a:r>
              <a:rPr lang="en-IN" spc="-1" dirty="0" err="1">
                <a:solidFill>
                  <a:srgbClr val="292934"/>
                </a:solidFill>
                <a:latin typeface="Bahnschrift Light Condensed"/>
              </a:rPr>
              <a:t>Snehal</a:t>
            </a:r>
            <a:r>
              <a:rPr lang="en-IN" spc="-1" dirty="0">
                <a:solidFill>
                  <a:srgbClr val="292934"/>
                </a:solidFill>
                <a:latin typeface="Bahnschrift Light Condensed"/>
              </a:rPr>
              <a:t> S. </a:t>
            </a:r>
            <a:r>
              <a:rPr lang="en-IN" spc="-1" dirty="0" err="1">
                <a:solidFill>
                  <a:srgbClr val="292934"/>
                </a:solidFill>
                <a:latin typeface="Bahnschrift Light Condensed"/>
              </a:rPr>
              <a:t>Dahikar</a:t>
            </a:r>
            <a:r>
              <a:rPr lang="en-IN" spc="-1" dirty="0">
                <a:solidFill>
                  <a:srgbClr val="292934"/>
                </a:solidFill>
                <a:latin typeface="Bahnschrift Light Condensed"/>
              </a:rPr>
              <a:t>, </a:t>
            </a:r>
            <a:r>
              <a:rPr lang="en-IN" spc="-1" dirty="0" err="1">
                <a:solidFill>
                  <a:srgbClr val="292934"/>
                </a:solidFill>
                <a:latin typeface="Bahnschrift Light Condensed"/>
              </a:rPr>
              <a:t>Prof.</a:t>
            </a:r>
            <a:r>
              <a:rPr lang="en-IN" spc="-1" dirty="0">
                <a:solidFill>
                  <a:srgbClr val="292934"/>
                </a:solidFill>
                <a:latin typeface="Bahnschrift Light Condensed"/>
              </a:rPr>
              <a:t> </a:t>
            </a:r>
            <a:r>
              <a:rPr lang="en-IN" spc="-1" dirty="0" err="1">
                <a:solidFill>
                  <a:srgbClr val="292934"/>
                </a:solidFill>
                <a:latin typeface="Bahnschrift Light Condensed"/>
              </a:rPr>
              <a:t>Dr.</a:t>
            </a:r>
            <a:r>
              <a:rPr lang="en-IN" spc="-1" dirty="0">
                <a:solidFill>
                  <a:srgbClr val="292934"/>
                </a:solidFill>
                <a:latin typeface="Bahnschrift Light Condensed"/>
              </a:rPr>
              <a:t> Sandeep V. </a:t>
            </a:r>
            <a:r>
              <a:rPr lang="en-IN" spc="-1" dirty="0" err="1">
                <a:solidFill>
                  <a:srgbClr val="292934"/>
                </a:solidFill>
                <a:latin typeface="Bahnschrift Light Condensed"/>
              </a:rPr>
              <a:t>Rode,Prof</a:t>
            </a:r>
            <a:r>
              <a:rPr lang="en-IN" spc="-1" dirty="0">
                <a:solidFill>
                  <a:srgbClr val="292934"/>
                </a:solidFill>
                <a:latin typeface="Bahnschrift Light Condensed"/>
              </a:rPr>
              <a:t>. </a:t>
            </a:r>
            <a:r>
              <a:rPr lang="en-IN" spc="-1" dirty="0" err="1">
                <a:solidFill>
                  <a:srgbClr val="292934"/>
                </a:solidFill>
                <a:latin typeface="Bahnschrift Light Condensed"/>
              </a:rPr>
              <a:t>Pramod</a:t>
            </a:r>
            <a:r>
              <a:rPr lang="en-IN" spc="-1" dirty="0">
                <a:solidFill>
                  <a:srgbClr val="292934"/>
                </a:solidFill>
                <a:latin typeface="Bahnschrift Light Condensed"/>
              </a:rPr>
              <a:t> </a:t>
            </a:r>
            <a:r>
              <a:rPr lang="en-IN" spc="-1" dirty="0" err="1">
                <a:solidFill>
                  <a:srgbClr val="292934"/>
                </a:solidFill>
                <a:latin typeface="Bahnschrift Light Condensed"/>
              </a:rPr>
              <a:t>Deshmukh</a:t>
            </a:r>
            <a:r>
              <a:rPr lang="en-IN" spc="-1" dirty="0">
                <a:solidFill>
                  <a:srgbClr val="292934"/>
                </a:solidFill>
                <a:latin typeface="Bahnschrift Light Condensed"/>
              </a:rPr>
              <a:t>, An</a:t>
            </a:r>
          </a:p>
          <a:p>
            <a:pPr algn="just">
              <a:lnSpc>
                <a:spcPct val="100000"/>
              </a:lnSpc>
              <a:spcBef>
                <a:spcPts val="360"/>
              </a:spcBef>
            </a:pPr>
            <a:r>
              <a:rPr lang="en-IN" spc="-1" dirty="0">
                <a:solidFill>
                  <a:srgbClr val="292934"/>
                </a:solidFill>
                <a:latin typeface="Bahnschrift Light Condensed"/>
              </a:rPr>
              <a:t>    Artificial Neural Network Approach for Agricultural Crop Yield Prediction Based</a:t>
            </a:r>
          </a:p>
          <a:p>
            <a:pPr algn="just">
              <a:lnSpc>
                <a:spcPct val="100000"/>
              </a:lnSpc>
              <a:spcBef>
                <a:spcPts val="360"/>
              </a:spcBef>
            </a:pPr>
            <a:r>
              <a:rPr lang="en-IN" spc="-1" dirty="0">
                <a:solidFill>
                  <a:srgbClr val="292934"/>
                </a:solidFill>
                <a:latin typeface="Bahnschrift Light Condensed"/>
              </a:rPr>
              <a:t>    on Various Parameters, Volume 4, Issue 1, January 2015</a:t>
            </a:r>
            <a:endParaRPr lang="en-IN" spc="-1" dirty="0"/>
          </a:p>
          <a:p>
            <a:pPr algn="just">
              <a:lnSpc>
                <a:spcPct val="100000"/>
              </a:lnSpc>
              <a:spcBef>
                <a:spcPts val="360"/>
              </a:spcBef>
            </a:pPr>
            <a:r>
              <a:rPr lang="en-IN" spc="-1" dirty="0">
                <a:solidFill>
                  <a:srgbClr val="292934"/>
                </a:solidFill>
                <a:latin typeface="Bahnschrift Light Condensed"/>
              </a:rPr>
              <a:t>10.https://data.world/thatzprem/agriculture-india (Dataset) (visited: 16 </a:t>
            </a:r>
            <a:r>
              <a:rPr lang="en-IN" spc="-1" dirty="0" err="1">
                <a:solidFill>
                  <a:srgbClr val="292934"/>
                </a:solidFill>
                <a:latin typeface="Bahnschrift Light Condensed"/>
              </a:rPr>
              <a:t>Octobe</a:t>
            </a:r>
            <a:endParaRPr lang="en-IN" spc="-1" dirty="0">
              <a:solidFill>
                <a:srgbClr val="292934"/>
              </a:solidFill>
              <a:latin typeface="Bahnschrift Light Condensed"/>
            </a:endParaRPr>
          </a:p>
          <a:p>
            <a:pPr algn="just">
              <a:lnSpc>
                <a:spcPct val="100000"/>
              </a:lnSpc>
              <a:spcBef>
                <a:spcPts val="360"/>
              </a:spcBef>
            </a:pPr>
            <a:r>
              <a:rPr lang="en-IN" spc="-1" dirty="0">
                <a:solidFill>
                  <a:srgbClr val="292934"/>
                </a:solidFill>
                <a:latin typeface="Bahnschrift Light Condensed"/>
              </a:rPr>
              <a:t>     2018)</a:t>
            </a:r>
            <a:endParaRPr lang="en-IN" spc="-1" dirty="0"/>
          </a:p>
          <a:p>
            <a:pPr algn="just">
              <a:lnSpc>
                <a:spcPct val="100000"/>
              </a:lnSpc>
              <a:spcBef>
                <a:spcPts val="360"/>
              </a:spcBef>
            </a:pPr>
            <a:r>
              <a:rPr lang="en-IN" spc="-1" dirty="0">
                <a:solidFill>
                  <a:srgbClr val="292934"/>
                </a:solidFill>
                <a:latin typeface="Bahnschrift Light Condensed"/>
              </a:rPr>
              <a:t>11. https://knoema.com/atlas/India/topics/Agriculture (Dataset) </a:t>
            </a:r>
          </a:p>
          <a:p>
            <a:pPr algn="just">
              <a:lnSpc>
                <a:spcPct val="100000"/>
              </a:lnSpc>
              <a:spcBef>
                <a:spcPts val="360"/>
              </a:spcBef>
            </a:pPr>
            <a:r>
              <a:rPr lang="en-IN" spc="-1" dirty="0">
                <a:solidFill>
                  <a:srgbClr val="292934"/>
                </a:solidFill>
                <a:latin typeface="Bahnschrift Light Condensed"/>
              </a:rPr>
              <a:t>     (</a:t>
            </a:r>
            <a:r>
              <a:rPr lang="en-IN" spc="-1" dirty="0" err="1">
                <a:solidFill>
                  <a:srgbClr val="292934"/>
                </a:solidFill>
                <a:latin typeface="Bahnschrift Light Condensed"/>
              </a:rPr>
              <a:t>vis-ited</a:t>
            </a:r>
            <a:r>
              <a:rPr lang="en-IN" spc="-1" dirty="0">
                <a:solidFill>
                  <a:srgbClr val="292934"/>
                </a:solidFill>
                <a:latin typeface="Bahnschrift Light Condensed"/>
              </a:rPr>
              <a:t> : 16 October 2018)</a:t>
            </a:r>
            <a:endParaRPr lang="en-IN" spc="-1" dirty="0"/>
          </a:p>
          <a:p>
            <a:pPr algn="just">
              <a:lnSpc>
                <a:spcPct val="100000"/>
              </a:lnSpc>
              <a:spcBef>
                <a:spcPts val="360"/>
              </a:spcBef>
            </a:pPr>
            <a:endParaRPr lang="en-IN" sz="1800" b="0" strike="noStrike" spc="-1" dirty="0">
              <a:latin typeface="Arial"/>
            </a:endParaRPr>
          </a:p>
          <a:p>
            <a:pPr>
              <a:lnSpc>
                <a:spcPct val="100000"/>
              </a:lnSpc>
              <a:spcBef>
                <a:spcPts val="360"/>
              </a:spcBef>
            </a:pPr>
            <a:endParaRPr lang="en-IN" sz="1800" b="0" strike="noStrike" spc="-1" dirty="0">
              <a:latin typeface="Arial"/>
            </a:endParaRPr>
          </a:p>
        </p:txBody>
      </p:sp>
    </p:spTree>
    <p:extLst>
      <p:ext uri="{BB962C8B-B14F-4D97-AF65-F5344CB8AC3E}">
        <p14:creationId xmlns:p14="http://schemas.microsoft.com/office/powerpoint/2010/main" val="18290254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504000" y="587880"/>
            <a:ext cx="9071280" cy="109044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nchor="ctr"/>
          <a:lstStyle/>
          <a:p>
            <a:pPr>
              <a:lnSpc>
                <a:spcPct val="100000"/>
              </a:lnSpc>
            </a:pPr>
            <a:r>
              <a:rPr lang="en-IN" sz="4400" b="0" strike="noStrike" spc="-100">
                <a:solidFill>
                  <a:srgbClr val="D2533C"/>
                </a:solidFill>
                <a:latin typeface="Arial"/>
                <a:ea typeface="DejaVu Sans"/>
              </a:rPr>
              <a:t>INTRODUCTION</a:t>
            </a:r>
            <a:endParaRPr lang="en-IN" sz="4400" b="0" strike="noStrike" spc="-1">
              <a:latin typeface="Arial"/>
            </a:endParaRPr>
          </a:p>
        </p:txBody>
      </p:sp>
      <p:sp>
        <p:nvSpPr>
          <p:cNvPr id="166" name="CustomShape 2"/>
          <p:cNvSpPr/>
          <p:nvPr/>
        </p:nvSpPr>
        <p:spPr>
          <a:xfrm>
            <a:off x="504000" y="1764000"/>
            <a:ext cx="9071280" cy="537444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normAutofit/>
          </a:bodyPr>
          <a:lstStyle/>
          <a:p>
            <a:pPr marL="201600" indent="-200160">
              <a:lnSpc>
                <a:spcPct val="100000"/>
              </a:lnSpc>
              <a:spcBef>
                <a:spcPts val="519"/>
              </a:spcBef>
              <a:buClr>
                <a:srgbClr val="93A299"/>
              </a:buClr>
              <a:buSzPct val="85000"/>
              <a:buFont typeface="Arial"/>
              <a:buChar char="•"/>
            </a:pPr>
            <a:r>
              <a:rPr lang="en-IN" sz="2600" b="0" strike="noStrike" spc="-1" dirty="0">
                <a:solidFill>
                  <a:srgbClr val="292934"/>
                </a:solidFill>
                <a:latin typeface="Bahnschrift Light Condensed"/>
                <a:ea typeface="DejaVu Sans"/>
              </a:rPr>
              <a:t>Achieving maximum crop yield at minimum cost is one of the goals of agricultural production.</a:t>
            </a:r>
            <a:endParaRPr lang="en-IN" sz="2600" b="0" strike="noStrike" spc="-1" dirty="0">
              <a:latin typeface="Arial"/>
            </a:endParaRPr>
          </a:p>
          <a:p>
            <a:pPr>
              <a:lnSpc>
                <a:spcPct val="100000"/>
              </a:lnSpc>
              <a:spcBef>
                <a:spcPts val="519"/>
              </a:spcBef>
            </a:pPr>
            <a:endParaRPr lang="en-IN" sz="2600" b="0" strike="noStrike" spc="-1" dirty="0">
              <a:latin typeface="Arial"/>
            </a:endParaRPr>
          </a:p>
          <a:p>
            <a:pPr marL="201600" indent="-200160">
              <a:lnSpc>
                <a:spcPct val="100000"/>
              </a:lnSpc>
              <a:spcBef>
                <a:spcPts val="519"/>
              </a:spcBef>
              <a:buClr>
                <a:srgbClr val="93A299"/>
              </a:buClr>
              <a:buSzPct val="85000"/>
              <a:buFont typeface="Arial"/>
              <a:buChar char="•"/>
            </a:pPr>
            <a:r>
              <a:rPr lang="en-IN" sz="2600" b="0" strike="noStrike" spc="-1" dirty="0">
                <a:solidFill>
                  <a:srgbClr val="292934"/>
                </a:solidFill>
                <a:latin typeface="Bahnschrift Light Condensed"/>
                <a:ea typeface="DejaVu Sans"/>
              </a:rPr>
              <a:t>Early detection and management of problems associated with crop yield indicators can help increase yield and subsequent profit. </a:t>
            </a:r>
            <a:endParaRPr lang="en-IN" sz="2600" b="0" strike="noStrike" spc="-1" dirty="0">
              <a:latin typeface="Arial"/>
            </a:endParaRPr>
          </a:p>
          <a:p>
            <a:pPr>
              <a:lnSpc>
                <a:spcPct val="100000"/>
              </a:lnSpc>
              <a:spcBef>
                <a:spcPts val="519"/>
              </a:spcBef>
            </a:pPr>
            <a:endParaRPr lang="en-IN" sz="2600" b="0" strike="noStrike" spc="-1" dirty="0">
              <a:latin typeface="Arial"/>
            </a:endParaRPr>
          </a:p>
          <a:p>
            <a:pPr marL="201600" indent="-200160">
              <a:lnSpc>
                <a:spcPct val="100000"/>
              </a:lnSpc>
              <a:spcBef>
                <a:spcPts val="519"/>
              </a:spcBef>
              <a:buClr>
                <a:srgbClr val="93A299"/>
              </a:buClr>
              <a:buSzPct val="85000"/>
              <a:buFont typeface="Arial"/>
              <a:buChar char="•"/>
            </a:pPr>
            <a:r>
              <a:rPr lang="en-IN" sz="2600" b="0" strike="noStrike" spc="-1" dirty="0">
                <a:solidFill>
                  <a:srgbClr val="292934"/>
                </a:solidFill>
                <a:latin typeface="Bahnschrift Light Condensed"/>
                <a:ea typeface="DejaVu Sans"/>
              </a:rPr>
              <a:t>Predictions could be used by crop managers to minimize losses when  </a:t>
            </a:r>
            <a:r>
              <a:rPr lang="en-IN" sz="2600" b="0" strike="noStrike" spc="-1" dirty="0" err="1">
                <a:solidFill>
                  <a:srgbClr val="292934"/>
                </a:solidFill>
                <a:latin typeface="Bahnschrift Light Condensed"/>
                <a:ea typeface="DejaVu Sans"/>
              </a:rPr>
              <a:t>unfavorable</a:t>
            </a:r>
            <a:r>
              <a:rPr lang="en-IN" sz="2600" b="0" strike="noStrike" spc="-1" dirty="0">
                <a:solidFill>
                  <a:srgbClr val="292934"/>
                </a:solidFill>
                <a:latin typeface="Bahnschrift Light Condensed"/>
                <a:ea typeface="DejaVu Sans"/>
              </a:rPr>
              <a:t> conditions may occur. </a:t>
            </a:r>
            <a:endParaRPr lang="en-IN" sz="2600" b="0" strike="noStrike" spc="-1" dirty="0">
              <a:latin typeface="Arial"/>
            </a:endParaRPr>
          </a:p>
          <a:p>
            <a:pPr>
              <a:lnSpc>
                <a:spcPct val="100000"/>
              </a:lnSpc>
              <a:spcBef>
                <a:spcPts val="519"/>
              </a:spcBef>
            </a:pPr>
            <a:endParaRPr lang="en-IN" sz="26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504000" y="587880"/>
            <a:ext cx="9071280" cy="109044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nchor="ctr"/>
          <a:lstStyle/>
          <a:p>
            <a:pPr>
              <a:lnSpc>
                <a:spcPct val="100000"/>
              </a:lnSpc>
            </a:pPr>
            <a:r>
              <a:rPr lang="en-IN" sz="4400" b="0" strike="noStrike" spc="-100">
                <a:solidFill>
                  <a:srgbClr val="D2533C"/>
                </a:solidFill>
                <a:latin typeface="Arial"/>
                <a:ea typeface="DejaVu Sans"/>
              </a:rPr>
              <a:t>MOTIVATION</a:t>
            </a:r>
            <a:endParaRPr lang="en-IN" sz="4400" b="0" strike="noStrike" spc="-1">
              <a:latin typeface="Arial"/>
            </a:endParaRPr>
          </a:p>
        </p:txBody>
      </p:sp>
      <p:sp>
        <p:nvSpPr>
          <p:cNvPr id="168" name="CustomShape 2"/>
          <p:cNvSpPr/>
          <p:nvPr/>
        </p:nvSpPr>
        <p:spPr>
          <a:xfrm>
            <a:off x="504000" y="1764000"/>
            <a:ext cx="9071280" cy="537444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lstStyle/>
          <a:p>
            <a:pPr marL="201600" indent="-200160">
              <a:lnSpc>
                <a:spcPct val="100000"/>
              </a:lnSpc>
              <a:spcBef>
                <a:spcPts val="519"/>
              </a:spcBef>
              <a:buClr>
                <a:srgbClr val="93A299"/>
              </a:buClr>
              <a:buSzPct val="85000"/>
              <a:buFont typeface="Arial"/>
              <a:buChar char="•"/>
            </a:pPr>
            <a:r>
              <a:rPr lang="en-IN" sz="2600" b="0" strike="noStrike" spc="-1" dirty="0">
                <a:solidFill>
                  <a:srgbClr val="292934"/>
                </a:solidFill>
                <a:latin typeface="Bahnschrift Light Condensed"/>
                <a:ea typeface="DejaVu Sans"/>
              </a:rPr>
              <a:t>Climate and other environmental changes in the world and </a:t>
            </a:r>
            <a:r>
              <a:rPr lang="en-IN" sz="2600" spc="-1" dirty="0">
                <a:solidFill>
                  <a:srgbClr val="292934"/>
                </a:solidFill>
                <a:latin typeface="Bahnschrift Light Condensed"/>
                <a:ea typeface="DejaVu Sans"/>
              </a:rPr>
              <a:t>I</a:t>
            </a:r>
            <a:r>
              <a:rPr lang="en-IN" sz="2600" b="0" strike="noStrike" spc="-1" dirty="0">
                <a:solidFill>
                  <a:srgbClr val="292934"/>
                </a:solidFill>
                <a:latin typeface="Bahnschrift Light Condensed"/>
                <a:ea typeface="DejaVu Sans"/>
              </a:rPr>
              <a:t>ndian sub-continent has become a major threat to the agricultural economy.</a:t>
            </a:r>
            <a:endParaRPr lang="en-IN" sz="2600" b="0" strike="noStrike" spc="-1" dirty="0">
              <a:latin typeface="Arial"/>
            </a:endParaRPr>
          </a:p>
          <a:p>
            <a:pPr>
              <a:lnSpc>
                <a:spcPct val="100000"/>
              </a:lnSpc>
              <a:spcBef>
                <a:spcPts val="519"/>
              </a:spcBef>
            </a:pPr>
            <a:endParaRPr lang="en-IN" sz="2600" b="0" strike="noStrike" spc="-1" dirty="0">
              <a:latin typeface="Arial"/>
            </a:endParaRPr>
          </a:p>
          <a:p>
            <a:pPr marL="201600" indent="-200160">
              <a:lnSpc>
                <a:spcPct val="100000"/>
              </a:lnSpc>
              <a:spcBef>
                <a:spcPts val="519"/>
              </a:spcBef>
              <a:buClr>
                <a:srgbClr val="93A299"/>
              </a:buClr>
              <a:buSzPct val="85000"/>
              <a:buFont typeface="Arial"/>
              <a:buChar char="•"/>
            </a:pPr>
            <a:r>
              <a:rPr lang="en-IN" sz="2600" b="0" strike="noStrike" spc="-1" dirty="0">
                <a:solidFill>
                  <a:srgbClr val="292934"/>
                </a:solidFill>
                <a:latin typeface="Bahnschrift Light Condensed"/>
                <a:ea typeface="DejaVu Sans"/>
              </a:rPr>
              <a:t>Being able to predict future yield of specific crop would help farmers, decide the better option among many to maximize the yield.</a:t>
            </a:r>
            <a:endParaRPr lang="en-IN" sz="2600" b="0" strike="noStrike" spc="-1" dirty="0">
              <a:latin typeface="Arial"/>
            </a:endParaRPr>
          </a:p>
          <a:p>
            <a:pPr>
              <a:lnSpc>
                <a:spcPct val="100000"/>
              </a:lnSpc>
              <a:spcBef>
                <a:spcPts val="519"/>
              </a:spcBef>
            </a:pPr>
            <a:endParaRPr lang="en-IN" sz="2600" b="0" strike="noStrike" spc="-1" dirty="0">
              <a:latin typeface="Arial"/>
            </a:endParaRPr>
          </a:p>
          <a:p>
            <a:pPr marL="201600" indent="-200160">
              <a:lnSpc>
                <a:spcPct val="100000"/>
              </a:lnSpc>
              <a:spcBef>
                <a:spcPts val="519"/>
              </a:spcBef>
              <a:buClr>
                <a:srgbClr val="93A299"/>
              </a:buClr>
              <a:buSzPct val="85000"/>
              <a:buFont typeface="Arial"/>
              <a:buChar char="•"/>
            </a:pPr>
            <a:r>
              <a:rPr lang="en-IN" sz="2600" b="0" strike="noStrike" spc="-1" dirty="0">
                <a:solidFill>
                  <a:srgbClr val="292934"/>
                </a:solidFill>
                <a:latin typeface="Bahnschrift Light Condensed"/>
                <a:ea typeface="DejaVu Sans"/>
              </a:rPr>
              <a:t>Yield production can reduce the financial risk of farmers</a:t>
            </a:r>
            <a:r>
              <a:rPr lang="en-IN" sz="2600" b="0" strike="noStrike" spc="-1" dirty="0">
                <a:solidFill>
                  <a:srgbClr val="292934"/>
                </a:solidFill>
                <a:latin typeface="Bahnschrift Light SemiCondensed"/>
                <a:ea typeface="DejaVu Sans"/>
              </a:rPr>
              <a:t>.</a:t>
            </a:r>
            <a:endParaRPr lang="en-IN" sz="26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504000" y="587880"/>
            <a:ext cx="9071280" cy="109044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nchor="ctr"/>
          <a:lstStyle/>
          <a:p>
            <a:pPr>
              <a:lnSpc>
                <a:spcPct val="100000"/>
              </a:lnSpc>
            </a:pPr>
            <a:r>
              <a:rPr lang="en-IN" sz="4400" b="0" strike="noStrike" spc="-100" dirty="0">
                <a:solidFill>
                  <a:srgbClr val="D2533C"/>
                </a:solidFill>
                <a:latin typeface="Arial"/>
                <a:ea typeface="DejaVu Sans"/>
              </a:rPr>
              <a:t>PROBLEM STATEMENT</a:t>
            </a:r>
            <a:endParaRPr lang="en-IN" sz="4400" b="0" strike="noStrike" spc="-1" dirty="0">
              <a:latin typeface="Arial"/>
            </a:endParaRPr>
          </a:p>
        </p:txBody>
      </p:sp>
      <p:sp>
        <p:nvSpPr>
          <p:cNvPr id="170" name="CustomShape 2"/>
          <p:cNvSpPr/>
          <p:nvPr/>
        </p:nvSpPr>
        <p:spPr>
          <a:xfrm>
            <a:off x="504000" y="1764000"/>
            <a:ext cx="9071280" cy="537444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lstStyle/>
          <a:p>
            <a:pPr>
              <a:lnSpc>
                <a:spcPct val="100000"/>
              </a:lnSpc>
              <a:spcBef>
                <a:spcPts val="519"/>
              </a:spcBef>
            </a:pPr>
            <a:endParaRPr lang="en-IN" sz="1800" b="0" strike="noStrike" spc="-1" dirty="0">
              <a:latin typeface="Arial"/>
            </a:endParaRPr>
          </a:p>
          <a:p>
            <a:pPr marL="201600" indent="-200160">
              <a:lnSpc>
                <a:spcPct val="100000"/>
              </a:lnSpc>
              <a:spcBef>
                <a:spcPts val="519"/>
              </a:spcBef>
              <a:buClr>
                <a:srgbClr val="93A299"/>
              </a:buClr>
              <a:buSzPct val="85000"/>
              <a:buFont typeface="Arial"/>
              <a:buChar char="•"/>
            </a:pPr>
            <a:r>
              <a:rPr lang="en-IN" sz="2600" spc="-1" dirty="0">
                <a:solidFill>
                  <a:srgbClr val="292934"/>
                </a:solidFill>
                <a:latin typeface="Bahnschrift Light Condensed"/>
                <a:ea typeface="DejaVu Sans"/>
              </a:rPr>
              <a:t>T</a:t>
            </a:r>
            <a:r>
              <a:rPr lang="en-IN" sz="2600" b="0" strike="noStrike" spc="-1" dirty="0">
                <a:solidFill>
                  <a:srgbClr val="292934"/>
                </a:solidFill>
                <a:latin typeface="Bahnschrift Light Condensed"/>
                <a:ea typeface="DejaVu Sans"/>
              </a:rPr>
              <a:t>o develop a system  which recommends  crop and yield prediction and to suggest the crops suitable for  farming.</a:t>
            </a:r>
            <a:endParaRPr lang="en-IN" sz="26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145800" y="504000"/>
            <a:ext cx="3021840" cy="40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200" b="0" strike="noStrike" spc="-100">
                <a:solidFill>
                  <a:srgbClr val="D2533C"/>
                </a:solidFill>
                <a:latin typeface="Arial"/>
                <a:ea typeface="Arial Unicode MS"/>
              </a:rPr>
              <a:t>LITERATURE SURVEY</a:t>
            </a:r>
            <a:endParaRPr lang="en-IN" sz="2200" b="0" strike="noStrike" spc="-1">
              <a:latin typeface="Arial"/>
            </a:endParaRPr>
          </a:p>
        </p:txBody>
      </p:sp>
      <p:graphicFrame>
        <p:nvGraphicFramePr>
          <p:cNvPr id="172" name="Table 2"/>
          <p:cNvGraphicFramePr/>
          <p:nvPr/>
        </p:nvGraphicFramePr>
        <p:xfrm>
          <a:off x="0" y="936000"/>
          <a:ext cx="10080720" cy="5903640"/>
        </p:xfrm>
        <a:graphic>
          <a:graphicData uri="http://schemas.openxmlformats.org/drawingml/2006/table">
            <a:tbl>
              <a:tblPr/>
              <a:tblGrid>
                <a:gridCol w="2519280">
                  <a:extLst>
                    <a:ext uri="{9D8B030D-6E8A-4147-A177-3AD203B41FA5}">
                      <a16:colId xmlns:a16="http://schemas.microsoft.com/office/drawing/2014/main" val="20000"/>
                    </a:ext>
                  </a:extLst>
                </a:gridCol>
                <a:gridCol w="2519280">
                  <a:extLst>
                    <a:ext uri="{9D8B030D-6E8A-4147-A177-3AD203B41FA5}">
                      <a16:colId xmlns:a16="http://schemas.microsoft.com/office/drawing/2014/main" val="20001"/>
                    </a:ext>
                  </a:extLst>
                </a:gridCol>
                <a:gridCol w="2519280">
                  <a:extLst>
                    <a:ext uri="{9D8B030D-6E8A-4147-A177-3AD203B41FA5}">
                      <a16:colId xmlns:a16="http://schemas.microsoft.com/office/drawing/2014/main" val="20002"/>
                    </a:ext>
                  </a:extLst>
                </a:gridCol>
                <a:gridCol w="2522880">
                  <a:extLst>
                    <a:ext uri="{9D8B030D-6E8A-4147-A177-3AD203B41FA5}">
                      <a16:colId xmlns:a16="http://schemas.microsoft.com/office/drawing/2014/main" val="20003"/>
                    </a:ext>
                  </a:extLst>
                </a:gridCol>
              </a:tblGrid>
              <a:tr h="680400">
                <a:tc>
                  <a:txBody>
                    <a:bodyPr/>
                    <a:lstStyle/>
                    <a:p>
                      <a:r>
                        <a:rPr lang="en-IN" sz="1800" b="0" strike="noStrike" spc="-1">
                          <a:latin typeface="Arial"/>
                        </a:rPr>
                        <a:t>Author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IN" sz="1800" b="0" strike="noStrike" spc="-1">
                          <a:latin typeface="Arial"/>
                        </a:rPr>
                        <a:t>Title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IN" sz="1800" b="0" strike="noStrike" spc="-1">
                          <a:latin typeface="Arial"/>
                        </a:rPr>
                        <a:t>Methodology</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IN" sz="1800" b="0" strike="noStrike" spc="-1">
                          <a:latin typeface="Arial"/>
                        </a:rPr>
                        <a:t>Conclusion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698560">
                <a:tc>
                  <a:txBody>
                    <a:bodyPr/>
                    <a:lstStyle/>
                    <a:p>
                      <a:r>
                        <a:rPr lang="en-IN" sz="1800" b="0" strike="noStrike" spc="-1">
                          <a:latin typeface="Arial"/>
                        </a:rPr>
                        <a:t>Miss.Snehal S.Dahikar Dr.Sandeep V.Rode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800" b="0" strike="noStrike" spc="-1">
                          <a:latin typeface="Arial"/>
                        </a:rPr>
                        <a:t>Agricultural Crop Yield Prediction Using Artificial</a:t>
                      </a:r>
                    </a:p>
                    <a:p>
                      <a:r>
                        <a:rPr lang="en-IN" sz="1800" b="0" strike="noStrike" spc="-1">
                          <a:latin typeface="Arial"/>
                        </a:rPr>
                        <a:t>Neural Network Approach</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800" b="0" strike="noStrike" spc="-1">
                          <a:latin typeface="Arial"/>
                        </a:rPr>
                        <a:t>Supervised Learning(Back Propagation, Feed Forward)</a:t>
                      </a:r>
                    </a:p>
                    <a:p>
                      <a:endParaRPr lang="en-IN" sz="1800" b="0" strike="noStrike" spc="-1">
                        <a:latin typeface="Arial"/>
                      </a:endParaRPr>
                    </a:p>
                    <a:p>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800" b="0" strike="noStrike" spc="-1">
                          <a:latin typeface="Arial"/>
                        </a:rPr>
                        <a:t>feed forward back propagation methods used for developing ANN model.</a:t>
                      </a:r>
                    </a:p>
                    <a:p>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2524680">
                <a:tc>
                  <a:txBody>
                    <a:bodyPr/>
                    <a:lstStyle/>
                    <a:p>
                      <a:r>
                        <a:rPr lang="en-IN" sz="1800" b="0" strike="noStrike" spc="-1">
                          <a:latin typeface="Arial"/>
                        </a:rPr>
                        <a:t>S.Veenadhari </a:t>
                      </a:r>
                    </a:p>
                    <a:p>
                      <a:r>
                        <a:rPr lang="en-IN" sz="1800" b="0" strike="noStrike" spc="-1">
                          <a:latin typeface="Arial"/>
                        </a:rPr>
                        <a:t>Dr. Bharat Misra Dr. CD Singh</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800" b="0" strike="noStrike" spc="-1">
                          <a:latin typeface="Arial"/>
                        </a:rPr>
                        <a:t>Machine learning approach for forecasting</a:t>
                      </a:r>
                    </a:p>
                    <a:p>
                      <a:r>
                        <a:rPr lang="en-IN" sz="1800" b="0" strike="noStrike" spc="-1">
                          <a:latin typeface="Arial"/>
                        </a:rPr>
                        <a:t>crop yield based on climatic parameters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800" b="0" strike="noStrike" spc="-1">
                          <a:latin typeface="Arial"/>
                        </a:rPr>
                        <a:t>Decision Tree</a:t>
                      </a:r>
                    </a:p>
                    <a:p>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800" b="0" strike="noStrike" spc="-1">
                          <a:latin typeface="Arial"/>
                        </a:rPr>
                        <a:t>The decision rules developed based on the model for</a:t>
                      </a:r>
                    </a:p>
                    <a:p>
                      <a:r>
                        <a:rPr lang="en-IN" sz="1800" b="0" strike="noStrike" spc="-1">
                          <a:latin typeface="Arial"/>
                        </a:rPr>
                        <a:t>soybean crop in Dewas district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3" name="Table 1"/>
          <p:cNvGraphicFramePr/>
          <p:nvPr/>
        </p:nvGraphicFramePr>
        <p:xfrm>
          <a:off x="0" y="432000"/>
          <a:ext cx="10080720" cy="7056000"/>
        </p:xfrm>
        <a:graphic>
          <a:graphicData uri="http://schemas.openxmlformats.org/drawingml/2006/table">
            <a:tbl>
              <a:tblPr/>
              <a:tblGrid>
                <a:gridCol w="2519280">
                  <a:extLst>
                    <a:ext uri="{9D8B030D-6E8A-4147-A177-3AD203B41FA5}">
                      <a16:colId xmlns:a16="http://schemas.microsoft.com/office/drawing/2014/main" val="20000"/>
                    </a:ext>
                  </a:extLst>
                </a:gridCol>
                <a:gridCol w="2519280">
                  <a:extLst>
                    <a:ext uri="{9D8B030D-6E8A-4147-A177-3AD203B41FA5}">
                      <a16:colId xmlns:a16="http://schemas.microsoft.com/office/drawing/2014/main" val="20001"/>
                    </a:ext>
                  </a:extLst>
                </a:gridCol>
                <a:gridCol w="2519280">
                  <a:extLst>
                    <a:ext uri="{9D8B030D-6E8A-4147-A177-3AD203B41FA5}">
                      <a16:colId xmlns:a16="http://schemas.microsoft.com/office/drawing/2014/main" val="20002"/>
                    </a:ext>
                  </a:extLst>
                </a:gridCol>
                <a:gridCol w="2522880">
                  <a:extLst>
                    <a:ext uri="{9D8B030D-6E8A-4147-A177-3AD203B41FA5}">
                      <a16:colId xmlns:a16="http://schemas.microsoft.com/office/drawing/2014/main" val="20003"/>
                    </a:ext>
                  </a:extLst>
                </a:gridCol>
              </a:tblGrid>
              <a:tr h="1148760">
                <a:tc>
                  <a:txBody>
                    <a:bodyPr/>
                    <a:lstStyle/>
                    <a:p>
                      <a:r>
                        <a:rPr lang="en-IN" sz="1800" b="0" strike="noStrike" spc="-1">
                          <a:latin typeface="Arial"/>
                        </a:rPr>
                        <a:t>Author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IN" sz="1800" b="0" strike="noStrike" spc="-1">
                          <a:latin typeface="Arial"/>
                        </a:rPr>
                        <a:t>Title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IN" sz="1800" b="0" strike="noStrike" spc="-1">
                          <a:latin typeface="Arial"/>
                        </a:rPr>
                        <a:t>Methodology</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IN" sz="1800" b="0" strike="noStrike" spc="-1">
                          <a:latin typeface="Arial"/>
                        </a:rPr>
                        <a:t>Conclusion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950920">
                <a:tc>
                  <a:txBody>
                    <a:bodyPr/>
                    <a:lstStyle/>
                    <a:p>
                      <a:r>
                        <a:rPr lang="en-IN" sz="1800" b="0" strike="noStrike" spc="-1">
                          <a:latin typeface="Arial"/>
                        </a:rPr>
                        <a:t>Anup K. Prasad , Lim Chai , Ramesh P. Singh, Menas Kafatos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800" b="0" strike="noStrike" spc="-1">
                          <a:latin typeface="Arial"/>
                        </a:rPr>
                        <a:t>Crop yield estimation model for Iowa using remote sensing</a:t>
                      </a:r>
                    </a:p>
                    <a:p>
                      <a:r>
                        <a:rPr lang="en-IN" sz="1800" b="0" strike="noStrike" spc="-1">
                          <a:latin typeface="Arial"/>
                        </a:rPr>
                        <a:t>and surface parameters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800" b="0" strike="noStrike" spc="-1">
                          <a:latin typeface="Arial"/>
                        </a:rPr>
                        <a:t>Linear regression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800" b="0" strike="noStrike" spc="-1">
                          <a:latin typeface="Arial"/>
                        </a:rPr>
                        <a:t>The model discussed in the present paper reasonably minimizes inconsistency and errors in yield prediction giving high R 2 -values with maximum accounting of variability in model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2956320">
                <a:tc>
                  <a:txBody>
                    <a:bodyPr/>
                    <a:lstStyle/>
                    <a:p>
                      <a:r>
                        <a:rPr lang="en-IN" sz="1800" b="0" strike="noStrike" spc="-1">
                          <a:latin typeface="Arial"/>
                        </a:rPr>
                        <a:t>Askar Choudhury</a:t>
                      </a:r>
                    </a:p>
                    <a:p>
                      <a:r>
                        <a:rPr lang="en-IN" sz="1800" b="0" strike="noStrike" spc="-1">
                          <a:latin typeface="Arial"/>
                        </a:rPr>
                        <a:t>James Jones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800" b="0" strike="noStrike" spc="-1">
                          <a:latin typeface="Arial"/>
                        </a:rPr>
                        <a:t>Crop yield prediction using time series models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800" b="0" strike="noStrike" spc="-1">
                          <a:latin typeface="Arial"/>
                        </a:rPr>
                        <a:t>Simple Exponential</a:t>
                      </a:r>
                    </a:p>
                    <a:p>
                      <a:r>
                        <a:rPr lang="en-IN" sz="1800" b="0" strike="noStrike" spc="-1">
                          <a:latin typeface="Arial"/>
                        </a:rPr>
                        <a:t>Smoothing, Double Exponential Smoothing, Damped-Trend Linear Exponential Smoothing, and</a:t>
                      </a:r>
                    </a:p>
                    <a:p>
                      <a:r>
                        <a:rPr lang="en-IN" sz="1800" b="0" strike="noStrike" spc="-1">
                          <a:latin typeface="Arial"/>
                        </a:rPr>
                        <a:t>ARMA(autoregressive moving average)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800" b="0" strike="noStrike" spc="-1">
                          <a:latin typeface="Arial"/>
                        </a:rPr>
                        <a:t>Among all different time series models estimated, ARMA models performed best with</a:t>
                      </a:r>
                    </a:p>
                    <a:p>
                      <a:r>
                        <a:rPr lang="en-IN" sz="1800" b="0" strike="noStrike" spc="-1">
                          <a:latin typeface="Arial"/>
                        </a:rPr>
                        <a:t>higher coefficient of determinations for all five districts considered in this paper.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 name="Table 1"/>
          <p:cNvGraphicFramePr/>
          <p:nvPr/>
        </p:nvGraphicFramePr>
        <p:xfrm>
          <a:off x="0" y="432000"/>
          <a:ext cx="10080720" cy="7372080"/>
        </p:xfrm>
        <a:graphic>
          <a:graphicData uri="http://schemas.openxmlformats.org/drawingml/2006/table">
            <a:tbl>
              <a:tblPr/>
              <a:tblGrid>
                <a:gridCol w="2519280">
                  <a:extLst>
                    <a:ext uri="{9D8B030D-6E8A-4147-A177-3AD203B41FA5}">
                      <a16:colId xmlns:a16="http://schemas.microsoft.com/office/drawing/2014/main" val="20000"/>
                    </a:ext>
                  </a:extLst>
                </a:gridCol>
                <a:gridCol w="2519280">
                  <a:extLst>
                    <a:ext uri="{9D8B030D-6E8A-4147-A177-3AD203B41FA5}">
                      <a16:colId xmlns:a16="http://schemas.microsoft.com/office/drawing/2014/main" val="20001"/>
                    </a:ext>
                  </a:extLst>
                </a:gridCol>
                <a:gridCol w="2519280">
                  <a:extLst>
                    <a:ext uri="{9D8B030D-6E8A-4147-A177-3AD203B41FA5}">
                      <a16:colId xmlns:a16="http://schemas.microsoft.com/office/drawing/2014/main" val="20002"/>
                    </a:ext>
                  </a:extLst>
                </a:gridCol>
                <a:gridCol w="2522880">
                  <a:extLst>
                    <a:ext uri="{9D8B030D-6E8A-4147-A177-3AD203B41FA5}">
                      <a16:colId xmlns:a16="http://schemas.microsoft.com/office/drawing/2014/main" val="20003"/>
                    </a:ext>
                  </a:extLst>
                </a:gridCol>
              </a:tblGrid>
              <a:tr h="808920">
                <a:tc>
                  <a:txBody>
                    <a:bodyPr/>
                    <a:lstStyle/>
                    <a:p>
                      <a:r>
                        <a:rPr lang="en-IN" sz="1800" b="0" strike="noStrike" spc="-1">
                          <a:latin typeface="Arial"/>
                        </a:rPr>
                        <a:t>Author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IN" sz="1800" b="0" strike="noStrike" spc="-1">
                          <a:latin typeface="Arial"/>
                        </a:rPr>
                        <a:t>Title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IN" sz="1800" b="0" strike="noStrike" spc="-1">
                          <a:latin typeface="Arial"/>
                        </a:rPr>
                        <a:t>Methodology</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IN" sz="1800" b="0" strike="noStrike" spc="-1">
                          <a:latin typeface="Arial"/>
                        </a:rPr>
                        <a:t>Conclusion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279240">
                <a:tc>
                  <a:txBody>
                    <a:bodyPr/>
                    <a:lstStyle/>
                    <a:p>
                      <a:r>
                        <a:rPr lang="en-IN" sz="1800" b="0" strike="noStrike" spc="-1">
                          <a:latin typeface="Arial"/>
                        </a:rPr>
                        <a:t>X.E. Pantazi ,</a:t>
                      </a:r>
                    </a:p>
                    <a:p>
                      <a:r>
                        <a:rPr lang="en-IN" sz="1800" b="0" strike="noStrike" spc="-1">
                          <a:latin typeface="Arial"/>
                        </a:rPr>
                        <a:t>D. Moshou ,</a:t>
                      </a:r>
                    </a:p>
                    <a:p>
                      <a:r>
                        <a:rPr lang="en-IN" sz="1800" b="0" strike="noStrike" spc="-1">
                          <a:latin typeface="Arial"/>
                        </a:rPr>
                        <a:t>T. Alexandridis , R.L. Whetton , A.M. Mouazen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800" b="0" strike="noStrike" spc="-1">
                          <a:latin typeface="Arial"/>
                        </a:rPr>
                        <a:t>Wheat yield prediction using machine learning and advanced sensing</a:t>
                      </a:r>
                    </a:p>
                    <a:p>
                      <a:r>
                        <a:rPr lang="en-IN" sz="1800" b="0" strike="noStrike" spc="-1">
                          <a:latin typeface="Arial"/>
                        </a:rPr>
                        <a:t>techniques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800" b="0" strike="noStrike" spc="-1">
                          <a:latin typeface="Arial"/>
                        </a:rPr>
                        <a:t>Counter-propagation Artificial Neural Network (CPANN),</a:t>
                      </a:r>
                    </a:p>
                    <a:p>
                      <a:r>
                        <a:rPr lang="en-IN" sz="1800" b="0" strike="noStrike" spc="-1">
                          <a:latin typeface="Arial"/>
                        </a:rPr>
                        <a:t>Supervised Kohonen Network (SKN) and XY-fusion network (XYF)</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800" b="0" strike="noStrike" spc="-1">
                          <a:latin typeface="Arial"/>
                        </a:rPr>
                        <a:t>The average overall accuracy of cross-validation for SKN was 81.65%, for CP-ANN 78.3% and for XY-F 80.92%, showing that the SKN model had the best overall per-</a:t>
                      </a:r>
                    </a:p>
                    <a:p>
                      <a:r>
                        <a:rPr lang="en-IN" sz="1800" b="0" strike="noStrike" spc="-1">
                          <a:latin typeface="Arial"/>
                        </a:rPr>
                        <a:t>formance.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283920">
                <a:tc>
                  <a:txBody>
                    <a:bodyPr/>
                    <a:lstStyle/>
                    <a:p>
                      <a:r>
                        <a:rPr lang="en-IN" sz="1800" b="0" strike="noStrike" spc="-1">
                          <a:latin typeface="Arial"/>
                        </a:rPr>
                        <a:t>Alberto Gonzalez-Sanchez , </a:t>
                      </a:r>
                    </a:p>
                    <a:p>
                      <a:r>
                        <a:rPr lang="en-IN" sz="1800" b="0" strike="noStrike" spc="-1">
                          <a:latin typeface="Arial"/>
                        </a:rPr>
                        <a:t>Juan Frausto-Solis Waldo Ojeda-Bustamante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800" b="0" strike="noStrike" spc="-1">
                          <a:latin typeface="Arial"/>
                        </a:rPr>
                        <a:t>Predictive ability of machine learning methods for massive</a:t>
                      </a:r>
                    </a:p>
                    <a:p>
                      <a:r>
                        <a:rPr lang="en-IN" sz="1800" b="0" strike="noStrike" spc="-1">
                          <a:latin typeface="Arial"/>
                        </a:rPr>
                        <a:t>crop yield prediction</a:t>
                      </a:r>
                    </a:p>
                    <a:p>
                      <a:endParaRPr lang="en-IN"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800" b="0" strike="noStrike" spc="-1">
                          <a:latin typeface="Arial"/>
                        </a:rPr>
                        <a:t>Multiple linear regression,</a:t>
                      </a:r>
                    </a:p>
                    <a:p>
                      <a:r>
                        <a:rPr lang="en-IN" sz="1800" b="0" strike="noStrike" spc="-1">
                          <a:latin typeface="Arial"/>
                        </a:rPr>
                        <a:t>Regression trees,</a:t>
                      </a:r>
                    </a:p>
                    <a:p>
                      <a:r>
                        <a:rPr lang="en-IN" sz="1800" b="0" strike="noStrike" spc="-1">
                          <a:latin typeface="Arial"/>
                        </a:rPr>
                        <a:t>Artificial neural networks,</a:t>
                      </a:r>
                    </a:p>
                    <a:p>
                      <a:r>
                        <a:rPr lang="en-IN" sz="1800" b="0" strike="noStrike" spc="-1">
                          <a:latin typeface="Arial"/>
                        </a:rPr>
                        <a:t>Support vector regression,</a:t>
                      </a:r>
                    </a:p>
                    <a:p>
                      <a:r>
                        <a:rPr lang="en-IN" sz="1800" b="0" strike="noStrike" spc="-1">
                          <a:latin typeface="Arial"/>
                        </a:rPr>
                        <a:t>k-Nearest neighbor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800" b="0" strike="noStrike" spc="-1">
                          <a:latin typeface="Arial"/>
                        </a:rPr>
                        <a:t>Average RMSE shows that kNN has</a:t>
                      </a:r>
                    </a:p>
                    <a:p>
                      <a:r>
                        <a:rPr lang="en-IN" sz="1800" b="0" strike="noStrike" spc="-1">
                          <a:latin typeface="Arial"/>
                        </a:rPr>
                        <a:t>the lowest mean error, followed closely by SVR and</a:t>
                      </a:r>
                    </a:p>
                    <a:p>
                      <a:r>
                        <a:rPr lang="en-IN" sz="1800" b="0" strike="noStrike" spc="-1">
                          <a:latin typeface="Arial"/>
                        </a:rPr>
                        <a:t>M5-Prime.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p:cNvSpPr/>
          <p:nvPr/>
        </p:nvSpPr>
        <p:spPr>
          <a:xfrm>
            <a:off x="504000" y="1764000"/>
            <a:ext cx="9071280" cy="5374440"/>
          </a:xfrm>
          <a:prstGeom prst="rect">
            <a:avLst/>
          </a:prstGeom>
          <a:noFill/>
          <a:ln>
            <a:noFill/>
          </a:ln>
        </p:spPr>
        <p:style>
          <a:lnRef idx="0">
            <a:scrgbClr r="0" g="0" b="0"/>
          </a:lnRef>
          <a:fillRef idx="0">
            <a:scrgbClr r="0" g="0" b="0"/>
          </a:fillRef>
          <a:effectRef idx="0">
            <a:scrgbClr r="0" g="0" b="0"/>
          </a:effectRef>
          <a:fontRef idx="minor"/>
        </p:style>
        <p:txBody>
          <a:bodyPr lIns="100800" tIns="50400" rIns="100800" bIns="50400"/>
          <a:lstStyle/>
          <a:p>
            <a:pPr marL="201600" indent="-200160">
              <a:lnSpc>
                <a:spcPct val="100000"/>
              </a:lnSpc>
              <a:spcBef>
                <a:spcPts val="519"/>
              </a:spcBef>
              <a:buClr>
                <a:srgbClr val="93A299"/>
              </a:buClr>
              <a:buSzPct val="85000"/>
              <a:buFont typeface="Arial"/>
              <a:buChar char="•"/>
            </a:pPr>
            <a:r>
              <a:rPr lang="en-IN" sz="2600" spc="-1" dirty="0">
                <a:solidFill>
                  <a:srgbClr val="292934"/>
                </a:solidFill>
                <a:latin typeface="Bahnschrift Light Condensed"/>
              </a:rPr>
              <a:t>The existing work in this field is done using various models like Artificial Neural Networks, Regression like polynomial regression, multiple linear regression, decision trees, fuzzy algorithm and genetic algorithms.</a:t>
            </a:r>
            <a:endParaRPr lang="en-IN" sz="2600" b="0" strike="noStrike" spc="-1" dirty="0">
              <a:latin typeface="Arial"/>
            </a:endParaRPr>
          </a:p>
          <a:p>
            <a:pPr marL="201600" indent="-200160">
              <a:lnSpc>
                <a:spcPct val="100000"/>
              </a:lnSpc>
              <a:spcBef>
                <a:spcPts val="519"/>
              </a:spcBef>
              <a:buClr>
                <a:srgbClr val="93A299"/>
              </a:buClr>
              <a:buSzPct val="85000"/>
              <a:buFont typeface="Arial"/>
              <a:buChar char="•"/>
            </a:pPr>
            <a:r>
              <a:rPr lang="en-IN" sz="2600" spc="-1" dirty="0">
                <a:solidFill>
                  <a:srgbClr val="292934"/>
                </a:solidFill>
                <a:latin typeface="Bahnschrift Light Condensed"/>
              </a:rPr>
              <a:t>These existing systems consider only some of the parameters, multiple parameters are generally not considered.</a:t>
            </a:r>
          </a:p>
          <a:p>
            <a:pPr marL="201600" indent="-200160">
              <a:lnSpc>
                <a:spcPct val="100000"/>
              </a:lnSpc>
              <a:spcBef>
                <a:spcPts val="519"/>
              </a:spcBef>
              <a:buClr>
                <a:srgbClr val="93A299"/>
              </a:buClr>
              <a:buSzPct val="85000"/>
              <a:buFont typeface="Arial"/>
              <a:buChar char="•"/>
            </a:pPr>
            <a:r>
              <a:rPr lang="en-IN" sz="2600" spc="-1" dirty="0">
                <a:solidFill>
                  <a:srgbClr val="292934"/>
                </a:solidFill>
                <a:latin typeface="Bahnschrift Light Condensed"/>
              </a:rPr>
              <a:t>The accuracy and precision has scope of improvement.</a:t>
            </a:r>
            <a:endParaRPr lang="en-IN" sz="2600" b="0" strike="noStrike" spc="-1" dirty="0">
              <a:latin typeface="Arial"/>
            </a:endParaRPr>
          </a:p>
          <a:p>
            <a:pPr marL="201600" indent="-200160">
              <a:lnSpc>
                <a:spcPct val="100000"/>
              </a:lnSpc>
              <a:spcBef>
                <a:spcPts val="519"/>
              </a:spcBef>
              <a:buClr>
                <a:srgbClr val="93A299"/>
              </a:buClr>
              <a:buSzPct val="85000"/>
              <a:buFont typeface="Arial"/>
              <a:buChar char="•"/>
            </a:pPr>
            <a:r>
              <a:rPr lang="en-IN" sz="2600" spc="-1" dirty="0">
                <a:solidFill>
                  <a:srgbClr val="292934"/>
                </a:solidFill>
                <a:latin typeface="Bahnschrift Light Condensed"/>
              </a:rPr>
              <a:t>Farming is dependent on various factors therefore it is very important to train our model on the basis of multiple parameters for accurate results.</a:t>
            </a:r>
            <a:endParaRPr lang="en-IN" sz="2600" b="0" strike="noStrike" spc="-1" dirty="0">
              <a:latin typeface="Arial"/>
            </a:endParaRPr>
          </a:p>
          <a:p>
            <a:pPr>
              <a:lnSpc>
                <a:spcPct val="100000"/>
              </a:lnSpc>
              <a:spcBef>
                <a:spcPts val="519"/>
              </a:spcBef>
            </a:pPr>
            <a:endParaRPr lang="en-IN" sz="2600" b="0" strike="noStrike" spc="-1" dirty="0">
              <a:latin typeface="Arial"/>
            </a:endParaRPr>
          </a:p>
        </p:txBody>
      </p:sp>
      <p:sp>
        <p:nvSpPr>
          <p:cNvPr id="2" name="Title 1"/>
          <p:cNvSpPr>
            <a:spLocks noGrp="1"/>
          </p:cNvSpPr>
          <p:nvPr>
            <p:ph type="title"/>
          </p:nvPr>
        </p:nvSpPr>
        <p:spPr/>
        <p:txBody>
          <a:bodyPr/>
          <a:lstStyle/>
          <a:p>
            <a:r>
              <a:rPr lang="en-IN" spc="-100" dirty="0">
                <a:solidFill>
                  <a:srgbClr val="D2533C"/>
                </a:solidFill>
              </a:rPr>
              <a:t>LIMITATIONS IN EXISTING MODEL</a:t>
            </a:r>
            <a:endParaRPr lang="en-IN" dirty="0"/>
          </a:p>
        </p:txBody>
      </p:sp>
    </p:spTree>
    <p:extLst>
      <p:ext uri="{BB962C8B-B14F-4D97-AF65-F5344CB8AC3E}">
        <p14:creationId xmlns:p14="http://schemas.microsoft.com/office/powerpoint/2010/main" val="1645065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1967</TotalTime>
  <Words>1482</Words>
  <Application>Microsoft Office PowerPoint</Application>
  <PresentationFormat>Custom</PresentationFormat>
  <Paragraphs>175</Paragraphs>
  <Slides>26</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26</vt:i4>
      </vt:variant>
    </vt:vector>
  </HeadingPairs>
  <TitlesOfParts>
    <vt:vector size="37" baseType="lpstr">
      <vt:lpstr>Arial</vt:lpstr>
      <vt:lpstr>Bahnschrift Light Condensed</vt:lpstr>
      <vt:lpstr>Bahnschrift Light SemiCondensed</vt:lpstr>
      <vt:lpstr>Calibri</vt:lpstr>
      <vt:lpstr>Symbol</vt:lpstr>
      <vt:lpstr>Times New Roman</vt:lpstr>
      <vt:lpstr>Trebuchet MS</vt:lpstr>
      <vt:lpstr>Wingdings</vt:lpstr>
      <vt:lpstr>Wingdings 3</vt:lpstr>
      <vt:lpstr>Office Theme</vt:lpstr>
      <vt:lpstr>Facet</vt:lpstr>
      <vt:lpstr>  UDIT SINGHAL (D-75 1710989) ASHEESH NELLUTLA (D-20 1710909) MAYANK TYAGI (D-09 1710912) SAMRUDDHA MOHIRE (D-10 1710065)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 IN EXISTING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of crop and yield prediction based on multiple parameters.</dc:title>
  <dc:subject/>
  <dc:creator>Vishzz</dc:creator>
  <dc:description/>
  <cp:lastModifiedBy>Udit Singhal</cp:lastModifiedBy>
  <cp:revision>59</cp:revision>
  <dcterms:created xsi:type="dcterms:W3CDTF">2018-10-10T14:20:18Z</dcterms:created>
  <dcterms:modified xsi:type="dcterms:W3CDTF">2020-04-10T05:55:43Z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9</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