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11/30/2020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11/30/2020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11/30/2020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11/30/2020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11/30/2020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 Id="rId4" Type="http://schemas.openxmlformats.org/officeDocument/2006/relationships/image" Target="../media/image4.jpe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26C7B-095A-B74D-BBBE-56C702D90A19}"/>
              </a:ext>
            </a:extLst>
          </p:cNvPr>
          <p:cNvSpPr>
            <a:spLocks noGrp="1"/>
          </p:cNvSpPr>
          <p:nvPr>
            <p:ph type="ctrTitle"/>
          </p:nvPr>
        </p:nvSpPr>
        <p:spPr>
          <a:xfrm>
            <a:off x="1774264" y="455104"/>
            <a:ext cx="8203268" cy="2446617"/>
          </a:xfrm>
        </p:spPr>
        <p:txBody>
          <a:bodyPr/>
          <a:lstStyle/>
          <a:p>
            <a:r>
              <a:rPr lang="en-US" altLang="zh-CN" sz="4000" b="1"/>
              <a:t>Age</a:t>
            </a:r>
            <a:r>
              <a:rPr lang="zh-CN" altLang="en-US" sz="4000" b="1"/>
              <a:t> </a:t>
            </a:r>
            <a:r>
              <a:rPr lang="en-US" altLang="zh-CN" sz="4000" b="1"/>
              <a:t>and</a:t>
            </a:r>
            <a:r>
              <a:rPr lang="zh-CN" altLang="en-US" sz="4000" b="1"/>
              <a:t> </a:t>
            </a:r>
            <a:r>
              <a:rPr lang="en-US" altLang="zh-CN" sz="4000" b="1"/>
              <a:t>gender</a:t>
            </a:r>
            <a:r>
              <a:rPr lang="zh-CN" altLang="en-US" sz="4000" b="1"/>
              <a:t> </a:t>
            </a:r>
            <a:r>
              <a:rPr lang="en-US" altLang="zh-CN" sz="4000" b="1"/>
              <a:t>detection</a:t>
            </a:r>
            <a:r>
              <a:rPr lang="zh-CN" altLang="en-US" sz="4000" b="1"/>
              <a:t> </a:t>
            </a:r>
            <a:r>
              <a:rPr lang="en-US" altLang="zh-CN" sz="4000" b="1"/>
              <a:t>using</a:t>
            </a:r>
            <a:r>
              <a:rPr lang="zh-CN" altLang="en-US" sz="4000" b="1"/>
              <a:t> </a:t>
            </a:r>
            <a:r>
              <a:rPr lang="en-US" altLang="zh-CN" sz="4000" b="1"/>
              <a:t>python</a:t>
            </a:r>
            <a:endParaRPr lang="en-US" sz="4000" b="1"/>
          </a:p>
        </p:txBody>
      </p:sp>
      <p:sp>
        <p:nvSpPr>
          <p:cNvPr id="3" name="Subtitle 2">
            <a:extLst>
              <a:ext uri="{FF2B5EF4-FFF2-40B4-BE49-F238E27FC236}">
                <a16:creationId xmlns:a16="http://schemas.microsoft.com/office/drawing/2014/main" id="{50B87C26-A35F-9443-AA32-2643C8AE41FE}"/>
              </a:ext>
            </a:extLst>
          </p:cNvPr>
          <p:cNvSpPr>
            <a:spLocks noGrp="1"/>
          </p:cNvSpPr>
          <p:nvPr>
            <p:ph type="subTitle" idx="1"/>
          </p:nvPr>
        </p:nvSpPr>
        <p:spPr>
          <a:xfrm rot="10800000" flipV="1">
            <a:off x="2460061" y="3181868"/>
            <a:ext cx="6831673" cy="1842103"/>
          </a:xfrm>
        </p:spPr>
        <p:txBody>
          <a:bodyPr>
            <a:noAutofit/>
          </a:bodyPr>
          <a:lstStyle/>
          <a:p>
            <a:r>
              <a:rPr lang="en-US" altLang="zh-CN" sz="1100" i="1"/>
              <a:t>Mentor-</a:t>
            </a:r>
            <a:r>
              <a:rPr lang="zh-CN" altLang="en-US" sz="1100" i="1"/>
              <a:t>  </a:t>
            </a:r>
            <a:r>
              <a:rPr lang="en-US" altLang="zh-CN" sz="1100" i="1"/>
              <a:t>Amlan</a:t>
            </a:r>
            <a:r>
              <a:rPr lang="zh-CN" altLang="en-US" sz="1100" i="1"/>
              <a:t> </a:t>
            </a:r>
            <a:r>
              <a:rPr lang="en-US" altLang="zh-CN" sz="1100" i="1"/>
              <a:t>Jyoti</a:t>
            </a:r>
            <a:r>
              <a:rPr lang="zh-CN" altLang="en-US" sz="1100" i="1"/>
              <a:t> </a:t>
            </a:r>
            <a:r>
              <a:rPr lang="en-US" altLang="zh-CN" sz="1100" i="1"/>
              <a:t>Baruah</a:t>
            </a:r>
          </a:p>
          <a:p>
            <a:endParaRPr lang="en-US" altLang="zh-CN" sz="1100" i="1"/>
          </a:p>
          <a:p>
            <a:r>
              <a:rPr lang="en-US" altLang="zh-CN" sz="1100" i="1"/>
              <a:t>Presented</a:t>
            </a:r>
            <a:r>
              <a:rPr lang="zh-CN" altLang="en-US" sz="1100" i="1"/>
              <a:t> </a:t>
            </a:r>
            <a:r>
              <a:rPr lang="en-US" altLang="zh-CN" sz="1100" i="1"/>
              <a:t>by</a:t>
            </a:r>
            <a:r>
              <a:rPr lang="zh-CN" altLang="en-US" sz="1100" i="1"/>
              <a:t> </a:t>
            </a:r>
            <a:r>
              <a:rPr lang="en-US" altLang="zh-CN" sz="1100" i="1"/>
              <a:t>:-</a:t>
            </a:r>
            <a:r>
              <a:rPr lang="zh-CN" altLang="en-US" sz="1100" i="1"/>
              <a:t> </a:t>
            </a:r>
            <a:r>
              <a:rPr lang="en-US" altLang="zh-CN" sz="1100" i="1"/>
              <a:t>Group</a:t>
            </a:r>
            <a:r>
              <a:rPr lang="zh-CN" altLang="en-US" sz="1100" i="1"/>
              <a:t> </a:t>
            </a:r>
            <a:r>
              <a:rPr lang="en-US" altLang="zh-CN" sz="1100" i="1"/>
              <a:t>09</a:t>
            </a:r>
          </a:p>
          <a:p>
            <a:r>
              <a:rPr lang="en-US" altLang="zh-CN" sz="1100" i="1"/>
              <a:t> </a:t>
            </a:r>
            <a:r>
              <a:rPr lang="zh-CN" altLang="en-US" sz="1100" i="1"/>
              <a:t>     </a:t>
            </a:r>
            <a:r>
              <a:rPr lang="en-US" altLang="zh-CN" sz="1100" i="1"/>
              <a:t>Sirajul</a:t>
            </a:r>
            <a:r>
              <a:rPr lang="zh-CN" altLang="en-US" sz="1100" i="1"/>
              <a:t>  </a:t>
            </a:r>
            <a:r>
              <a:rPr lang="en-US" altLang="zh-CN" sz="1100" i="1"/>
              <a:t>(group</a:t>
            </a:r>
            <a:r>
              <a:rPr lang="zh-CN" altLang="en-US" sz="1100" i="1"/>
              <a:t> </a:t>
            </a:r>
            <a:r>
              <a:rPr lang="en-US" altLang="zh-CN" sz="1100" i="1"/>
              <a:t>leader)</a:t>
            </a:r>
          </a:p>
          <a:p>
            <a:r>
              <a:rPr lang="en-US" altLang="zh-CN" sz="1100" i="1"/>
              <a:t>Sudipa</a:t>
            </a:r>
          </a:p>
          <a:p>
            <a:r>
              <a:rPr lang="en-US" altLang="zh-CN" sz="1100" i="1"/>
              <a:t>Shougaigm</a:t>
            </a:r>
          </a:p>
          <a:p>
            <a:r>
              <a:rPr lang="en-US" altLang="zh-CN" sz="1100" i="1"/>
              <a:t>Subhrodev</a:t>
            </a:r>
            <a:r>
              <a:rPr lang="zh-CN" altLang="en-US" sz="1100" i="1"/>
              <a:t> </a:t>
            </a:r>
            <a:endParaRPr lang="en-US" altLang="zh-CN" sz="1100" i="1"/>
          </a:p>
          <a:p>
            <a:r>
              <a:rPr lang="en-US" altLang="zh-CN" sz="1100" i="1"/>
              <a:t>Udit</a:t>
            </a:r>
            <a:r>
              <a:rPr lang="zh-CN" altLang="en-US" sz="1100" i="1"/>
              <a:t>  </a:t>
            </a:r>
            <a:endParaRPr lang="en-US" altLang="zh-CN" sz="1100" i="1"/>
          </a:p>
          <a:p>
            <a:r>
              <a:rPr lang="en-US" altLang="zh-CN" sz="1100" i="1"/>
              <a:t>Ujjal</a:t>
            </a:r>
            <a:r>
              <a:rPr lang="zh-CN" altLang="en-US" sz="1100" i="1"/>
              <a:t> </a:t>
            </a:r>
            <a:endParaRPr lang="en-US" sz="1100" i="1"/>
          </a:p>
        </p:txBody>
      </p:sp>
    </p:spTree>
    <p:extLst>
      <p:ext uri="{BB962C8B-B14F-4D97-AF65-F5344CB8AC3E}">
        <p14:creationId xmlns:p14="http://schemas.microsoft.com/office/powerpoint/2010/main" val="367403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40728-B42F-D448-AA89-266F0BB2E50D}"/>
              </a:ext>
            </a:extLst>
          </p:cNvPr>
          <p:cNvSpPr>
            <a:spLocks noGrp="1"/>
          </p:cNvSpPr>
          <p:nvPr>
            <p:ph type="title"/>
          </p:nvPr>
        </p:nvSpPr>
        <p:spPr>
          <a:xfrm rot="10800000" flipV="1">
            <a:off x="4557058" y="130735"/>
            <a:ext cx="3044265" cy="728383"/>
          </a:xfrm>
        </p:spPr>
        <p:txBody>
          <a:bodyPr/>
          <a:lstStyle/>
          <a:p>
            <a:r>
              <a:rPr lang="en-US" altLang="zh-CN"/>
              <a:t>Terminology</a:t>
            </a:r>
            <a:endParaRPr lang="en-US"/>
          </a:p>
        </p:txBody>
      </p:sp>
      <p:sp>
        <p:nvSpPr>
          <p:cNvPr id="3" name="Content Placeholder 2">
            <a:extLst>
              <a:ext uri="{FF2B5EF4-FFF2-40B4-BE49-F238E27FC236}">
                <a16:creationId xmlns:a16="http://schemas.microsoft.com/office/drawing/2014/main" id="{D593DD5C-12B2-944F-98BD-A20F45637B9A}"/>
              </a:ext>
            </a:extLst>
          </p:cNvPr>
          <p:cNvSpPr>
            <a:spLocks noGrp="1"/>
          </p:cNvSpPr>
          <p:nvPr>
            <p:ph idx="1"/>
          </p:nvPr>
        </p:nvSpPr>
        <p:spPr>
          <a:xfrm>
            <a:off x="1494117" y="859119"/>
            <a:ext cx="9601200" cy="5868148"/>
          </a:xfrm>
        </p:spPr>
        <p:txBody>
          <a:bodyPr>
            <a:normAutofit/>
          </a:bodyPr>
          <a:lstStyle/>
          <a:p>
            <a:pPr marL="0" indent="0">
              <a:buNone/>
            </a:pPr>
            <a:r>
              <a:rPr lang="en-US" altLang="zh-CN" sz="1400"/>
              <a:t>Before</a:t>
            </a:r>
            <a:r>
              <a:rPr lang="zh-CN" altLang="en-US" sz="1400"/>
              <a:t> </a:t>
            </a:r>
            <a:r>
              <a:rPr lang="en-US" altLang="zh-CN" sz="1400"/>
              <a:t>going</a:t>
            </a:r>
            <a:r>
              <a:rPr lang="zh-CN" altLang="en-US" sz="1400"/>
              <a:t> </a:t>
            </a:r>
            <a:r>
              <a:rPr lang="en-US" altLang="zh-CN" sz="1400"/>
              <a:t>through</a:t>
            </a:r>
            <a:r>
              <a:rPr lang="zh-CN" altLang="en-US" sz="1400"/>
              <a:t> </a:t>
            </a:r>
            <a:r>
              <a:rPr lang="en-US" altLang="zh-CN" sz="1400"/>
              <a:t>the</a:t>
            </a:r>
            <a:r>
              <a:rPr lang="zh-CN" altLang="en-US" sz="1400"/>
              <a:t> </a:t>
            </a:r>
            <a:r>
              <a:rPr lang="en-US" altLang="zh-CN" sz="1400"/>
              <a:t>project</a:t>
            </a:r>
            <a:r>
              <a:rPr lang="zh-CN" altLang="en-US" sz="1400"/>
              <a:t> </a:t>
            </a:r>
            <a:r>
              <a:rPr lang="en-US" altLang="zh-CN" sz="1400"/>
              <a:t>first</a:t>
            </a:r>
            <a:r>
              <a:rPr lang="zh-CN" altLang="en-US" sz="1400"/>
              <a:t> </a:t>
            </a:r>
            <a:r>
              <a:rPr lang="en-US" altLang="zh-CN" sz="1400"/>
              <a:t>,we</a:t>
            </a:r>
            <a:r>
              <a:rPr lang="zh-CN" altLang="en-US" sz="1400"/>
              <a:t> </a:t>
            </a:r>
            <a:r>
              <a:rPr lang="en-US" altLang="zh-CN" sz="1400"/>
              <a:t>have</a:t>
            </a:r>
            <a:r>
              <a:rPr lang="zh-CN" altLang="en-US" sz="1400"/>
              <a:t> </a:t>
            </a:r>
            <a:r>
              <a:rPr lang="en-US" altLang="zh-CN" sz="1400"/>
              <a:t>to</a:t>
            </a:r>
            <a:r>
              <a:rPr lang="zh-CN" altLang="en-US" sz="1400"/>
              <a:t> </a:t>
            </a:r>
            <a:r>
              <a:rPr lang="en-US" altLang="zh-CN" sz="1400"/>
              <a:t>understand</a:t>
            </a:r>
            <a:r>
              <a:rPr lang="zh-CN" altLang="en-US" sz="1400"/>
              <a:t> </a:t>
            </a:r>
            <a:r>
              <a:rPr lang="en-US" altLang="zh-CN" sz="1400"/>
              <a:t>these</a:t>
            </a:r>
            <a:r>
              <a:rPr lang="zh-CN" altLang="en-US" sz="1400"/>
              <a:t> </a:t>
            </a:r>
            <a:r>
              <a:rPr lang="en-US" altLang="zh-CN" sz="1400"/>
              <a:t>terms.</a:t>
            </a:r>
          </a:p>
          <a:p>
            <a:pPr marL="0" indent="0">
              <a:buNone/>
            </a:pPr>
            <a:r>
              <a:rPr lang="en-US" altLang="zh-CN" sz="1400" b="1" u="sng"/>
              <a:t>Computer</a:t>
            </a:r>
            <a:r>
              <a:rPr lang="zh-CN" altLang="en-US" sz="1400"/>
              <a:t> </a:t>
            </a:r>
            <a:r>
              <a:rPr lang="en-US" altLang="zh-CN" sz="1400" b="1" u="sng"/>
              <a:t>Vision</a:t>
            </a:r>
          </a:p>
          <a:p>
            <a:pPr marL="0" indent="0" fontAlgn="base">
              <a:buNone/>
            </a:pPr>
            <a:r>
              <a:rPr lang="en-US" sz="1400" i="1">
                <a:solidFill>
                  <a:srgbClr val="444444"/>
                </a:solidFill>
                <a:effectLst/>
                <a:latin typeface="inherit"/>
              </a:rPr>
              <a:t>Computer</a:t>
            </a:r>
            <a:r>
              <a:rPr lang="en-US" sz="1400" b="1" i="0">
                <a:solidFill>
                  <a:srgbClr val="444444"/>
                </a:solidFill>
                <a:effectLst/>
                <a:latin typeface="inherit"/>
              </a:rPr>
              <a:t> </a:t>
            </a:r>
            <a:r>
              <a:rPr lang="en-US" sz="1400" i="0">
                <a:solidFill>
                  <a:srgbClr val="444444"/>
                </a:solidFill>
                <a:effectLst/>
                <a:latin typeface="inherit"/>
              </a:rPr>
              <a:t>Vision</a:t>
            </a:r>
            <a:r>
              <a:rPr lang="en-US" sz="1400" b="0" i="0">
                <a:solidFill>
                  <a:srgbClr val="444444"/>
                </a:solidFill>
                <a:effectLst/>
                <a:latin typeface="Georgia" panose="02000000000000000000" pitchFamily="2" charset="0"/>
              </a:rPr>
              <a:t> is the field of study that enables computers to see and identify digital images and videos as a human would. The challenges it faces largely follow from the limited understanding of biological vision. Computer Vision involves acquiring, processing, analyzing, and understanding digital images to extract high-dimensional data from the real world in order to generate symbolic or numerical information which can then be used to make decisions</a:t>
            </a:r>
            <a:r>
              <a:rPr lang="en-US" altLang="zh-CN" sz="1400" b="0" i="0">
                <a:solidFill>
                  <a:srgbClr val="444444"/>
                </a:solidFill>
                <a:effectLst/>
                <a:latin typeface="Georgia" panose="02000000000000000000" pitchFamily="2" charset="0"/>
              </a:rPr>
              <a:t>.</a:t>
            </a:r>
          </a:p>
          <a:p>
            <a:pPr marL="0" indent="0" fontAlgn="base">
              <a:buNone/>
            </a:pPr>
            <a:r>
              <a:rPr lang="en-US" sz="1400" b="1" i="0" u="sng">
                <a:solidFill>
                  <a:srgbClr val="444444"/>
                </a:solidFill>
                <a:effectLst/>
                <a:latin typeface="Georgia" panose="02000000000000000000" pitchFamily="2" charset="0"/>
              </a:rPr>
              <a:t>OpenCV</a:t>
            </a:r>
          </a:p>
          <a:p>
            <a:pPr marL="0" indent="0" fontAlgn="base">
              <a:buNone/>
            </a:pPr>
            <a:r>
              <a:rPr lang="en-US" sz="1400" i="1">
                <a:solidFill>
                  <a:srgbClr val="444444"/>
                </a:solidFill>
                <a:effectLst/>
                <a:latin typeface="inherit"/>
              </a:rPr>
              <a:t>OpenCV</a:t>
            </a:r>
            <a:r>
              <a:rPr lang="en-US" sz="1400" b="0" i="0">
                <a:solidFill>
                  <a:srgbClr val="444444"/>
                </a:solidFill>
                <a:effectLst/>
                <a:latin typeface="Georgia" panose="02000000000000000000" pitchFamily="2" charset="0"/>
              </a:rPr>
              <a:t> is short for Open Source Computer Vision. Intuitively by the name, it is an open-source Computer Vision and Machine Learning library. This library is capable of processing real-time image and video while also boasting analytical capabilities. It supports the Deep Learning frameworks </a:t>
            </a:r>
            <a:r>
              <a:rPr lang="en-US" altLang="zh-CN" sz="1400" b="0" i="1">
                <a:solidFill>
                  <a:srgbClr val="444444"/>
                </a:solidFill>
                <a:effectLst/>
                <a:latin typeface="inherit"/>
              </a:rPr>
              <a:t>Tensorflow</a:t>
            </a:r>
            <a:r>
              <a:rPr lang="en-US" sz="1400" b="0" i="0">
                <a:solidFill>
                  <a:srgbClr val="444444"/>
                </a:solidFill>
                <a:effectLst/>
                <a:latin typeface="Georgia" panose="02000000000000000000" pitchFamily="2" charset="0"/>
              </a:rPr>
              <a:t>, </a:t>
            </a:r>
            <a:r>
              <a:rPr lang="en-US" sz="1400" b="0" i="1">
                <a:solidFill>
                  <a:srgbClr val="444444"/>
                </a:solidFill>
                <a:effectLst/>
                <a:latin typeface="Georgia" panose="02000000000000000000" pitchFamily="2" charset="0"/>
              </a:rPr>
              <a:t>Caffe</a:t>
            </a:r>
            <a:r>
              <a:rPr lang="en-US" sz="1400" b="0" i="0">
                <a:solidFill>
                  <a:srgbClr val="444444"/>
                </a:solidFill>
                <a:effectLst/>
                <a:latin typeface="Georgia" panose="02000000000000000000" pitchFamily="2" charset="0"/>
              </a:rPr>
              <a:t>, and </a:t>
            </a:r>
            <a:r>
              <a:rPr lang="en-US" sz="1400" b="0" i="1">
                <a:solidFill>
                  <a:srgbClr val="444444"/>
                </a:solidFill>
                <a:effectLst/>
                <a:latin typeface="Georgia" panose="02000000000000000000" pitchFamily="2" charset="0"/>
              </a:rPr>
              <a:t>PyTorch</a:t>
            </a:r>
            <a:r>
              <a:rPr lang="en-US" sz="1400" b="0" i="0">
                <a:solidFill>
                  <a:srgbClr val="444444"/>
                </a:solidFill>
                <a:effectLst/>
                <a:latin typeface="Georgia" panose="02000000000000000000" pitchFamily="2" charset="0"/>
              </a:rPr>
              <a:t>.</a:t>
            </a:r>
          </a:p>
          <a:p>
            <a:pPr marL="0" indent="0" fontAlgn="base">
              <a:buNone/>
            </a:pPr>
            <a:r>
              <a:rPr lang="en-US" sz="1400" b="1" i="0" u="sng">
                <a:solidFill>
                  <a:srgbClr val="444444"/>
                </a:solidFill>
                <a:effectLst/>
                <a:latin typeface="Georgia" panose="02000000000000000000" pitchFamily="2" charset="0"/>
              </a:rPr>
              <a:t>CNN</a:t>
            </a:r>
            <a:endParaRPr lang="en-US" sz="1400" b="0" i="0">
              <a:solidFill>
                <a:srgbClr val="444444"/>
              </a:solidFill>
              <a:effectLst/>
              <a:latin typeface="Georgia" panose="02000000000000000000" pitchFamily="2" charset="0"/>
            </a:endParaRPr>
          </a:p>
          <a:p>
            <a:pPr marL="0" indent="0" fontAlgn="base">
              <a:buNone/>
            </a:pPr>
            <a:r>
              <a:rPr lang="en-US" sz="1400" b="0" i="0">
                <a:solidFill>
                  <a:srgbClr val="444444"/>
                </a:solidFill>
                <a:effectLst/>
                <a:latin typeface="Georgia" panose="02000000000000000000" pitchFamily="2" charset="0"/>
              </a:rPr>
              <a:t>A</a:t>
            </a:r>
            <a:r>
              <a:rPr lang="zh-CN" altLang="en-US" sz="1400" b="0" i="0">
                <a:solidFill>
                  <a:srgbClr val="444444"/>
                </a:solidFill>
                <a:effectLst/>
                <a:latin typeface="Georgia" panose="02000000000000000000" pitchFamily="2" charset="0"/>
              </a:rPr>
              <a:t> </a:t>
            </a:r>
            <a:r>
              <a:rPr lang="en-US" altLang="zh-CN" sz="1400" b="1" i="1">
                <a:solidFill>
                  <a:srgbClr val="444444"/>
                </a:solidFill>
                <a:effectLst/>
                <a:latin typeface="Georgia" panose="02000000000000000000" pitchFamily="2" charset="0"/>
              </a:rPr>
              <a:t>Convolutional</a:t>
            </a:r>
            <a:r>
              <a:rPr lang="zh-CN" altLang="en-US" sz="1400" b="0" i="0">
                <a:solidFill>
                  <a:srgbClr val="444444"/>
                </a:solidFill>
                <a:effectLst/>
                <a:latin typeface="Georgia" panose="02000000000000000000" pitchFamily="2" charset="0"/>
              </a:rPr>
              <a:t> </a:t>
            </a:r>
            <a:r>
              <a:rPr lang="en-US" altLang="zh-CN" sz="1400" b="1" i="1">
                <a:solidFill>
                  <a:srgbClr val="444444"/>
                </a:solidFill>
                <a:latin typeface="Georgia" panose="02000000000000000000" pitchFamily="2" charset="0"/>
              </a:rPr>
              <a:t>Neural</a:t>
            </a:r>
            <a:r>
              <a:rPr lang="zh-CN" altLang="en-US" sz="1400">
                <a:solidFill>
                  <a:srgbClr val="444444"/>
                </a:solidFill>
                <a:latin typeface="Georgia" panose="02000000000000000000" pitchFamily="2" charset="0"/>
              </a:rPr>
              <a:t> </a:t>
            </a:r>
            <a:r>
              <a:rPr lang="en-US" altLang="zh-CN" sz="1400" b="1" i="1">
                <a:solidFill>
                  <a:srgbClr val="444444"/>
                </a:solidFill>
                <a:latin typeface="Georgia" panose="02000000000000000000" pitchFamily="2" charset="0"/>
              </a:rPr>
              <a:t>Network</a:t>
            </a:r>
            <a:r>
              <a:rPr lang="en-US" sz="1400" b="0" i="0">
                <a:solidFill>
                  <a:srgbClr val="444444"/>
                </a:solidFill>
                <a:effectLst/>
                <a:latin typeface="Georgia" panose="02000000000000000000" pitchFamily="2" charset="0"/>
              </a:rPr>
              <a:t> is a deep neural network (DNN) widely used for the purposes of image recognition and processing and </a:t>
            </a:r>
            <a:r>
              <a:rPr lang="en-US" altLang="zh-CN" sz="1400" b="0" i="0">
                <a:solidFill>
                  <a:srgbClr val="444444"/>
                </a:solidFill>
                <a:effectLst/>
                <a:latin typeface="Georgia" panose="02000000000000000000" pitchFamily="2" charset="0"/>
              </a:rPr>
              <a:t>NLP</a:t>
            </a:r>
            <a:r>
              <a:rPr lang="en-US" sz="1400" b="0" i="0">
                <a:solidFill>
                  <a:srgbClr val="444444"/>
                </a:solidFill>
                <a:effectLst/>
                <a:latin typeface="Georgia" panose="02000000000000000000" pitchFamily="2" charset="0"/>
              </a:rPr>
              <a:t>. Also known as a ConvNet, a CNN has input and output layers, and multiple hidden layers, many of which are convolutional. In a way, CNNs are regularized multilayer perceptrons.</a:t>
            </a:r>
          </a:p>
          <a:p>
            <a:pPr marL="0" indent="0">
              <a:buNone/>
            </a:pPr>
            <a:endParaRPr lang="en-US" sz="1400" b="1" u="sng"/>
          </a:p>
        </p:txBody>
      </p:sp>
      <p:pic>
        <p:nvPicPr>
          <p:cNvPr id="4" name="Picture 4">
            <a:extLst>
              <a:ext uri="{FF2B5EF4-FFF2-40B4-BE49-F238E27FC236}">
                <a16:creationId xmlns:a16="http://schemas.microsoft.com/office/drawing/2014/main" id="{7F82615A-5092-C440-AE8D-63CDC14FA87E}"/>
              </a:ext>
            </a:extLst>
          </p:cNvPr>
          <p:cNvPicPr>
            <a:picLocks noChangeAspect="1"/>
          </p:cNvPicPr>
          <p:nvPr/>
        </p:nvPicPr>
        <p:blipFill>
          <a:blip r:embed="rId2"/>
          <a:stretch>
            <a:fillRect/>
          </a:stretch>
        </p:blipFill>
        <p:spPr>
          <a:xfrm>
            <a:off x="3728340" y="5005294"/>
            <a:ext cx="5132753" cy="1568824"/>
          </a:xfrm>
          <a:prstGeom prst="rect">
            <a:avLst/>
          </a:prstGeom>
        </p:spPr>
      </p:pic>
    </p:spTree>
    <p:extLst>
      <p:ext uri="{BB962C8B-B14F-4D97-AF65-F5344CB8AC3E}">
        <p14:creationId xmlns:p14="http://schemas.microsoft.com/office/powerpoint/2010/main" val="1347538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11A37-B9D9-614E-8990-D21BD4D6AA54}"/>
              </a:ext>
            </a:extLst>
          </p:cNvPr>
          <p:cNvSpPr>
            <a:spLocks noGrp="1"/>
          </p:cNvSpPr>
          <p:nvPr>
            <p:ph type="title"/>
          </p:nvPr>
        </p:nvSpPr>
        <p:spPr>
          <a:xfrm>
            <a:off x="3239247" y="293593"/>
            <a:ext cx="6323106" cy="883025"/>
          </a:xfrm>
        </p:spPr>
        <p:txBody>
          <a:bodyPr/>
          <a:lstStyle/>
          <a:p>
            <a:r>
              <a:rPr lang="en-US" altLang="zh-CN"/>
              <a:t>Deep</a:t>
            </a:r>
            <a:r>
              <a:rPr lang="zh-CN" altLang="en-US"/>
              <a:t> </a:t>
            </a:r>
            <a:r>
              <a:rPr lang="en-US" altLang="zh-CN"/>
              <a:t>Learning</a:t>
            </a:r>
            <a:r>
              <a:rPr lang="zh-CN" altLang="en-US"/>
              <a:t> </a:t>
            </a:r>
            <a:r>
              <a:rPr lang="en-US" altLang="zh-CN"/>
              <a:t>framework</a:t>
            </a:r>
            <a:endParaRPr lang="en-US"/>
          </a:p>
        </p:txBody>
      </p:sp>
      <p:sp>
        <p:nvSpPr>
          <p:cNvPr id="7" name="Content Placeholder 6">
            <a:extLst>
              <a:ext uri="{FF2B5EF4-FFF2-40B4-BE49-F238E27FC236}">
                <a16:creationId xmlns:a16="http://schemas.microsoft.com/office/drawing/2014/main" id="{3D07155D-929D-9C44-B7CE-E7F3323A6257}"/>
              </a:ext>
            </a:extLst>
          </p:cNvPr>
          <p:cNvSpPr>
            <a:spLocks noGrp="1"/>
          </p:cNvSpPr>
          <p:nvPr>
            <p:ph idx="1"/>
          </p:nvPr>
        </p:nvSpPr>
        <p:spPr>
          <a:xfrm>
            <a:off x="1295400" y="1176617"/>
            <a:ext cx="9601200" cy="5387789"/>
          </a:xfrm>
        </p:spPr>
        <p:txBody>
          <a:bodyPr>
            <a:normAutofit lnSpcReduction="10000"/>
          </a:bodyPr>
          <a:lstStyle/>
          <a:p>
            <a:pPr marL="0" indent="0">
              <a:buNone/>
            </a:pPr>
            <a:r>
              <a:rPr lang="en-US" i="1"/>
              <a:t>Deep</a:t>
            </a:r>
            <a:r>
              <a:rPr lang="en-US"/>
              <a:t> </a:t>
            </a:r>
            <a:r>
              <a:rPr lang="en-US" i="1"/>
              <a:t>Learning</a:t>
            </a:r>
            <a:r>
              <a:rPr lang="en-US"/>
              <a:t> </a:t>
            </a:r>
            <a:r>
              <a:rPr lang="en-US" i="1"/>
              <a:t>frameworks</a:t>
            </a:r>
            <a:r>
              <a:rPr lang="en-US"/>
              <a:t> can either be an interface or a library/tool that helps Data Scientists and ML Developers to build Deep Learning models much more conveniently. The best part about Deep Learning frameworks is that you need not get into the intricacies of the underlying ML/DL algorithms – that is taken care of by the Deep Learning frameworks.</a:t>
            </a:r>
          </a:p>
          <a:p>
            <a:pPr marL="0" indent="0" fontAlgn="base">
              <a:buNone/>
            </a:pPr>
            <a:r>
              <a:rPr lang="en-US" altLang="zh-CN" b="1" i="1" u="sng">
                <a:solidFill>
                  <a:srgbClr val="444444"/>
                </a:solidFill>
                <a:effectLst/>
                <a:latin typeface="Georgia" panose="02040502050405020303" pitchFamily="18" charset="0"/>
              </a:rPr>
              <a:t>T</a:t>
            </a:r>
            <a:r>
              <a:rPr lang="en-US" b="1" i="1" u="sng">
                <a:solidFill>
                  <a:srgbClr val="444444"/>
                </a:solidFill>
                <a:effectLst/>
                <a:latin typeface="Georgia" panose="02040502050405020303" pitchFamily="18" charset="0"/>
              </a:rPr>
              <a:t>o</a:t>
            </a:r>
            <a:r>
              <a:rPr lang="en-US" b="0" i="0" u="sng">
                <a:solidFill>
                  <a:srgbClr val="444444"/>
                </a:solidFill>
                <a:effectLst/>
                <a:latin typeface="Georgia" panose="02040502050405020303" pitchFamily="18" charset="0"/>
              </a:rPr>
              <a:t> </a:t>
            </a:r>
            <a:r>
              <a:rPr lang="en-US" b="1" i="1" u="sng">
                <a:solidFill>
                  <a:srgbClr val="444444"/>
                </a:solidFill>
                <a:effectLst/>
                <a:latin typeface="Georgia" panose="02040502050405020303" pitchFamily="18" charset="0"/>
              </a:rPr>
              <a:t>go</a:t>
            </a:r>
            <a:r>
              <a:rPr lang="en-US" b="0" i="0" u="sng">
                <a:solidFill>
                  <a:srgbClr val="444444"/>
                </a:solidFill>
                <a:effectLst/>
                <a:latin typeface="Georgia" panose="02040502050405020303" pitchFamily="18" charset="0"/>
              </a:rPr>
              <a:t> </a:t>
            </a:r>
            <a:r>
              <a:rPr lang="en-US" b="1" i="1" u="sng">
                <a:solidFill>
                  <a:srgbClr val="444444"/>
                </a:solidFill>
                <a:effectLst/>
                <a:latin typeface="Georgia" panose="02040502050405020303" pitchFamily="18" charset="0"/>
              </a:rPr>
              <a:t>about</a:t>
            </a:r>
            <a:r>
              <a:rPr lang="en-US" b="0" i="0" u="sng">
                <a:solidFill>
                  <a:srgbClr val="444444"/>
                </a:solidFill>
                <a:effectLst/>
                <a:latin typeface="Georgia" panose="02040502050405020303" pitchFamily="18" charset="0"/>
              </a:rPr>
              <a:t> </a:t>
            </a:r>
            <a:r>
              <a:rPr lang="en-US" b="1" i="1" u="sng">
                <a:solidFill>
                  <a:srgbClr val="444444"/>
                </a:solidFill>
                <a:effectLst/>
                <a:latin typeface="Georgia" panose="02040502050405020303" pitchFamily="18" charset="0"/>
              </a:rPr>
              <a:t>the</a:t>
            </a:r>
            <a:r>
              <a:rPr lang="en-US" b="0" i="0" u="sng">
                <a:solidFill>
                  <a:srgbClr val="444444"/>
                </a:solidFill>
                <a:effectLst/>
                <a:latin typeface="Georgia" panose="02040502050405020303" pitchFamily="18" charset="0"/>
              </a:rPr>
              <a:t> </a:t>
            </a:r>
            <a:r>
              <a:rPr lang="en-US" b="1" i="0" u="sng">
                <a:solidFill>
                  <a:srgbClr val="444444"/>
                </a:solidFill>
                <a:effectLst/>
                <a:latin typeface="Georgia" panose="02040502050405020303" pitchFamily="18" charset="0"/>
              </a:rPr>
              <a:t>python</a:t>
            </a:r>
            <a:r>
              <a:rPr lang="en-US" b="0" i="0" u="sng">
                <a:solidFill>
                  <a:srgbClr val="444444"/>
                </a:solidFill>
                <a:effectLst/>
                <a:latin typeface="Georgia" panose="02040502050405020303" pitchFamily="18" charset="0"/>
              </a:rPr>
              <a:t> </a:t>
            </a:r>
            <a:r>
              <a:rPr lang="en-US" b="1" i="0" u="sng">
                <a:solidFill>
                  <a:srgbClr val="444444"/>
                </a:solidFill>
                <a:effectLst/>
                <a:latin typeface="Georgia" panose="02040502050405020303" pitchFamily="18" charset="0"/>
              </a:rPr>
              <a:t>project</a:t>
            </a:r>
            <a:r>
              <a:rPr lang="en-US" b="0" i="0" u="sng">
                <a:solidFill>
                  <a:srgbClr val="444444"/>
                </a:solidFill>
                <a:effectLst/>
                <a:latin typeface="Georgia" panose="02040502050405020303" pitchFamily="18" charset="0"/>
              </a:rPr>
              <a:t>, </a:t>
            </a:r>
            <a:r>
              <a:rPr lang="en-US" b="1" i="1" u="sng">
                <a:solidFill>
                  <a:srgbClr val="444444"/>
                </a:solidFill>
                <a:effectLst/>
                <a:latin typeface="Georgia" panose="02040502050405020303" pitchFamily="18" charset="0"/>
              </a:rPr>
              <a:t>we’ll</a:t>
            </a:r>
          </a:p>
          <a:p>
            <a:pPr marL="457200" indent="-457200" fontAlgn="base">
              <a:buFont typeface="+mj-lt"/>
              <a:buAutoNum type="arabicPeriod"/>
            </a:pPr>
            <a:r>
              <a:rPr lang="en-US" b="0" i="1">
                <a:solidFill>
                  <a:srgbClr val="444444"/>
                </a:solidFill>
                <a:effectLst/>
                <a:latin typeface="inherit"/>
              </a:rPr>
              <a:t>Detect</a:t>
            </a:r>
            <a:r>
              <a:rPr lang="en-US" b="0" i="0">
                <a:solidFill>
                  <a:srgbClr val="444444"/>
                </a:solidFill>
                <a:effectLst/>
                <a:latin typeface="inherit"/>
              </a:rPr>
              <a:t> </a:t>
            </a:r>
            <a:r>
              <a:rPr lang="en-US" b="0" i="1">
                <a:solidFill>
                  <a:srgbClr val="444444"/>
                </a:solidFill>
                <a:effectLst/>
                <a:latin typeface="inherit"/>
              </a:rPr>
              <a:t>faces</a:t>
            </a:r>
          </a:p>
          <a:p>
            <a:pPr marL="457200" indent="-457200" fontAlgn="base">
              <a:buFont typeface="+mj-lt"/>
              <a:buAutoNum type="arabicPeriod"/>
            </a:pPr>
            <a:r>
              <a:rPr lang="en-US" b="0" i="1">
                <a:solidFill>
                  <a:srgbClr val="444444"/>
                </a:solidFill>
                <a:effectLst/>
                <a:latin typeface="inherit"/>
              </a:rPr>
              <a:t>Classify</a:t>
            </a:r>
            <a:r>
              <a:rPr lang="en-US" b="0" i="0">
                <a:solidFill>
                  <a:srgbClr val="444444"/>
                </a:solidFill>
                <a:effectLst/>
                <a:latin typeface="inherit"/>
              </a:rPr>
              <a:t> </a:t>
            </a:r>
            <a:r>
              <a:rPr lang="en-US" b="0" i="1">
                <a:solidFill>
                  <a:srgbClr val="444444"/>
                </a:solidFill>
                <a:effectLst/>
                <a:latin typeface="inherit"/>
              </a:rPr>
              <a:t>into</a:t>
            </a:r>
            <a:r>
              <a:rPr lang="en-US" b="0" i="0">
                <a:solidFill>
                  <a:srgbClr val="444444"/>
                </a:solidFill>
                <a:effectLst/>
                <a:latin typeface="inherit"/>
              </a:rPr>
              <a:t> </a:t>
            </a:r>
            <a:r>
              <a:rPr lang="en-US" b="0" i="1">
                <a:solidFill>
                  <a:srgbClr val="444444"/>
                </a:solidFill>
                <a:effectLst/>
                <a:latin typeface="inherit"/>
              </a:rPr>
              <a:t>Male</a:t>
            </a:r>
            <a:r>
              <a:rPr lang="en-US" b="0" i="0">
                <a:solidFill>
                  <a:srgbClr val="444444"/>
                </a:solidFill>
                <a:effectLst/>
                <a:latin typeface="inherit"/>
              </a:rPr>
              <a:t>/</a:t>
            </a:r>
            <a:r>
              <a:rPr lang="en-US" b="0" i="1">
                <a:solidFill>
                  <a:srgbClr val="444444"/>
                </a:solidFill>
                <a:effectLst/>
                <a:latin typeface="inherit"/>
              </a:rPr>
              <a:t>Female</a:t>
            </a:r>
          </a:p>
          <a:p>
            <a:pPr marL="457200" indent="-457200" fontAlgn="base">
              <a:buFont typeface="+mj-lt"/>
              <a:buAutoNum type="arabicPeriod"/>
            </a:pPr>
            <a:r>
              <a:rPr lang="en-US" b="0" i="1">
                <a:solidFill>
                  <a:srgbClr val="444444"/>
                </a:solidFill>
                <a:effectLst/>
                <a:latin typeface="inherit"/>
              </a:rPr>
              <a:t>Classify into one of the 8 age ranges</a:t>
            </a:r>
          </a:p>
          <a:p>
            <a:pPr marL="457200" indent="-457200" fontAlgn="base">
              <a:buFont typeface="+mj-lt"/>
              <a:buAutoNum type="arabicPeriod"/>
            </a:pPr>
            <a:r>
              <a:rPr lang="en-US" b="0" i="1">
                <a:solidFill>
                  <a:srgbClr val="444444"/>
                </a:solidFill>
                <a:effectLst/>
                <a:latin typeface="inherit"/>
              </a:rPr>
              <a:t>Put the results on the image and display it</a:t>
            </a:r>
            <a:r>
              <a:rPr lang="en-US" altLang="zh-CN" b="0" i="1">
                <a:solidFill>
                  <a:srgbClr val="444444"/>
                </a:solidFill>
                <a:effectLst/>
                <a:latin typeface="inherit"/>
              </a:rPr>
              <a:t>.</a:t>
            </a:r>
          </a:p>
          <a:p>
            <a:pPr marL="0" indent="0" fontAlgn="base">
              <a:buNone/>
            </a:pPr>
            <a:r>
              <a:rPr lang="en-US" b="1" i="0" u="sng">
                <a:solidFill>
                  <a:srgbClr val="444444"/>
                </a:solidFill>
                <a:effectLst/>
                <a:latin typeface="Georgia" panose="02040502050405020303" pitchFamily="18" charset="0"/>
              </a:rPr>
              <a:t>Prerequisites</a:t>
            </a:r>
          </a:p>
          <a:p>
            <a:pPr marL="457200" indent="-457200" fontAlgn="base">
              <a:buFont typeface="+mj-lt"/>
              <a:buAutoNum type="arabicPeriod"/>
            </a:pPr>
            <a:r>
              <a:rPr lang="en-US" altLang="zh-CN">
                <a:solidFill>
                  <a:srgbClr val="444444"/>
                </a:solidFill>
                <a:latin typeface="Georgia" panose="02040502050405020303" pitchFamily="18" charset="0"/>
              </a:rPr>
              <a:t>We</a:t>
            </a:r>
            <a:r>
              <a:rPr lang="zh-CN" altLang="en-US">
                <a:solidFill>
                  <a:srgbClr val="444444"/>
                </a:solidFill>
                <a:latin typeface="Georgia" panose="02040502050405020303" pitchFamily="18" charset="0"/>
              </a:rPr>
              <a:t> </a:t>
            </a:r>
            <a:r>
              <a:rPr lang="en-US" b="0" i="0">
                <a:solidFill>
                  <a:srgbClr val="444444"/>
                </a:solidFill>
                <a:effectLst/>
                <a:latin typeface="Georgia" panose="02040502050405020303" pitchFamily="18" charset="0"/>
              </a:rPr>
              <a:t>install OpenCV  to be able to run this project.</a:t>
            </a:r>
          </a:p>
          <a:p>
            <a:pPr marL="457200" indent="-457200" fontAlgn="base">
              <a:buFont typeface="+mj-lt"/>
              <a:buAutoNum type="arabicPeriod"/>
            </a:pPr>
            <a:r>
              <a:rPr lang="en-US" altLang="zh-CN">
                <a:solidFill>
                  <a:srgbClr val="444444"/>
                </a:solidFill>
                <a:latin typeface="Georgia" panose="02040502050405020303" pitchFamily="18" charset="0"/>
              </a:rPr>
              <a:t>To</a:t>
            </a:r>
            <a:r>
              <a:rPr lang="zh-CN" altLang="en-US">
                <a:solidFill>
                  <a:srgbClr val="444444"/>
                </a:solidFill>
                <a:latin typeface="Georgia" panose="02040502050405020303" pitchFamily="18" charset="0"/>
              </a:rPr>
              <a:t> </a:t>
            </a:r>
            <a:r>
              <a:rPr lang="en-US" altLang="zh-CN">
                <a:solidFill>
                  <a:srgbClr val="444444"/>
                </a:solidFill>
                <a:latin typeface="Georgia" panose="02040502050405020303" pitchFamily="18" charset="0"/>
              </a:rPr>
              <a:t>run</a:t>
            </a:r>
            <a:r>
              <a:rPr lang="zh-CN" altLang="en-US">
                <a:solidFill>
                  <a:srgbClr val="444444"/>
                </a:solidFill>
                <a:latin typeface="Georgia" panose="02040502050405020303" pitchFamily="18" charset="0"/>
              </a:rPr>
              <a:t> </a:t>
            </a:r>
            <a:r>
              <a:rPr lang="en-US" altLang="zh-CN">
                <a:solidFill>
                  <a:srgbClr val="444444"/>
                </a:solidFill>
                <a:latin typeface="Georgia" panose="02040502050405020303" pitchFamily="18" charset="0"/>
              </a:rPr>
              <a:t>the</a:t>
            </a:r>
            <a:r>
              <a:rPr lang="zh-CN" altLang="en-US">
                <a:solidFill>
                  <a:srgbClr val="444444"/>
                </a:solidFill>
                <a:latin typeface="Georgia" panose="02040502050405020303" pitchFamily="18" charset="0"/>
              </a:rPr>
              <a:t> </a:t>
            </a:r>
            <a:r>
              <a:rPr lang="en-US" altLang="zh-CN">
                <a:solidFill>
                  <a:srgbClr val="444444"/>
                </a:solidFill>
                <a:latin typeface="Georgia" panose="02040502050405020303" pitchFamily="18" charset="0"/>
              </a:rPr>
              <a:t>caffe</a:t>
            </a:r>
            <a:r>
              <a:rPr lang="zh-CN" altLang="en-US">
                <a:solidFill>
                  <a:srgbClr val="444444"/>
                </a:solidFill>
                <a:latin typeface="Georgia" panose="02040502050405020303" pitchFamily="18" charset="0"/>
              </a:rPr>
              <a:t> </a:t>
            </a:r>
            <a:r>
              <a:rPr lang="en-US" altLang="zh-CN">
                <a:solidFill>
                  <a:srgbClr val="444444"/>
                </a:solidFill>
                <a:latin typeface="Georgia" panose="02040502050405020303" pitchFamily="18" charset="0"/>
              </a:rPr>
              <a:t>model</a:t>
            </a:r>
            <a:r>
              <a:rPr lang="zh-CN" altLang="en-US">
                <a:solidFill>
                  <a:srgbClr val="444444"/>
                </a:solidFill>
                <a:latin typeface="Georgia" panose="02040502050405020303" pitchFamily="18" charset="0"/>
              </a:rPr>
              <a:t> </a:t>
            </a:r>
            <a:r>
              <a:rPr lang="en-US" altLang="zh-CN">
                <a:solidFill>
                  <a:srgbClr val="444444"/>
                </a:solidFill>
                <a:latin typeface="Georgia" panose="02040502050405020303" pitchFamily="18" charset="0"/>
              </a:rPr>
              <a:t>we</a:t>
            </a:r>
            <a:r>
              <a:rPr lang="zh-CN" altLang="en-US">
                <a:solidFill>
                  <a:srgbClr val="444444"/>
                </a:solidFill>
                <a:latin typeface="Georgia" panose="02040502050405020303" pitchFamily="18" charset="0"/>
              </a:rPr>
              <a:t> </a:t>
            </a:r>
            <a:r>
              <a:rPr lang="en-US" altLang="zh-CN">
                <a:solidFill>
                  <a:srgbClr val="444444"/>
                </a:solidFill>
                <a:latin typeface="Georgia" panose="02040502050405020303" pitchFamily="18" charset="0"/>
              </a:rPr>
              <a:t>use</a:t>
            </a:r>
            <a:r>
              <a:rPr lang="zh-CN" altLang="en-US">
                <a:solidFill>
                  <a:srgbClr val="444444"/>
                </a:solidFill>
                <a:latin typeface="Georgia" panose="02040502050405020303" pitchFamily="18" charset="0"/>
              </a:rPr>
              <a:t> </a:t>
            </a:r>
            <a:r>
              <a:rPr lang="en-US" altLang="zh-CN">
                <a:solidFill>
                  <a:srgbClr val="444444"/>
                </a:solidFill>
                <a:latin typeface="Georgia" panose="02040502050405020303" pitchFamily="18" charset="0"/>
              </a:rPr>
              <a:t>the</a:t>
            </a:r>
            <a:r>
              <a:rPr lang="zh-CN" altLang="en-US">
                <a:solidFill>
                  <a:srgbClr val="444444"/>
                </a:solidFill>
                <a:latin typeface="Georgia" panose="02040502050405020303" pitchFamily="18" charset="0"/>
              </a:rPr>
              <a:t> </a:t>
            </a:r>
            <a:r>
              <a:rPr lang="en-US" altLang="zh-CN">
                <a:solidFill>
                  <a:srgbClr val="444444"/>
                </a:solidFill>
                <a:latin typeface="Georgia" panose="02040502050405020303" pitchFamily="18" charset="0"/>
              </a:rPr>
              <a:t>command</a:t>
            </a:r>
            <a:r>
              <a:rPr lang="zh-CN" altLang="en-US">
                <a:solidFill>
                  <a:srgbClr val="444444"/>
                </a:solidFill>
                <a:latin typeface="Georgia" panose="02040502050405020303" pitchFamily="18" charset="0"/>
              </a:rPr>
              <a:t> </a:t>
            </a:r>
            <a:r>
              <a:rPr lang="en-US" altLang="zh-CN">
                <a:solidFill>
                  <a:srgbClr val="444444"/>
                </a:solidFill>
                <a:latin typeface="Georgia" panose="02040502050405020303" pitchFamily="18" charset="0"/>
              </a:rPr>
              <a:t>cv.dnn</a:t>
            </a:r>
          </a:p>
          <a:p>
            <a:pPr marL="457200" indent="-457200" fontAlgn="base">
              <a:buFont typeface="+mj-lt"/>
              <a:buAutoNum type="arabicPeriod"/>
            </a:pPr>
            <a:r>
              <a:rPr lang="en-US" altLang="zh-CN" b="0" i="0">
                <a:solidFill>
                  <a:srgbClr val="444444"/>
                </a:solidFill>
                <a:effectLst/>
                <a:latin typeface="Georgia" panose="02040502050405020303" pitchFamily="18" charset="0"/>
              </a:rPr>
              <a:t>Atlast</a:t>
            </a:r>
            <a:r>
              <a:rPr lang="zh-CN" altLang="en-US" b="0" i="0">
                <a:solidFill>
                  <a:srgbClr val="444444"/>
                </a:solidFill>
                <a:effectLst/>
                <a:latin typeface="Georgia" panose="02040502050405020303" pitchFamily="18" charset="0"/>
              </a:rPr>
              <a:t> </a:t>
            </a:r>
            <a:r>
              <a:rPr lang="en-US" altLang="zh-CN" b="0" i="0">
                <a:solidFill>
                  <a:srgbClr val="444444"/>
                </a:solidFill>
                <a:effectLst/>
                <a:latin typeface="Georgia" panose="02040502050405020303" pitchFamily="18" charset="0"/>
              </a:rPr>
              <a:t>the</a:t>
            </a:r>
            <a:r>
              <a:rPr lang="zh-CN" altLang="en-US" b="0" i="0">
                <a:solidFill>
                  <a:srgbClr val="444444"/>
                </a:solidFill>
                <a:effectLst/>
                <a:latin typeface="Georgia" panose="02040502050405020303" pitchFamily="18" charset="0"/>
              </a:rPr>
              <a:t> </a:t>
            </a:r>
            <a:r>
              <a:rPr lang="en-US" altLang="zh-CN" b="0" i="0">
                <a:solidFill>
                  <a:srgbClr val="444444"/>
                </a:solidFill>
                <a:effectLst/>
                <a:latin typeface="Georgia" panose="02040502050405020303" pitchFamily="18" charset="0"/>
              </a:rPr>
              <a:t>output</a:t>
            </a:r>
            <a:r>
              <a:rPr lang="zh-CN" altLang="en-US" b="0" i="0">
                <a:solidFill>
                  <a:srgbClr val="444444"/>
                </a:solidFill>
                <a:effectLst/>
                <a:latin typeface="Georgia" panose="02040502050405020303" pitchFamily="18" charset="0"/>
              </a:rPr>
              <a:t> </a:t>
            </a:r>
            <a:r>
              <a:rPr lang="en-US" altLang="zh-CN" b="0" i="0">
                <a:solidFill>
                  <a:srgbClr val="444444"/>
                </a:solidFill>
                <a:effectLst/>
                <a:latin typeface="Georgia" panose="02040502050405020303" pitchFamily="18" charset="0"/>
              </a:rPr>
              <a:t>is</a:t>
            </a:r>
            <a:r>
              <a:rPr lang="zh-CN" altLang="en-US" b="0" i="0">
                <a:solidFill>
                  <a:srgbClr val="444444"/>
                </a:solidFill>
                <a:effectLst/>
                <a:latin typeface="Georgia" panose="02040502050405020303" pitchFamily="18" charset="0"/>
              </a:rPr>
              <a:t> </a:t>
            </a:r>
            <a:r>
              <a:rPr lang="en-US" altLang="zh-CN" b="0" i="0">
                <a:solidFill>
                  <a:srgbClr val="444444"/>
                </a:solidFill>
                <a:effectLst/>
                <a:latin typeface="Georgia" panose="02040502050405020303" pitchFamily="18" charset="0"/>
              </a:rPr>
              <a:t>shown.</a:t>
            </a:r>
            <a:endParaRPr lang="en-US" b="0" i="0">
              <a:solidFill>
                <a:srgbClr val="444444"/>
              </a:solidFill>
              <a:effectLst/>
              <a:latin typeface="Georgia" panose="02040502050405020303" pitchFamily="18" charset="0"/>
            </a:endParaRPr>
          </a:p>
          <a:p>
            <a:pPr marL="0" indent="0">
              <a:buNone/>
            </a:pPr>
            <a:endParaRPr lang="en-US"/>
          </a:p>
        </p:txBody>
      </p:sp>
    </p:spTree>
    <p:extLst>
      <p:ext uri="{BB962C8B-B14F-4D97-AF65-F5344CB8AC3E}">
        <p14:creationId xmlns:p14="http://schemas.microsoft.com/office/powerpoint/2010/main" val="28320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D3F9773-16F8-2C44-A211-82F676BDDF42}"/>
              </a:ext>
            </a:extLst>
          </p:cNvPr>
          <p:cNvSpPr>
            <a:spLocks noGrp="1"/>
          </p:cNvSpPr>
          <p:nvPr>
            <p:ph idx="1"/>
          </p:nvPr>
        </p:nvSpPr>
        <p:spPr>
          <a:xfrm>
            <a:off x="1625202" y="1571626"/>
            <a:ext cx="9579767" cy="4839890"/>
          </a:xfrm>
        </p:spPr>
        <p:txBody>
          <a:bodyPr>
            <a:noAutofit/>
          </a:bodyPr>
          <a:lstStyle/>
          <a:p>
            <a:pPr marL="0" indent="0">
              <a:buNone/>
            </a:pPr>
            <a:r>
              <a:rPr lang="en-US" sz="2400" i="1"/>
              <a:t> </a:t>
            </a:r>
            <a:r>
              <a:rPr lang="en-US" altLang="zh-CN" sz="2400" i="1"/>
              <a:t>M</a:t>
            </a:r>
            <a:r>
              <a:rPr lang="en-US" sz="2400" i="1"/>
              <a:t>any previous methods have tackled the problem of age and gender classification of images</a:t>
            </a:r>
            <a:r>
              <a:rPr lang="zh-CN" altLang="en-US" sz="2400" i="1"/>
              <a:t> </a:t>
            </a:r>
            <a:r>
              <a:rPr lang="en-US" sz="2400" i="1"/>
              <a:t>.</a:t>
            </a:r>
            <a:r>
              <a:rPr lang="en-US" altLang="zh-CN" sz="2400" i="1"/>
              <a:t>We</a:t>
            </a:r>
            <a:r>
              <a:rPr lang="zh-CN" altLang="en-US" sz="2400" i="1"/>
              <a:t> </a:t>
            </a:r>
            <a:r>
              <a:rPr lang="en-US" altLang="zh-CN" sz="2400" i="1"/>
              <a:t>have</a:t>
            </a:r>
            <a:r>
              <a:rPr lang="zh-CN" altLang="en-US" sz="2400" i="1"/>
              <a:t> </a:t>
            </a:r>
            <a:r>
              <a:rPr lang="en-US" altLang="zh-CN" sz="2400" i="1"/>
              <a:t>tried</a:t>
            </a:r>
            <a:r>
              <a:rPr lang="zh-CN" altLang="en-US" sz="2400" i="1"/>
              <a:t> </a:t>
            </a:r>
            <a:r>
              <a:rPr lang="en-US" altLang="zh-CN" sz="2400" i="1"/>
              <a:t>to</a:t>
            </a:r>
            <a:r>
              <a:rPr lang="zh-CN" altLang="en-US" sz="2400" i="1"/>
              <a:t> </a:t>
            </a:r>
            <a:r>
              <a:rPr lang="en-US" altLang="zh-CN" sz="2400" i="1"/>
              <a:t>do</a:t>
            </a:r>
            <a:r>
              <a:rPr lang="zh-CN" altLang="en-US" sz="2400" i="1"/>
              <a:t> </a:t>
            </a:r>
            <a:r>
              <a:rPr lang="en-US" altLang="zh-CN" sz="2400" i="1"/>
              <a:t>it</a:t>
            </a:r>
            <a:r>
              <a:rPr lang="zh-CN" altLang="en-US" sz="2400" i="1"/>
              <a:t> </a:t>
            </a:r>
            <a:r>
              <a:rPr lang="en-US" altLang="zh-CN" sz="2400" i="1"/>
              <a:t>in</a:t>
            </a:r>
            <a:r>
              <a:rPr lang="zh-CN" altLang="en-US" sz="2400" i="1"/>
              <a:t> </a:t>
            </a:r>
            <a:r>
              <a:rPr lang="en-US" altLang="zh-CN" sz="2400" i="1"/>
              <a:t>a</a:t>
            </a:r>
            <a:r>
              <a:rPr lang="zh-CN" altLang="en-US" sz="2400" i="1"/>
              <a:t> </a:t>
            </a:r>
            <a:r>
              <a:rPr lang="en-US" altLang="zh-CN" sz="2400" i="1"/>
              <a:t>very</a:t>
            </a:r>
            <a:r>
              <a:rPr lang="zh-CN" altLang="en-US" sz="2400" i="1"/>
              <a:t> </a:t>
            </a:r>
            <a:r>
              <a:rPr lang="en-US" altLang="zh-CN" sz="2400" i="1"/>
              <a:t>simplest</a:t>
            </a:r>
            <a:r>
              <a:rPr lang="zh-CN" altLang="en-US" sz="2400" i="1"/>
              <a:t> </a:t>
            </a:r>
            <a:r>
              <a:rPr lang="en-US" altLang="zh-CN" sz="2400" i="1"/>
              <a:t>way</a:t>
            </a:r>
            <a:r>
              <a:rPr lang="en-US" sz="2400" i="1"/>
              <a:t>. </a:t>
            </a:r>
          </a:p>
          <a:p>
            <a:pPr marL="0" indent="0">
              <a:buNone/>
            </a:pPr>
            <a:r>
              <a:rPr lang="en-US" altLang="zh-CN" sz="2400" i="1"/>
              <a:t>We</a:t>
            </a:r>
            <a:r>
              <a:rPr lang="zh-CN" altLang="en-US" sz="2400" i="1"/>
              <a:t> </a:t>
            </a:r>
            <a:r>
              <a:rPr lang="en-US" altLang="zh-CN" sz="2400" i="1"/>
              <a:t>have</a:t>
            </a:r>
            <a:r>
              <a:rPr lang="zh-CN" altLang="en-US" sz="2400" i="1"/>
              <a:t> </a:t>
            </a:r>
            <a:r>
              <a:rPr lang="en-US" altLang="zh-CN" sz="2400" i="1"/>
              <a:t>used</a:t>
            </a:r>
            <a:r>
              <a:rPr lang="zh-CN" altLang="en-US" sz="2400" i="1"/>
              <a:t> </a:t>
            </a:r>
            <a:r>
              <a:rPr lang="en-US" sz="2400" i="1"/>
              <a:t>CNN </a:t>
            </a:r>
            <a:r>
              <a:rPr lang="en-US" altLang="zh-CN" sz="2400" i="1"/>
              <a:t>which</a:t>
            </a:r>
            <a:r>
              <a:rPr lang="zh-CN" altLang="en-US" sz="2400" i="1"/>
              <a:t> </a:t>
            </a:r>
            <a:r>
              <a:rPr lang="en-US" sz="2400" i="1"/>
              <a:t>provide improved age and gender</a:t>
            </a:r>
            <a:r>
              <a:rPr lang="zh-CN" altLang="en-US" sz="2400" i="1"/>
              <a:t> </a:t>
            </a:r>
            <a:r>
              <a:rPr lang="en-US" sz="2400" i="1"/>
              <a:t>classification results, even considering the much smaller sizeof contemporary unconstrained image sets labeled for age and</a:t>
            </a:r>
            <a:r>
              <a:rPr lang="zh-CN" altLang="en-US" sz="2400" i="1"/>
              <a:t> </a:t>
            </a:r>
            <a:r>
              <a:rPr lang="en-US" sz="2400" i="1"/>
              <a:t>gender.The simplicity of the model implies that more elaboratesystems using more training data may well be capable of substantially improving results beyond these result</a:t>
            </a:r>
            <a:r>
              <a:rPr lang="en-US" altLang="zh-CN" sz="2400" i="1"/>
              <a:t>s.</a:t>
            </a:r>
          </a:p>
          <a:p>
            <a:pPr marL="0" indent="0">
              <a:buNone/>
            </a:pPr>
            <a:r>
              <a:rPr lang="en-US" altLang="zh-CN" sz="2400" i="1"/>
              <a:t>If</a:t>
            </a:r>
            <a:r>
              <a:rPr lang="en-US" sz="2400" i="1"/>
              <a:t>￼</a:t>
            </a:r>
            <a:r>
              <a:rPr lang="en-US" altLang="zh-CN" sz="2400" i="1"/>
              <a:t>t</a:t>
            </a:r>
            <a:r>
              <a:rPr lang="en-US" sz="2400" i="1"/>
              <a:t>here had been more time, </a:t>
            </a:r>
            <a:r>
              <a:rPr lang="en-US" altLang="zh-CN" sz="2400" i="1"/>
              <a:t>we</a:t>
            </a:r>
            <a:r>
              <a:rPr lang="zh-CN" altLang="en-US" sz="2400" i="1"/>
              <a:t> </a:t>
            </a:r>
            <a:r>
              <a:rPr lang="en-US" sz="2400" i="1"/>
              <a:t>would have dedicated more effort towards fine-tuning the parameters and the modified architectures </a:t>
            </a:r>
            <a:r>
              <a:rPr lang="en-US" altLang="zh-CN" sz="2400" i="1"/>
              <a:t>we</a:t>
            </a:r>
            <a:r>
              <a:rPr lang="zh-CN" altLang="en-US" sz="2400" i="1"/>
              <a:t> </a:t>
            </a:r>
            <a:r>
              <a:rPr lang="en-US" sz="2400" i="1"/>
              <a:t>experimented with.</a:t>
            </a:r>
          </a:p>
        </p:txBody>
      </p:sp>
      <p:sp>
        <p:nvSpPr>
          <p:cNvPr id="9" name="Title 8">
            <a:extLst>
              <a:ext uri="{FF2B5EF4-FFF2-40B4-BE49-F238E27FC236}">
                <a16:creationId xmlns:a16="http://schemas.microsoft.com/office/drawing/2014/main" id="{756B90CB-C643-5541-BB8F-13E4D7816753}"/>
              </a:ext>
            </a:extLst>
          </p:cNvPr>
          <p:cNvSpPr>
            <a:spLocks noGrp="1"/>
          </p:cNvSpPr>
          <p:nvPr>
            <p:ph type="title"/>
          </p:nvPr>
        </p:nvSpPr>
        <p:spPr>
          <a:xfrm>
            <a:off x="4598787" y="750094"/>
            <a:ext cx="3611167" cy="678656"/>
          </a:xfrm>
        </p:spPr>
        <p:txBody>
          <a:bodyPr>
            <a:noAutofit/>
          </a:bodyPr>
          <a:lstStyle/>
          <a:p>
            <a:r>
              <a:rPr lang="en-US" sz="4000" b="1" kern="1200" baseline="0">
                <a:solidFill>
                  <a:srgbClr val="191B0E"/>
                </a:solidFill>
                <a:effectLst/>
                <a:latin typeface="Franklin Gothic Book" panose="020B0503020102020204" pitchFamily="34" charset="0"/>
                <a:ea typeface="+mn-ea"/>
                <a:cs typeface="+mn-cs"/>
              </a:rPr>
              <a:t>Conclusion</a:t>
            </a:r>
            <a:br>
              <a:rPr lang="en-US" sz="4000" b="1">
                <a:effectLst/>
              </a:rPr>
            </a:br>
            <a:endParaRPr lang="en-US" sz="4000" b="1"/>
          </a:p>
        </p:txBody>
      </p:sp>
    </p:spTree>
    <p:extLst>
      <p:ext uri="{BB962C8B-B14F-4D97-AF65-F5344CB8AC3E}">
        <p14:creationId xmlns:p14="http://schemas.microsoft.com/office/powerpoint/2010/main" val="1057606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EF3F3-369E-D84C-BFD5-0F2CF111FCCC}"/>
              </a:ext>
            </a:extLst>
          </p:cNvPr>
          <p:cNvSpPr>
            <a:spLocks noGrp="1"/>
          </p:cNvSpPr>
          <p:nvPr>
            <p:ph type="title"/>
          </p:nvPr>
        </p:nvSpPr>
        <p:spPr>
          <a:xfrm>
            <a:off x="4004983" y="261470"/>
            <a:ext cx="5538693" cy="466912"/>
          </a:xfrm>
        </p:spPr>
        <p:txBody>
          <a:bodyPr>
            <a:normAutofit fontScale="90000"/>
          </a:bodyPr>
          <a:lstStyle/>
          <a:p>
            <a:r>
              <a:rPr lang="en-US" altLang="zh-CN" sz="3600" b="1" i="1"/>
              <a:t>Screenshots</a:t>
            </a:r>
            <a:r>
              <a:rPr lang="zh-CN" altLang="en-US"/>
              <a:t> </a:t>
            </a:r>
            <a:r>
              <a:rPr lang="en-US" altLang="zh-CN" sz="3600" b="1" i="1"/>
              <a:t>of</a:t>
            </a:r>
            <a:r>
              <a:rPr lang="zh-CN" altLang="en-US"/>
              <a:t> </a:t>
            </a:r>
            <a:r>
              <a:rPr lang="en-US" altLang="zh-CN" sz="3600" b="1" i="1"/>
              <a:t>some</a:t>
            </a:r>
            <a:r>
              <a:rPr lang="zh-CN" altLang="en-US"/>
              <a:t> </a:t>
            </a:r>
            <a:r>
              <a:rPr lang="en-US" altLang="zh-CN" sz="3600" b="1" i="1"/>
              <a:t>outputs</a:t>
            </a:r>
            <a:endParaRPr lang="en-US" sz="3600" b="1" i="1"/>
          </a:p>
        </p:txBody>
      </p:sp>
      <p:pic>
        <p:nvPicPr>
          <p:cNvPr id="4" name="Picture 4">
            <a:extLst>
              <a:ext uri="{FF2B5EF4-FFF2-40B4-BE49-F238E27FC236}">
                <a16:creationId xmlns:a16="http://schemas.microsoft.com/office/drawing/2014/main" id="{A3A5C464-E539-054D-83FD-49E3AEEA67F8}"/>
              </a:ext>
            </a:extLst>
          </p:cNvPr>
          <p:cNvPicPr>
            <a:picLocks noGrp="1" noChangeAspect="1"/>
          </p:cNvPicPr>
          <p:nvPr>
            <p:ph idx="1"/>
          </p:nvPr>
        </p:nvPicPr>
        <p:blipFill>
          <a:blip r:embed="rId2"/>
          <a:stretch>
            <a:fillRect/>
          </a:stretch>
        </p:blipFill>
        <p:spPr>
          <a:xfrm>
            <a:off x="1082180" y="1186952"/>
            <a:ext cx="5013820" cy="28948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5">
            <a:extLst>
              <a:ext uri="{FF2B5EF4-FFF2-40B4-BE49-F238E27FC236}">
                <a16:creationId xmlns:a16="http://schemas.microsoft.com/office/drawing/2014/main" id="{0FF4DA5C-4043-0B4C-B8AA-7DB828792D4F}"/>
              </a:ext>
            </a:extLst>
          </p:cNvPr>
          <p:cNvPicPr>
            <a:picLocks noChangeAspect="1"/>
          </p:cNvPicPr>
          <p:nvPr/>
        </p:nvPicPr>
        <p:blipFill>
          <a:blip r:embed="rId3"/>
          <a:stretch>
            <a:fillRect/>
          </a:stretch>
        </p:blipFill>
        <p:spPr>
          <a:xfrm>
            <a:off x="6835588" y="1186951"/>
            <a:ext cx="4646706" cy="28948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6">
            <a:extLst>
              <a:ext uri="{FF2B5EF4-FFF2-40B4-BE49-F238E27FC236}">
                <a16:creationId xmlns:a16="http://schemas.microsoft.com/office/drawing/2014/main" id="{57572FE5-1499-244F-AABD-EA10D8B88816}"/>
              </a:ext>
            </a:extLst>
          </p:cNvPr>
          <p:cNvPicPr>
            <a:picLocks noChangeAspect="1"/>
          </p:cNvPicPr>
          <p:nvPr/>
        </p:nvPicPr>
        <p:blipFill>
          <a:blip r:embed="rId4"/>
          <a:stretch>
            <a:fillRect/>
          </a:stretch>
        </p:blipFill>
        <p:spPr>
          <a:xfrm>
            <a:off x="2108200" y="4337792"/>
            <a:ext cx="8128000" cy="22587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39648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8CAA42-8EA5-174F-A32C-840A721E0585}"/>
              </a:ext>
            </a:extLst>
          </p:cNvPr>
          <p:cNvSpPr>
            <a:spLocks noGrp="1"/>
          </p:cNvSpPr>
          <p:nvPr>
            <p:ph idx="1"/>
          </p:nvPr>
        </p:nvSpPr>
        <p:spPr>
          <a:xfrm>
            <a:off x="3450553" y="2673980"/>
            <a:ext cx="6168260" cy="1891862"/>
          </a:xfrm>
        </p:spPr>
        <p:txBody>
          <a:bodyPr>
            <a:normAutofit/>
          </a:bodyPr>
          <a:lstStyle/>
          <a:p>
            <a:pPr marL="0" indent="0">
              <a:buNone/>
            </a:pPr>
            <a:r>
              <a:rPr lang="en-US" altLang="zh-CN" sz="7200">
                <a:latin typeface="Algerian" pitchFamily="82" charset="0"/>
              </a:rPr>
              <a:t>THANKYOU</a:t>
            </a:r>
            <a:endParaRPr lang="en-US" sz="7200">
              <a:latin typeface="Algerian" pitchFamily="82" charset="0"/>
            </a:endParaRPr>
          </a:p>
        </p:txBody>
      </p:sp>
    </p:spTree>
    <p:extLst>
      <p:ext uri="{BB962C8B-B14F-4D97-AF65-F5344CB8AC3E}">
        <p14:creationId xmlns:p14="http://schemas.microsoft.com/office/powerpoint/2010/main" val="147270576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025" id="{F9915BBD-9749-466F-995C-8C8D6A938EC0}" vid="{CF1D1A65-FC75-42D2-B7EF-D2991382DC6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Crop</vt:lpstr>
      <vt:lpstr>Age and gender detection using python</vt:lpstr>
      <vt:lpstr>Terminology</vt:lpstr>
      <vt:lpstr>Deep Learning framework</vt:lpstr>
      <vt:lpstr>Conclusion </vt:lpstr>
      <vt:lpstr>Screenshots of some outputs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 and gender detection using python</dc:title>
  <dc:creator>Unknown User</dc:creator>
  <cp:lastModifiedBy>Unknown User</cp:lastModifiedBy>
  <cp:revision>7</cp:revision>
  <dcterms:created xsi:type="dcterms:W3CDTF">2020-11-17T03:40:29Z</dcterms:created>
  <dcterms:modified xsi:type="dcterms:W3CDTF">2020-11-30T16:04:59Z</dcterms:modified>
</cp:coreProperties>
</file>