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9" r:id="rId3"/>
    <p:sldId id="270" r:id="rId4"/>
    <p:sldId id="272" r:id="rId5"/>
    <p:sldId id="273" r:id="rId6"/>
    <p:sldId id="274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133" autoAdjust="0"/>
  </p:normalViewPr>
  <p:slideViewPr>
    <p:cSldViewPr snapToGrid="0">
      <p:cViewPr varScale="1">
        <p:scale>
          <a:sx n="95" d="100"/>
          <a:sy n="95" d="100"/>
        </p:scale>
        <p:origin x="17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3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dit\Research%20Affiliates\Output\Check_Breakpoint_O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780920962789343E-2"/>
          <c:y val="3.5990591435939578E-2"/>
          <c:w val="0.88968575388356141"/>
          <c:h val="0.848556125485306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Summary!$P$3</c:f>
              <c:strCache>
                <c:ptCount val="1"/>
                <c:pt idx="0">
                  <c:v>Replication Study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Summary!$O$4:$O$56</c:f>
              <c:numCache>
                <c:formatCode>General</c:formatCode>
                <c:ptCount val="53"/>
                <c:pt idx="0">
                  <c:v>1963</c:v>
                </c:pt>
                <c:pt idx="1">
                  <c:v>1964</c:v>
                </c:pt>
                <c:pt idx="2">
                  <c:v>1965</c:v>
                </c:pt>
                <c:pt idx="3">
                  <c:v>1966</c:v>
                </c:pt>
                <c:pt idx="4">
                  <c:v>1967</c:v>
                </c:pt>
                <c:pt idx="5">
                  <c:v>1968</c:v>
                </c:pt>
                <c:pt idx="6">
                  <c:v>1969</c:v>
                </c:pt>
                <c:pt idx="7">
                  <c:v>1970</c:v>
                </c:pt>
                <c:pt idx="8">
                  <c:v>1971</c:v>
                </c:pt>
                <c:pt idx="9">
                  <c:v>1972</c:v>
                </c:pt>
                <c:pt idx="10">
                  <c:v>1973</c:v>
                </c:pt>
                <c:pt idx="11">
                  <c:v>1974</c:v>
                </c:pt>
                <c:pt idx="12">
                  <c:v>1975</c:v>
                </c:pt>
                <c:pt idx="13">
                  <c:v>1976</c:v>
                </c:pt>
                <c:pt idx="14">
                  <c:v>1977</c:v>
                </c:pt>
                <c:pt idx="15">
                  <c:v>1978</c:v>
                </c:pt>
                <c:pt idx="16">
                  <c:v>1979</c:v>
                </c:pt>
                <c:pt idx="17">
                  <c:v>1980</c:v>
                </c:pt>
                <c:pt idx="18">
                  <c:v>1981</c:v>
                </c:pt>
                <c:pt idx="19">
                  <c:v>1982</c:v>
                </c:pt>
                <c:pt idx="20">
                  <c:v>1983</c:v>
                </c:pt>
                <c:pt idx="21">
                  <c:v>1984</c:v>
                </c:pt>
                <c:pt idx="22">
                  <c:v>1985</c:v>
                </c:pt>
                <c:pt idx="23">
                  <c:v>1986</c:v>
                </c:pt>
                <c:pt idx="24">
                  <c:v>1987</c:v>
                </c:pt>
                <c:pt idx="25">
                  <c:v>1988</c:v>
                </c:pt>
                <c:pt idx="26">
                  <c:v>1989</c:v>
                </c:pt>
                <c:pt idx="27">
                  <c:v>1990</c:v>
                </c:pt>
                <c:pt idx="28">
                  <c:v>1991</c:v>
                </c:pt>
                <c:pt idx="29">
                  <c:v>1992</c:v>
                </c:pt>
                <c:pt idx="30">
                  <c:v>1993</c:v>
                </c:pt>
                <c:pt idx="31">
                  <c:v>1994</c:v>
                </c:pt>
                <c:pt idx="32">
                  <c:v>1995</c:v>
                </c:pt>
                <c:pt idx="33">
                  <c:v>1996</c:v>
                </c:pt>
                <c:pt idx="34">
                  <c:v>1997</c:v>
                </c:pt>
                <c:pt idx="35">
                  <c:v>1998</c:v>
                </c:pt>
                <c:pt idx="36">
                  <c:v>1999</c:v>
                </c:pt>
                <c:pt idx="37">
                  <c:v>2000</c:v>
                </c:pt>
                <c:pt idx="38">
                  <c:v>2001</c:v>
                </c:pt>
                <c:pt idx="39">
                  <c:v>2002</c:v>
                </c:pt>
                <c:pt idx="40">
                  <c:v>2003</c:v>
                </c:pt>
                <c:pt idx="41">
                  <c:v>2004</c:v>
                </c:pt>
                <c:pt idx="42">
                  <c:v>2005</c:v>
                </c:pt>
                <c:pt idx="43">
                  <c:v>2006</c:v>
                </c:pt>
                <c:pt idx="44">
                  <c:v>2007</c:v>
                </c:pt>
                <c:pt idx="45">
                  <c:v>2008</c:v>
                </c:pt>
                <c:pt idx="46">
                  <c:v>2009</c:v>
                </c:pt>
                <c:pt idx="47">
                  <c:v>2010</c:v>
                </c:pt>
                <c:pt idx="48">
                  <c:v>2011</c:v>
                </c:pt>
                <c:pt idx="49">
                  <c:v>2012</c:v>
                </c:pt>
                <c:pt idx="50">
                  <c:v>2013</c:v>
                </c:pt>
                <c:pt idx="51">
                  <c:v>2014</c:v>
                </c:pt>
                <c:pt idx="52">
                  <c:v>0</c:v>
                </c:pt>
              </c:numCache>
            </c:numRef>
          </c:cat>
          <c:val>
            <c:numRef>
              <c:f>Summary!$P$4:$P$55</c:f>
              <c:numCache>
                <c:formatCode>General</c:formatCode>
                <c:ptCount val="52"/>
                <c:pt idx="0">
                  <c:v>630</c:v>
                </c:pt>
                <c:pt idx="1">
                  <c:v>596</c:v>
                </c:pt>
                <c:pt idx="2">
                  <c:v>614</c:v>
                </c:pt>
                <c:pt idx="3">
                  <c:v>680</c:v>
                </c:pt>
                <c:pt idx="4">
                  <c:v>843</c:v>
                </c:pt>
                <c:pt idx="5">
                  <c:v>913</c:v>
                </c:pt>
                <c:pt idx="6">
                  <c:v>999</c:v>
                </c:pt>
                <c:pt idx="7">
                  <c:v>1080</c:v>
                </c:pt>
                <c:pt idx="8">
                  <c:v>1148</c:v>
                </c:pt>
                <c:pt idx="9">
                  <c:v>1216</c:v>
                </c:pt>
                <c:pt idx="10">
                  <c:v>1283</c:v>
                </c:pt>
                <c:pt idx="11">
                  <c:v>1318</c:v>
                </c:pt>
                <c:pt idx="12">
                  <c:v>1341</c:v>
                </c:pt>
                <c:pt idx="13">
                  <c:v>1345</c:v>
                </c:pt>
                <c:pt idx="14">
                  <c:v>1376</c:v>
                </c:pt>
                <c:pt idx="15">
                  <c:v>1373</c:v>
                </c:pt>
                <c:pt idx="16">
                  <c:v>1366</c:v>
                </c:pt>
                <c:pt idx="17">
                  <c:v>1362</c:v>
                </c:pt>
                <c:pt idx="18">
                  <c:v>1359</c:v>
                </c:pt>
                <c:pt idx="19">
                  <c:v>1349</c:v>
                </c:pt>
                <c:pt idx="20">
                  <c:v>1327</c:v>
                </c:pt>
                <c:pt idx="21">
                  <c:v>1326</c:v>
                </c:pt>
                <c:pt idx="22">
                  <c:v>1289</c:v>
                </c:pt>
                <c:pt idx="23">
                  <c:v>1243</c:v>
                </c:pt>
                <c:pt idx="24">
                  <c:v>1241</c:v>
                </c:pt>
                <c:pt idx="25">
                  <c:v>1238</c:v>
                </c:pt>
                <c:pt idx="26">
                  <c:v>1212</c:v>
                </c:pt>
                <c:pt idx="27">
                  <c:v>1206</c:v>
                </c:pt>
                <c:pt idx="28">
                  <c:v>1253</c:v>
                </c:pt>
                <c:pt idx="29">
                  <c:v>1296</c:v>
                </c:pt>
                <c:pt idx="30">
                  <c:v>1396</c:v>
                </c:pt>
                <c:pt idx="31">
                  <c:v>1491</c:v>
                </c:pt>
                <c:pt idx="32">
                  <c:v>1551</c:v>
                </c:pt>
                <c:pt idx="33">
                  <c:v>1597</c:v>
                </c:pt>
                <c:pt idx="34">
                  <c:v>1704</c:v>
                </c:pt>
                <c:pt idx="35">
                  <c:v>1711</c:v>
                </c:pt>
                <c:pt idx="36">
                  <c:v>1703</c:v>
                </c:pt>
                <c:pt idx="37">
                  <c:v>1554</c:v>
                </c:pt>
                <c:pt idx="38">
                  <c:v>1453</c:v>
                </c:pt>
                <c:pt idx="39">
                  <c:v>1409</c:v>
                </c:pt>
                <c:pt idx="40">
                  <c:v>1394</c:v>
                </c:pt>
                <c:pt idx="41">
                  <c:v>1370</c:v>
                </c:pt>
                <c:pt idx="42">
                  <c:v>1378</c:v>
                </c:pt>
                <c:pt idx="43">
                  <c:v>1343</c:v>
                </c:pt>
                <c:pt idx="44">
                  <c:v>1321</c:v>
                </c:pt>
                <c:pt idx="45">
                  <c:v>1308</c:v>
                </c:pt>
                <c:pt idx="46">
                  <c:v>1243</c:v>
                </c:pt>
                <c:pt idx="47">
                  <c:v>1226</c:v>
                </c:pt>
                <c:pt idx="48">
                  <c:v>1221</c:v>
                </c:pt>
                <c:pt idx="49">
                  <c:v>1218</c:v>
                </c:pt>
                <c:pt idx="50">
                  <c:v>1211</c:v>
                </c:pt>
                <c:pt idx="51">
                  <c:v>1237</c:v>
                </c:pt>
              </c:numCache>
            </c:numRef>
          </c:val>
        </c:ser>
        <c:ser>
          <c:idx val="1"/>
          <c:order val="1"/>
          <c:tx>
            <c:strRef>
              <c:f>Summary!$Q$3</c:f>
              <c:strCache>
                <c:ptCount val="1"/>
                <c:pt idx="0">
                  <c:v>French's Website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Summary!$O$4:$O$56</c:f>
              <c:numCache>
                <c:formatCode>General</c:formatCode>
                <c:ptCount val="53"/>
                <c:pt idx="0">
                  <c:v>1963</c:v>
                </c:pt>
                <c:pt idx="1">
                  <c:v>1964</c:v>
                </c:pt>
                <c:pt idx="2">
                  <c:v>1965</c:v>
                </c:pt>
                <c:pt idx="3">
                  <c:v>1966</c:v>
                </c:pt>
                <c:pt idx="4">
                  <c:v>1967</c:v>
                </c:pt>
                <c:pt idx="5">
                  <c:v>1968</c:v>
                </c:pt>
                <c:pt idx="6">
                  <c:v>1969</c:v>
                </c:pt>
                <c:pt idx="7">
                  <c:v>1970</c:v>
                </c:pt>
                <c:pt idx="8">
                  <c:v>1971</c:v>
                </c:pt>
                <c:pt idx="9">
                  <c:v>1972</c:v>
                </c:pt>
                <c:pt idx="10">
                  <c:v>1973</c:v>
                </c:pt>
                <c:pt idx="11">
                  <c:v>1974</c:v>
                </c:pt>
                <c:pt idx="12">
                  <c:v>1975</c:v>
                </c:pt>
                <c:pt idx="13">
                  <c:v>1976</c:v>
                </c:pt>
                <c:pt idx="14">
                  <c:v>1977</c:v>
                </c:pt>
                <c:pt idx="15">
                  <c:v>1978</c:v>
                </c:pt>
                <c:pt idx="16">
                  <c:v>1979</c:v>
                </c:pt>
                <c:pt idx="17">
                  <c:v>1980</c:v>
                </c:pt>
                <c:pt idx="18">
                  <c:v>1981</c:v>
                </c:pt>
                <c:pt idx="19">
                  <c:v>1982</c:v>
                </c:pt>
                <c:pt idx="20">
                  <c:v>1983</c:v>
                </c:pt>
                <c:pt idx="21">
                  <c:v>1984</c:v>
                </c:pt>
                <c:pt idx="22">
                  <c:v>1985</c:v>
                </c:pt>
                <c:pt idx="23">
                  <c:v>1986</c:v>
                </c:pt>
                <c:pt idx="24">
                  <c:v>1987</c:v>
                </c:pt>
                <c:pt idx="25">
                  <c:v>1988</c:v>
                </c:pt>
                <c:pt idx="26">
                  <c:v>1989</c:v>
                </c:pt>
                <c:pt idx="27">
                  <c:v>1990</c:v>
                </c:pt>
                <c:pt idx="28">
                  <c:v>1991</c:v>
                </c:pt>
                <c:pt idx="29">
                  <c:v>1992</c:v>
                </c:pt>
                <c:pt idx="30">
                  <c:v>1993</c:v>
                </c:pt>
                <c:pt idx="31">
                  <c:v>1994</c:v>
                </c:pt>
                <c:pt idx="32">
                  <c:v>1995</c:v>
                </c:pt>
                <c:pt idx="33">
                  <c:v>1996</c:v>
                </c:pt>
                <c:pt idx="34">
                  <c:v>1997</c:v>
                </c:pt>
                <c:pt idx="35">
                  <c:v>1998</c:v>
                </c:pt>
                <c:pt idx="36">
                  <c:v>1999</c:v>
                </c:pt>
                <c:pt idx="37">
                  <c:v>2000</c:v>
                </c:pt>
                <c:pt idx="38">
                  <c:v>2001</c:v>
                </c:pt>
                <c:pt idx="39">
                  <c:v>2002</c:v>
                </c:pt>
                <c:pt idx="40">
                  <c:v>2003</c:v>
                </c:pt>
                <c:pt idx="41">
                  <c:v>2004</c:v>
                </c:pt>
                <c:pt idx="42">
                  <c:v>2005</c:v>
                </c:pt>
                <c:pt idx="43">
                  <c:v>2006</c:v>
                </c:pt>
                <c:pt idx="44">
                  <c:v>2007</c:v>
                </c:pt>
                <c:pt idx="45">
                  <c:v>2008</c:v>
                </c:pt>
                <c:pt idx="46">
                  <c:v>2009</c:v>
                </c:pt>
                <c:pt idx="47">
                  <c:v>2010</c:v>
                </c:pt>
                <c:pt idx="48">
                  <c:v>2011</c:v>
                </c:pt>
                <c:pt idx="49">
                  <c:v>2012</c:v>
                </c:pt>
                <c:pt idx="50">
                  <c:v>2013</c:v>
                </c:pt>
                <c:pt idx="51">
                  <c:v>2014</c:v>
                </c:pt>
                <c:pt idx="52">
                  <c:v>0</c:v>
                </c:pt>
              </c:numCache>
            </c:numRef>
          </c:cat>
          <c:val>
            <c:numRef>
              <c:f>Summary!$Q$4:$Q$55</c:f>
              <c:numCache>
                <c:formatCode>General</c:formatCode>
                <c:ptCount val="52"/>
                <c:pt idx="0">
                  <c:v>765</c:v>
                </c:pt>
                <c:pt idx="1">
                  <c:v>791</c:v>
                </c:pt>
                <c:pt idx="2">
                  <c:v>853</c:v>
                </c:pt>
                <c:pt idx="3">
                  <c:v>897</c:v>
                </c:pt>
                <c:pt idx="4">
                  <c:v>929</c:v>
                </c:pt>
                <c:pt idx="5">
                  <c:v>974</c:v>
                </c:pt>
                <c:pt idx="6">
                  <c:v>1081</c:v>
                </c:pt>
                <c:pt idx="7">
                  <c:v>1141</c:v>
                </c:pt>
                <c:pt idx="8">
                  <c:v>1172</c:v>
                </c:pt>
                <c:pt idx="9">
                  <c:v>1231</c:v>
                </c:pt>
                <c:pt idx="10">
                  <c:v>1292</c:v>
                </c:pt>
                <c:pt idx="11">
                  <c:v>1307</c:v>
                </c:pt>
                <c:pt idx="12">
                  <c:v>1332</c:v>
                </c:pt>
                <c:pt idx="13">
                  <c:v>1337</c:v>
                </c:pt>
                <c:pt idx="14">
                  <c:v>1365</c:v>
                </c:pt>
                <c:pt idx="15">
                  <c:v>1363</c:v>
                </c:pt>
                <c:pt idx="16">
                  <c:v>1353</c:v>
                </c:pt>
                <c:pt idx="17">
                  <c:v>1351</c:v>
                </c:pt>
                <c:pt idx="18">
                  <c:v>1345</c:v>
                </c:pt>
                <c:pt idx="19">
                  <c:v>1331</c:v>
                </c:pt>
                <c:pt idx="20">
                  <c:v>1314</c:v>
                </c:pt>
                <c:pt idx="21">
                  <c:v>1315</c:v>
                </c:pt>
                <c:pt idx="22">
                  <c:v>1278</c:v>
                </c:pt>
                <c:pt idx="23">
                  <c:v>1240</c:v>
                </c:pt>
                <c:pt idx="24">
                  <c:v>1241</c:v>
                </c:pt>
                <c:pt idx="25">
                  <c:v>1227</c:v>
                </c:pt>
                <c:pt idx="26">
                  <c:v>1203</c:v>
                </c:pt>
                <c:pt idx="27">
                  <c:v>1207</c:v>
                </c:pt>
                <c:pt idx="28">
                  <c:v>1251</c:v>
                </c:pt>
                <c:pt idx="29">
                  <c:v>1328</c:v>
                </c:pt>
                <c:pt idx="30">
                  <c:v>1424</c:v>
                </c:pt>
                <c:pt idx="31">
                  <c:v>1519</c:v>
                </c:pt>
                <c:pt idx="32">
                  <c:v>1564</c:v>
                </c:pt>
                <c:pt idx="33">
                  <c:v>1630</c:v>
                </c:pt>
                <c:pt idx="34">
                  <c:v>1730</c:v>
                </c:pt>
                <c:pt idx="35">
                  <c:v>1735</c:v>
                </c:pt>
                <c:pt idx="36">
                  <c:v>1694</c:v>
                </c:pt>
                <c:pt idx="37">
                  <c:v>1548</c:v>
                </c:pt>
                <c:pt idx="38">
                  <c:v>1445</c:v>
                </c:pt>
                <c:pt idx="39">
                  <c:v>1398</c:v>
                </c:pt>
                <c:pt idx="40">
                  <c:v>1381</c:v>
                </c:pt>
                <c:pt idx="41">
                  <c:v>1376</c:v>
                </c:pt>
                <c:pt idx="42">
                  <c:v>1379</c:v>
                </c:pt>
                <c:pt idx="43">
                  <c:v>1347</c:v>
                </c:pt>
                <c:pt idx="44">
                  <c:v>1326</c:v>
                </c:pt>
                <c:pt idx="45">
                  <c:v>1299</c:v>
                </c:pt>
                <c:pt idx="46">
                  <c:v>1227</c:v>
                </c:pt>
                <c:pt idx="47">
                  <c:v>1220</c:v>
                </c:pt>
                <c:pt idx="48">
                  <c:v>1221</c:v>
                </c:pt>
                <c:pt idx="49">
                  <c:v>1221</c:v>
                </c:pt>
                <c:pt idx="50">
                  <c:v>1219</c:v>
                </c:pt>
                <c:pt idx="51">
                  <c:v>1253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9368712"/>
        <c:axId val="389373192"/>
      </c:barChart>
      <c:catAx>
        <c:axId val="389368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373192"/>
        <c:crosses val="autoZero"/>
        <c:auto val="1"/>
        <c:lblAlgn val="ctr"/>
        <c:lblOffset val="100"/>
        <c:noMultiLvlLbl val="0"/>
      </c:catAx>
      <c:valAx>
        <c:axId val="389373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368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1847425973067434E-2"/>
          <c:y val="3.7899355157835615E-2"/>
          <c:w val="0.26719552249663203"/>
          <c:h val="0.11687306940232947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B8791-3E3C-4082-9AA5-21D95BC14E1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12BFA-6639-4EB4-8E70-1EC53FDD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53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4F188-93D7-4205-B30A-32DA17FE0E14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5D1B-295E-4605-8DF6-857CA9501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4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5D1B-295E-4605-8DF6-857CA9501E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8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D5D1B-295E-4605-8DF6-857CA9501E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0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4601"/>
            <a:ext cx="7628467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777380"/>
            <a:ext cx="762846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95DD-452C-4227-B647-182D543941E5}" type="datetime1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94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FD77-A557-41AD-9E9B-63036AEF7A0E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9900" y="6353529"/>
            <a:ext cx="718900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70869" y="449940"/>
            <a:ext cx="8060519" cy="1027356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71306" y="1553092"/>
            <a:ext cx="8056744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71306" y="6244739"/>
            <a:ext cx="8056744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661882"/>
            <a:ext cx="8068880" cy="4507060"/>
          </a:xfrm>
        </p:spPr>
        <p:txBody>
          <a:bodyPr>
            <a:normAutofit/>
          </a:bodyPr>
          <a:lstStyle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87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415" y="20872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6415" y="35941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F262-4E3B-497F-9BFD-E8E0D885F832}" type="datetime1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869" y="1628889"/>
            <a:ext cx="4002438" cy="4507061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6160" y="1628889"/>
            <a:ext cx="4001890" cy="450706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EDD16-15B5-4866-9EDF-26DE486BDB2A}" type="datetime1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0869" y="6353529"/>
            <a:ext cx="7188034" cy="365125"/>
          </a:xfrm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306" y="1553092"/>
            <a:ext cx="8056744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71306" y="6244739"/>
            <a:ext cx="8056744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470869" y="449940"/>
            <a:ext cx="8060519" cy="1027356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7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FFA3-0B58-4F79-ABA4-2B9828FE51E1}" type="datetime1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2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990" y="449939"/>
            <a:ext cx="8048398" cy="1135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1759537"/>
            <a:ext cx="8051800" cy="4376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35280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B66D-7AAF-4D33-9CF8-7F593731AC2F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55" y="6353529"/>
            <a:ext cx="706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7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9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 baseline="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2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Century Gothic" panose="020B0502020202020204" pitchFamily="34" charset="0"/>
        <a:buChar char="-"/>
        <a:defRPr sz="1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9902" y="2353167"/>
            <a:ext cx="7438348" cy="1443330"/>
          </a:xfrm>
        </p:spPr>
        <p:txBody>
          <a:bodyPr anchor="t" anchorCtr="0">
            <a:noAutofit/>
          </a:bodyPr>
          <a:lstStyle/>
          <a:p>
            <a:r>
              <a:rPr lang="en-US" sz="3200" b="1" dirty="0" smtClean="0"/>
              <a:t>Replicating Time Series Returns of Five Factors</a:t>
            </a:r>
            <a:br>
              <a:rPr lang="en-US" sz="3200" b="1" dirty="0" smtClean="0"/>
            </a:br>
            <a:r>
              <a:rPr lang="en-US" sz="2800" dirty="0" smtClean="0"/>
              <a:t>Based on </a:t>
            </a:r>
            <a:r>
              <a:rPr lang="en-US" sz="2800" dirty="0" err="1" smtClean="0"/>
              <a:t>Fama</a:t>
            </a:r>
            <a:r>
              <a:rPr lang="en-US" sz="2800" dirty="0" smtClean="0"/>
              <a:t> &amp; French (2014)</a:t>
            </a:r>
            <a:endParaRPr lang="en-US" sz="3200" cap="small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9902" y="4930816"/>
            <a:ext cx="6600451" cy="400773"/>
          </a:xfrm>
        </p:spPr>
        <p:txBody>
          <a:bodyPr>
            <a:noAutofit/>
          </a:bodyPr>
          <a:lstStyle/>
          <a:p>
            <a:r>
              <a:rPr lang="en-US" sz="1800" b="1" cap="small" dirty="0" smtClean="0">
                <a:solidFill>
                  <a:schemeClr val="bg1">
                    <a:lumMod val="65000"/>
                  </a:schemeClr>
                </a:solidFill>
              </a:rPr>
              <a:t>Prepared By:</a:t>
            </a:r>
            <a:r>
              <a:rPr lang="en-US" sz="1800" b="1" cap="smal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800" b="1" cap="small" dirty="0" smtClean="0">
                <a:solidFill>
                  <a:schemeClr val="bg1">
                    <a:lumMod val="65000"/>
                  </a:schemeClr>
                </a:solidFill>
              </a:rPr>
              <a:t>Udit Gupta</a:t>
            </a:r>
            <a:endParaRPr lang="en-US" sz="1800" b="1" cap="small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New Factors Introduced</a:t>
            </a:r>
          </a:p>
          <a:p>
            <a:r>
              <a:rPr lang="en-US" dirty="0"/>
              <a:t>Factor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Appendix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3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sz="1400" dirty="0" smtClean="0"/>
              <a:t>In this analysis we replicate the 5 factors, viz.:</a:t>
            </a:r>
          </a:p>
          <a:p>
            <a:pPr lvl="1" algn="just"/>
            <a:r>
              <a:rPr lang="en-US" dirty="0" smtClean="0"/>
              <a:t>Market</a:t>
            </a:r>
          </a:p>
          <a:p>
            <a:pPr lvl="1" algn="just"/>
            <a:r>
              <a:rPr lang="en-US" dirty="0" smtClean="0"/>
              <a:t>Size</a:t>
            </a:r>
          </a:p>
          <a:p>
            <a:pPr lvl="1" algn="just"/>
            <a:r>
              <a:rPr lang="en-US" dirty="0" smtClean="0"/>
              <a:t>Value</a:t>
            </a:r>
          </a:p>
          <a:p>
            <a:pPr lvl="1" algn="just"/>
            <a:r>
              <a:rPr lang="en-US" dirty="0" smtClean="0"/>
              <a:t>Profitability, and</a:t>
            </a:r>
          </a:p>
          <a:p>
            <a:pPr lvl="1" algn="just"/>
            <a:r>
              <a:rPr lang="en-US" dirty="0" smtClean="0"/>
              <a:t>Investment</a:t>
            </a:r>
          </a:p>
          <a:p>
            <a:pPr algn="just"/>
            <a:r>
              <a:rPr lang="en-US" sz="1400" dirty="0" smtClean="0"/>
              <a:t>This is based on 2014 paper by </a:t>
            </a:r>
            <a:r>
              <a:rPr lang="en-US" sz="1400" dirty="0" err="1" smtClean="0"/>
              <a:t>Fama</a:t>
            </a:r>
            <a:r>
              <a:rPr lang="en-US" sz="1400" dirty="0" smtClean="0"/>
              <a:t> and French, titled ‘A Five-Factor Asset Pricing Model’</a:t>
            </a:r>
          </a:p>
          <a:p>
            <a:pPr algn="just"/>
            <a:r>
              <a:rPr lang="en-US" sz="1400" dirty="0" smtClean="0"/>
              <a:t>For the period between July ’68 – Dec ‘14, we find our results to be consistent with those published on Kenneth French’s website</a:t>
            </a:r>
            <a:r>
              <a:rPr lang="en-US" sz="1400" baseline="30000" dirty="0" smtClean="0"/>
              <a:t>(1)</a:t>
            </a:r>
            <a:endParaRPr lang="en-US" sz="1400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393700" y="5858963"/>
            <a:ext cx="610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Note:</a:t>
            </a:r>
          </a:p>
          <a:p>
            <a:r>
              <a:rPr lang="en-US" sz="800" dirty="0" smtClean="0"/>
              <a:t>(1) http</a:t>
            </a:r>
            <a:r>
              <a:rPr lang="en-US" sz="800" dirty="0"/>
              <a:t>://</a:t>
            </a:r>
            <a:r>
              <a:rPr lang="en-US" sz="800" dirty="0" smtClean="0"/>
              <a:t>mba.tuck.dartmouth.edu/pages/faculty/ken.french/data_library.html accessed on June 19, 2015.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174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73495"/>
              </p:ext>
            </p:extLst>
          </p:nvPr>
        </p:nvGraphicFramePr>
        <p:xfrm>
          <a:off x="5132872" y="3924784"/>
          <a:ext cx="3339797" cy="197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628"/>
                <a:gridCol w="2716169"/>
              </a:tblGrid>
              <a:tr h="309354">
                <a:tc gridSpan="2"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Factors are as follows</a:t>
                      </a:r>
                      <a:r>
                        <a:rPr lang="en-US" sz="1100" dirty="0" smtClean="0"/>
                        <a:t>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935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Rm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Market returns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935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SMB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Size: Small minus Big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935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HML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Value: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High minus Low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935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RMW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Profitability: Robust minus Weak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366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CMA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Investment: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Conservative minus Aggressive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69" y="2242354"/>
            <a:ext cx="4419600" cy="39243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70869" y="2067808"/>
            <a:ext cx="4389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0869" y="1779763"/>
            <a:ext cx="519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Comparison of results with data from French’s website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930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Factors Introduced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Proxy variables for the two new factors introduced in this paper:</a:t>
            </a:r>
          </a:p>
          <a:p>
            <a:pPr lvl="1"/>
            <a:r>
              <a:rPr lang="en-US" dirty="0" smtClean="0"/>
              <a:t>Profitability = (Revenue – COGS – Interest Expense – SG&amp;A) / Book Equity</a:t>
            </a:r>
            <a:r>
              <a:rPr lang="en-US" baseline="30000" dirty="0" smtClean="0"/>
              <a:t>(1)</a:t>
            </a:r>
          </a:p>
          <a:p>
            <a:pPr lvl="1"/>
            <a:r>
              <a:rPr lang="en-US" dirty="0" smtClean="0"/>
              <a:t>Investment = </a:t>
            </a:r>
            <a:r>
              <a:rPr lang="el-GR" dirty="0" smtClean="0"/>
              <a:t>Δ</a:t>
            </a:r>
            <a:r>
              <a:rPr lang="en-US" dirty="0" smtClean="0"/>
              <a:t>Total Assets / Total Assets</a:t>
            </a:r>
            <a:r>
              <a:rPr lang="en-US" baseline="30000" dirty="0" smtClean="0"/>
              <a:t>(2)</a:t>
            </a:r>
          </a:p>
          <a:p>
            <a:r>
              <a:rPr lang="en-US" sz="1400" dirty="0" smtClean="0"/>
              <a:t>Breakpoints used:</a:t>
            </a:r>
          </a:p>
          <a:p>
            <a:pPr lvl="1"/>
            <a:r>
              <a:rPr lang="en-US" dirty="0" smtClean="0"/>
              <a:t>Value, Profitability, Investments – 30%/70% percentiles</a:t>
            </a:r>
          </a:p>
          <a:p>
            <a:pPr lvl="1"/>
            <a:r>
              <a:rPr lang="en-US" dirty="0" smtClean="0"/>
              <a:t>Size – 50% percentile</a:t>
            </a:r>
          </a:p>
          <a:p>
            <a:r>
              <a:rPr lang="en-US" sz="1400" dirty="0" smtClean="0"/>
              <a:t>Portfolio of stocks are sorted independently on each of the variables, and 6 sub-portfolios are constructed for each of the following categories:</a:t>
            </a:r>
          </a:p>
          <a:p>
            <a:pPr lvl="1"/>
            <a:r>
              <a:rPr lang="en-US" dirty="0" smtClean="0"/>
              <a:t>Size &amp; Value</a:t>
            </a:r>
          </a:p>
          <a:p>
            <a:pPr lvl="1"/>
            <a:r>
              <a:rPr lang="en-US" dirty="0" smtClean="0"/>
              <a:t>Size &amp; Profitability, and </a:t>
            </a:r>
          </a:p>
          <a:p>
            <a:pPr lvl="1"/>
            <a:r>
              <a:rPr lang="en-US" dirty="0" smtClean="0"/>
              <a:t>Size &amp; Investment</a:t>
            </a:r>
          </a:p>
          <a:p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00050" y="5707277"/>
            <a:ext cx="610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Note:</a:t>
            </a:r>
          </a:p>
          <a:p>
            <a:pPr marL="228600" indent="-228600">
              <a:buAutoNum type="arabicParenBoth"/>
            </a:pPr>
            <a:r>
              <a:rPr lang="en-US" sz="800" dirty="0" smtClean="0"/>
              <a:t>Value of Book Equity from financial year T is used to scale the values for financial year T </a:t>
            </a:r>
            <a:endParaRPr lang="en-US" sz="800" dirty="0"/>
          </a:p>
          <a:p>
            <a:pPr marL="228600" indent="-228600">
              <a:buAutoNum type="arabicParenBoth"/>
            </a:pPr>
            <a:r>
              <a:rPr lang="en-US" sz="800" dirty="0" smtClean="0"/>
              <a:t>Value of Total Assets from financial year T-1 is used to scale the </a:t>
            </a:r>
            <a:r>
              <a:rPr lang="el-GR" sz="800" dirty="0" smtClean="0"/>
              <a:t>Δ</a:t>
            </a:r>
            <a:r>
              <a:rPr lang="en-US" sz="800" dirty="0" smtClean="0"/>
              <a:t>Total Assets between financial year T-1 and 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924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4768770"/>
            <a:ext cx="8068880" cy="1400171"/>
          </a:xfrm>
        </p:spPr>
        <p:txBody>
          <a:bodyPr>
            <a:normAutofit/>
          </a:bodyPr>
          <a:lstStyle/>
          <a:p>
            <a:r>
              <a:rPr lang="en-US" sz="1200" dirty="0" smtClean="0"/>
              <a:t>By construction, HML</a:t>
            </a:r>
            <a:r>
              <a:rPr lang="en-US" sz="1200" dirty="0"/>
              <a:t>, RMW &amp; CMA are </a:t>
            </a:r>
            <a:r>
              <a:rPr lang="en-US" sz="1200" dirty="0" smtClean="0"/>
              <a:t>roughly </a:t>
            </a:r>
            <a:r>
              <a:rPr lang="en-US" sz="1200" b="1" dirty="0" smtClean="0"/>
              <a:t>neutral with respect to size</a:t>
            </a:r>
          </a:p>
          <a:p>
            <a:r>
              <a:rPr lang="en-US" sz="1200" dirty="0" smtClean="0"/>
              <a:t>However, they are </a:t>
            </a:r>
            <a:r>
              <a:rPr lang="en-US" sz="1200" b="1" dirty="0" smtClean="0"/>
              <a:t>not neutral to each other </a:t>
            </a:r>
            <a:r>
              <a:rPr lang="en-US" sz="1200" dirty="0" smtClean="0"/>
              <a:t>– which implies that average factor return is a mix of premiums related to itself and the other two factors</a:t>
            </a:r>
            <a:endParaRPr lang="en-US" sz="1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096052"/>
              </p:ext>
            </p:extLst>
          </p:nvPr>
        </p:nvGraphicFramePr>
        <p:xfrm>
          <a:off x="469900" y="1771893"/>
          <a:ext cx="8061488" cy="2650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05"/>
                <a:gridCol w="6887783"/>
              </a:tblGrid>
              <a:tr h="309354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Factor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Factor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Components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7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HML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(1/2)*(Small Value + Big Value) – (1/2)*(Small Growth + Big Growth)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7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RMW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(1/2)*(Small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Robust + Big Robust) – (1/2)*(Small Weak + Big Weak)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0791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CMA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(1/2)*(Small Conservative + Big Conservative)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– (1/2)*(Small Aggressive + Big Aggressive)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36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SMB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SMB</a:t>
                      </a:r>
                      <a:r>
                        <a:rPr lang="en-US" sz="1100" baseline="-25000" dirty="0" smtClean="0">
                          <a:solidFill>
                            <a:schemeClr val="tx1"/>
                          </a:solidFill>
                        </a:rPr>
                        <a:t>B/M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SMB</a:t>
                      </a:r>
                      <a:r>
                        <a:rPr lang="en-US" sz="1100" baseline="-25000" dirty="0" smtClean="0">
                          <a:solidFill>
                            <a:schemeClr val="tx1"/>
                          </a:solidFill>
                        </a:rPr>
                        <a:t>OP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SMB</a:t>
                      </a:r>
                      <a:r>
                        <a:rPr lang="en-US" sz="1100" baseline="-25000" dirty="0" smtClean="0">
                          <a:solidFill>
                            <a:schemeClr val="tx1"/>
                          </a:solidFill>
                        </a:rPr>
                        <a:t>INV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(1/3)*(SMB</a:t>
                      </a:r>
                      <a:r>
                        <a:rPr lang="en-US" sz="1100" baseline="-25000" dirty="0" smtClean="0">
                          <a:solidFill>
                            <a:schemeClr val="tx1"/>
                          </a:solidFill>
                        </a:rPr>
                        <a:t>B/M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1100" baseline="30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SMB</a:t>
                      </a:r>
                      <a:r>
                        <a:rPr lang="en-US" sz="1100" baseline="-25000" dirty="0" smtClean="0">
                          <a:solidFill>
                            <a:schemeClr val="tx1"/>
                          </a:solidFill>
                        </a:rPr>
                        <a:t>OP 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SMB</a:t>
                      </a:r>
                      <a:r>
                        <a:rPr lang="en-US" sz="1100" baseline="-25000" dirty="0" smtClean="0">
                          <a:solidFill>
                            <a:schemeClr val="tx1"/>
                          </a:solidFill>
                        </a:rPr>
                        <a:t>INV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sz="1100" i="1" baseline="0" dirty="0" smtClean="0">
                          <a:solidFill>
                            <a:schemeClr val="tx1"/>
                          </a:solidFill>
                        </a:rPr>
                        <a:t>where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(1/3)*(Small High + Small Neutral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+ Small Low)/3 – (Big High + Big Neutral + Big Low)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(1/3)*(Small Robust + Small Neutral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+ Small Weak)/3 – (Big Robust + Big Neutral + Big Weak)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(1/3)*(Small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Conser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. + Small Neutral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+ Small Aggress.)/3 – (Big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Conser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+ Big Neutral + Big Aggress)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I:</a:t>
            </a:r>
            <a:br>
              <a:rPr lang="en-US" dirty="0" smtClean="0"/>
            </a:br>
            <a:r>
              <a:rPr lang="en-US" dirty="0" smtClean="0"/>
              <a:t>Comparison of Sub-Portfolio Returns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747784"/>
            <a:ext cx="2412196" cy="4421165"/>
          </a:xfrm>
        </p:spPr>
        <p:txBody>
          <a:bodyPr/>
          <a:lstStyle/>
          <a:p>
            <a:r>
              <a:rPr lang="en-US" sz="1400" dirty="0" smtClean="0"/>
              <a:t>In addition to the monthly return series on factors, we also compared the return series on factor component portfolios</a:t>
            </a:r>
          </a:p>
          <a:p>
            <a:r>
              <a:rPr lang="en-US" sz="1400" dirty="0" smtClean="0"/>
              <a:t>The results were consistent with those published </a:t>
            </a:r>
            <a:r>
              <a:rPr lang="en-US" sz="1400" dirty="0"/>
              <a:t>on Kenneth French’s </a:t>
            </a:r>
            <a:r>
              <a:rPr lang="en-US" sz="1400" dirty="0" smtClean="0"/>
              <a:t>website (see the table on the right)</a:t>
            </a:r>
            <a:endParaRPr lang="en-US" sz="1400" baseline="30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093" y="2122873"/>
            <a:ext cx="5190120" cy="37798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202368" y="2025570"/>
            <a:ext cx="519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02368" y="1737525"/>
            <a:ext cx="519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Difference in SAS output vs. results on French’s website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5716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II:</a:t>
            </a:r>
            <a:br>
              <a:rPr lang="en-US" dirty="0" smtClean="0"/>
            </a:br>
            <a:r>
              <a:rPr lang="en-US" dirty="0" smtClean="0"/>
              <a:t>Comparison of Break-Points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747784"/>
            <a:ext cx="2412196" cy="4421165"/>
          </a:xfrm>
        </p:spPr>
        <p:txBody>
          <a:bodyPr/>
          <a:lstStyle/>
          <a:p>
            <a:r>
              <a:rPr lang="en-US" sz="1400" dirty="0" smtClean="0"/>
              <a:t>The calculated breakpoints were consistent with those published on French’s website for the period since 1968</a:t>
            </a:r>
          </a:p>
          <a:p>
            <a:r>
              <a:rPr lang="en-US" sz="1400" dirty="0" smtClean="0"/>
              <a:t>For period prior to that, we find that number of stocks available in our dataset are, at times, considerably lower than those used for data on French’s website</a:t>
            </a:r>
          </a:p>
          <a:p>
            <a:r>
              <a:rPr lang="en-US" sz="1400" dirty="0" smtClean="0"/>
              <a:t>Hence, we have compared all our results from July 1968 onwards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202368" y="2025570"/>
            <a:ext cx="519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02368" y="1737525"/>
            <a:ext cx="519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Number of stocks available for calculating Profitability break-points</a:t>
            </a:r>
            <a:endParaRPr lang="en-US" sz="1200" b="1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7247300"/>
              </p:ext>
            </p:extLst>
          </p:nvPr>
        </p:nvGraphicFramePr>
        <p:xfrm>
          <a:off x="3202367" y="2199190"/>
          <a:ext cx="5265077" cy="3881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600450" y="3002281"/>
            <a:ext cx="501650" cy="3048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64000" y="2968374"/>
            <a:ext cx="184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Period not considered for comparison due to lack of data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10562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0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366</TotalTime>
  <Words>608</Words>
  <Application>Microsoft Office PowerPoint</Application>
  <PresentationFormat>On-screen Show (4:3)</PresentationFormat>
  <Paragraphs>80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Wingdings</vt:lpstr>
      <vt:lpstr>Wingdings 3</vt:lpstr>
      <vt:lpstr>Wisp</vt:lpstr>
      <vt:lpstr>Replicating Time Series Returns of Five Factors Based on Fama &amp; French (2014)</vt:lpstr>
      <vt:lpstr>Contents</vt:lpstr>
      <vt:lpstr>Overview</vt:lpstr>
      <vt:lpstr>Results</vt:lpstr>
      <vt:lpstr>New Factors Introduced</vt:lpstr>
      <vt:lpstr>Factor Components</vt:lpstr>
      <vt:lpstr>Appendix I: Comparison of Sub-Portfolio Returns</vt:lpstr>
      <vt:lpstr>Appendix II: Comparison of Break-Points Used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Replicating Fama French 5 factors</dc:title>
  <dc:creator>Udit Gupta</dc:creator>
  <cp:lastModifiedBy>Udit Gupta</cp:lastModifiedBy>
  <cp:revision>51</cp:revision>
  <dcterms:created xsi:type="dcterms:W3CDTF">2015-01-08T01:36:06Z</dcterms:created>
  <dcterms:modified xsi:type="dcterms:W3CDTF">2016-02-12T17:38:27Z</dcterms:modified>
</cp:coreProperties>
</file>