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6" r:id="rId3"/>
    <p:sldId id="264" r:id="rId4"/>
    <p:sldId id="257" r:id="rId5"/>
    <p:sldId id="260" r:id="rId6"/>
    <p:sldId id="25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63" r:id="rId15"/>
    <p:sldId id="278" r:id="rId16"/>
    <p:sldId id="292" r:id="rId17"/>
    <p:sldId id="293" r:id="rId18"/>
    <p:sldId id="294" r:id="rId19"/>
    <p:sldId id="279" r:id="rId20"/>
    <p:sldId id="295" r:id="rId21"/>
    <p:sldId id="298" r:id="rId22"/>
    <p:sldId id="296" r:id="rId23"/>
    <p:sldId id="297" r:id="rId24"/>
    <p:sldId id="300" r:id="rId25"/>
    <p:sldId id="299" r:id="rId26"/>
    <p:sldId id="280" r:id="rId27"/>
    <p:sldId id="268" r:id="rId28"/>
    <p:sldId id="281" r:id="rId29"/>
    <p:sldId id="302" r:id="rId30"/>
    <p:sldId id="303" r:id="rId31"/>
    <p:sldId id="304" r:id="rId32"/>
    <p:sldId id="305" r:id="rId33"/>
    <p:sldId id="282" r:id="rId34"/>
    <p:sldId id="308" r:id="rId35"/>
    <p:sldId id="275" r:id="rId36"/>
  </p:sldIdLst>
  <p:sldSz cx="18288000" cy="10287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niglet" panose="020B0604020202020204" charset="0"/>
      <p:regular r:id="rId43"/>
    </p:embeddedFont>
    <p:embeddedFont>
      <p:font typeface="Poppins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90A88-60C2-4E1C-B80D-82215A64BF4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FD94C-7B42-4E8F-A8B8-3E32E1C9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B3724-3E2D-4A09-8E4F-DA48E3BCB1C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A0B7-D556-4FED-839B-109DE702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9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A0B7-D556-4FED-839B-109DE7028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A0B7-D556-4FED-839B-109DE7028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A0B7-D556-4FED-839B-109DE7028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2C2-3DC8-49CE-9E09-897FD48A69D9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6A75-15CA-435C-95CA-5B6BA1405D24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291-BDB4-4ECA-8312-587615596CF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A3B-8CEF-4A82-850C-D92775A8698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457-0E84-44C8-BED6-BB41762A7634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E910-B1D5-4CB1-96C0-1BEB46076907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227-4129-4855-8A77-D6D925766F36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C11F-0902-4894-A9B8-7E95622BF324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F588-54F2-4570-8804-20636A8E0B34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2289-18A5-463F-997C-6E4DA85AD631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72EE-34DE-4727-94D2-F0FD25AA3BF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A94C-93BB-4A46-AD2B-882CA3A523F8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6167" y="1548663"/>
            <a:ext cx="2338040" cy="233804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54392" y="2310473"/>
            <a:ext cx="11299949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2000" dirty="0" smtClean="0">
                <a:latin typeface="Sniglet"/>
                <a:ea typeface="Sniglet"/>
                <a:cs typeface="Sniglet"/>
                <a:sym typeface="Sniglet"/>
              </a:rPr>
              <a:t>DS1108 - Web Programming I</a:t>
            </a:r>
            <a:endParaRPr lang="en-US" sz="12000" dirty="0"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791821" y="4157133"/>
            <a:ext cx="7140770" cy="71407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578200" y="5295900"/>
            <a:ext cx="4895539" cy="5168036"/>
          </a:xfrm>
          <a:custGeom>
            <a:avLst/>
            <a:gdLst/>
            <a:ahLst/>
            <a:cxnLst/>
            <a:rect l="l" t="t" r="r" b="b"/>
            <a:pathLst>
              <a:path w="4895539" h="5168036">
                <a:moveTo>
                  <a:pt x="0" y="0"/>
                </a:moveTo>
                <a:lnTo>
                  <a:pt x="4895539" y="0"/>
                </a:lnTo>
                <a:lnTo>
                  <a:pt x="4895539" y="5168035"/>
                </a:lnTo>
                <a:lnTo>
                  <a:pt x="0" y="516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2039600" y="1424537"/>
            <a:ext cx="1214413" cy="121441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-505232" y="2559482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7" y="0"/>
                </a:lnTo>
                <a:lnTo>
                  <a:pt x="2397137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12"/>
          <p:cNvSpPr txBox="1"/>
          <p:nvPr/>
        </p:nvSpPr>
        <p:spPr>
          <a:xfrm>
            <a:off x="535909" y="7183958"/>
            <a:ext cx="9773773" cy="3064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H.M.C. Nirmani 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Lecturer (Probationary) 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Department of Software Engineering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Faculty of Computing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Sabaragamuwa University of Sri Lanka</a:t>
            </a:r>
          </a:p>
          <a:p>
            <a:pPr marL="0" lvl="0" indent="0" algn="l">
              <a:lnSpc>
                <a:spcPts val="4400"/>
              </a:lnSpc>
              <a:spcBef>
                <a:spcPct val="0"/>
              </a:spcBef>
            </a:pPr>
            <a:endParaRPr lang="en-US" sz="2790" b="1" spc="273" dirty="0">
              <a:solidFill>
                <a:srgbClr val="000000"/>
              </a:solidFill>
              <a:latin typeface="Poppins" panose="020B0604020202020204" charset="0"/>
              <a:ea typeface="Open Sauce Bold" panose="00000800000000000000"/>
              <a:cs typeface="Poppins" panose="020B0604020202020204" charset="0"/>
              <a:sym typeface="Open Sauce Bold" panose="0000080000000000000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C30707C1-CE56-4F85-ACB3-03FAB8E05F91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7145701" y="99218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Types of Networks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543695" y="2269649"/>
            <a:ext cx="12435465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Intranet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 private computer network.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Information is securely transferred among group of people.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err="1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Eg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:- </a:t>
            </a:r>
            <a:r>
              <a:rPr lang="en-US" sz="3000" dirty="0" smtClean="0">
                <a:solidFill>
                  <a:srgbClr val="0070C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share organizational information among employees</a:t>
            </a:r>
          </a:p>
        </p:txBody>
      </p:sp>
      <p:sp>
        <p:nvSpPr>
          <p:cNvPr id="26" name="TextBox 29"/>
          <p:cNvSpPr txBox="1"/>
          <p:nvPr/>
        </p:nvSpPr>
        <p:spPr>
          <a:xfrm>
            <a:off x="3543695" y="5484316"/>
            <a:ext cx="12686905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Extranet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Same as Intranet.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But share part of internal information or operations with outsiders.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err="1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Eg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:- </a:t>
            </a:r>
            <a:r>
              <a:rPr lang="en-US" sz="3000" dirty="0" smtClean="0">
                <a:solidFill>
                  <a:srgbClr val="0070C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share part of organizational information with vendors, suppliers etc.</a:t>
            </a:r>
          </a:p>
        </p:txBody>
      </p:sp>
    </p:spTree>
    <p:extLst>
      <p:ext uri="{BB962C8B-B14F-4D97-AF65-F5344CB8AC3E}">
        <p14:creationId xmlns:p14="http://schemas.microsoft.com/office/powerpoint/2010/main" val="37257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-178854" y="7121855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98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The Internet</a:t>
            </a:r>
            <a:endParaRPr lang="en-US" sz="6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2542856" y="2052297"/>
            <a:ext cx="14449744" cy="7617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The internet is a network of network.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is a global network of computers cooperating to exchange data through common software.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As a result; any computer on network can communicate with any other computer on any network.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This allow users to exchange messages, to communicate in real time, to share data and programs, and to access limitless stores of information.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was conceived by the ARPA (Advanced Research Projects Agency in United States) in 1969 and was first known as the </a:t>
            </a:r>
            <a:r>
              <a:rPr lang="en-US" sz="3000" dirty="0" err="1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ARPANet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Today, the internet is public, cooperative and self-sustaining facility accessible to hundreds of millions of people world wide.</a:t>
            </a:r>
          </a:p>
        </p:txBody>
      </p:sp>
    </p:spTree>
    <p:extLst>
      <p:ext uri="{BB962C8B-B14F-4D97-AF65-F5344CB8AC3E}">
        <p14:creationId xmlns:p14="http://schemas.microsoft.com/office/powerpoint/2010/main" val="5629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-178854" y="7121855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371600" y="571500"/>
            <a:ext cx="12343600" cy="98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The Internet</a:t>
            </a:r>
            <a:endParaRPr lang="en-US" sz="6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3021850" y="1806873"/>
            <a:ext cx="14449744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Uses of Internet: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On-line communication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Software sharing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Customer support service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On-line shopping</a:t>
            </a:r>
          </a:p>
          <a:p>
            <a:pPr marL="914400" lvl="1" indent="-457200" algn="just">
              <a:lnSpc>
                <a:spcPct val="15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World wide video conferencing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Advantages of Internet: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Faster communication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Infinite education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Entertainment for everyone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Online services and E-commerce</a:t>
            </a:r>
          </a:p>
        </p:txBody>
      </p:sp>
    </p:spTree>
    <p:extLst>
      <p:ext uri="{BB962C8B-B14F-4D97-AF65-F5344CB8AC3E}">
        <p14:creationId xmlns:p14="http://schemas.microsoft.com/office/powerpoint/2010/main" val="39704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-178854" y="7121855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371600" y="571500"/>
            <a:ext cx="12343600" cy="98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The Internet</a:t>
            </a:r>
            <a:endParaRPr lang="en-US" sz="6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3200400" y="2143240"/>
            <a:ext cx="14449744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Disadvantages of Internet: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Theft of personal information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spamming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Malware threats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Age-inappropriate content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Social isolation, obesity and depression</a:t>
            </a:r>
          </a:p>
        </p:txBody>
      </p:sp>
    </p:spTree>
    <p:extLst>
      <p:ext uri="{BB962C8B-B14F-4D97-AF65-F5344CB8AC3E}">
        <p14:creationId xmlns:p14="http://schemas.microsoft.com/office/powerpoint/2010/main" val="3896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625723" y="-482826"/>
            <a:ext cx="3023051" cy="302305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2122395" y="1403870"/>
            <a:ext cx="10247870" cy="1024787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52400" y="7081937"/>
            <a:ext cx="2768764" cy="2642912"/>
          </a:xfrm>
          <a:custGeom>
            <a:avLst/>
            <a:gdLst/>
            <a:ahLst/>
            <a:cxnLst/>
            <a:rect l="l" t="t" r="r" b="b"/>
            <a:pathLst>
              <a:path w="2768764" h="2642912">
                <a:moveTo>
                  <a:pt x="0" y="0"/>
                </a:moveTo>
                <a:lnTo>
                  <a:pt x="2768764" y="0"/>
                </a:lnTo>
                <a:lnTo>
                  <a:pt x="2768764" y="2642912"/>
                </a:lnTo>
                <a:lnTo>
                  <a:pt x="0" y="2642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61668" y="7484615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8" y="0"/>
                </a:lnTo>
                <a:lnTo>
                  <a:pt x="2397138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681722" y="2247834"/>
            <a:ext cx="7812811" cy="98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5400" u="none" strike="noStrike" dirty="0" smtClean="0">
                <a:latin typeface="Sniglet"/>
                <a:ea typeface="Sniglet"/>
                <a:cs typeface="Sniglet"/>
                <a:sym typeface="Sniglet"/>
              </a:rPr>
              <a:t>Activity</a:t>
            </a:r>
            <a:endParaRPr lang="en-US" sz="5400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D7C6C47C-BA6C-42A7-802D-6CF623CB999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16"/>
          <p:cNvSpPr txBox="1"/>
          <p:nvPr/>
        </p:nvSpPr>
        <p:spPr>
          <a:xfrm>
            <a:off x="7696200" y="3350274"/>
            <a:ext cx="9835180" cy="131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Write a short description of at least five (5) different applications of the Internet. </a:t>
            </a:r>
            <a:endParaRPr lang="en-US" sz="3000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733800" y="3238500"/>
            <a:ext cx="9524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How to connect to the Internet?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581186" y="8234548"/>
            <a:ext cx="2788622" cy="278862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137248" y="2216306"/>
            <a:ext cx="1810143" cy="181014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240000" y="8417333"/>
            <a:ext cx="3232638" cy="2932884"/>
          </a:xfrm>
          <a:custGeom>
            <a:avLst/>
            <a:gdLst/>
            <a:ahLst/>
            <a:cxnLst/>
            <a:rect l="l" t="t" r="r" b="b"/>
            <a:pathLst>
              <a:path w="3232638" h="2932884">
                <a:moveTo>
                  <a:pt x="0" y="0"/>
                </a:moveTo>
                <a:lnTo>
                  <a:pt x="3232638" y="0"/>
                </a:lnTo>
                <a:lnTo>
                  <a:pt x="3232638" y="2932884"/>
                </a:lnTo>
                <a:lnTo>
                  <a:pt x="0" y="293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89582" y="2581902"/>
            <a:ext cx="2836565" cy="2889094"/>
          </a:xfrm>
          <a:custGeom>
            <a:avLst/>
            <a:gdLst/>
            <a:ahLst/>
            <a:cxnLst/>
            <a:rect l="l" t="t" r="r" b="b"/>
            <a:pathLst>
              <a:path w="2836565" h="2889094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13124" y="723900"/>
            <a:ext cx="12694380" cy="1233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 algn="ctr">
              <a:lnSpc>
                <a:spcPts val="1063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Internet Service Provider</a:t>
            </a:r>
            <a:endParaRPr lang="en-US" sz="6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0ACFF33-E3D7-4C5E-844D-4A7CB573ED0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2447983" y="2581902"/>
            <a:ext cx="14554200" cy="3616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Internet Service Provider (ISP)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is a company that provides internet connections and services.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ISP connects to its customers using a data transmission technology appropriate for delivering Internet Protocol packets. (dial-up, DSL, cable modem, wireless etc.)</a:t>
            </a:r>
          </a:p>
        </p:txBody>
      </p:sp>
      <p:sp>
        <p:nvSpPr>
          <p:cNvPr id="19" name="TextBox 29"/>
          <p:cNvSpPr txBox="1"/>
          <p:nvPr/>
        </p:nvSpPr>
        <p:spPr>
          <a:xfrm>
            <a:off x="2447983" y="6262308"/>
            <a:ext cx="145542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ISPs may provide services such as remotely storing data files on behalf of their customers, as well as other services unique to each particular ISP.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Virtual ISP -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an operation which purchase services from another ISP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Free ISP -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ISPs which provide service free of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charge</a:t>
            </a:r>
            <a:endParaRPr lang="en-US" sz="3000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222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581186" y="8234548"/>
            <a:ext cx="2788622" cy="278862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137248" y="2216306"/>
            <a:ext cx="1810143" cy="181014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389582" y="2581902"/>
            <a:ext cx="2836565" cy="2889094"/>
          </a:xfrm>
          <a:custGeom>
            <a:avLst/>
            <a:gdLst/>
            <a:ahLst/>
            <a:cxnLst/>
            <a:rect l="l" t="t" r="r" b="b"/>
            <a:pathLst>
              <a:path w="2836565" h="2889094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13124" y="723900"/>
            <a:ext cx="12694380" cy="1233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 algn="ctr">
              <a:lnSpc>
                <a:spcPts val="1063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Internet Service Provider</a:t>
            </a:r>
            <a:endParaRPr lang="en-US" sz="6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0ACFF33-E3D7-4C5E-844D-4A7CB573ED0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97" y="2857500"/>
            <a:ext cx="13676636" cy="65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581186" y="8234548"/>
            <a:ext cx="2788622" cy="278862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137248" y="2216306"/>
            <a:ext cx="1810143" cy="181014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087364" y="8493688"/>
            <a:ext cx="3232638" cy="2932884"/>
          </a:xfrm>
          <a:custGeom>
            <a:avLst/>
            <a:gdLst/>
            <a:ahLst/>
            <a:cxnLst/>
            <a:rect l="l" t="t" r="r" b="b"/>
            <a:pathLst>
              <a:path w="3232638" h="2932884">
                <a:moveTo>
                  <a:pt x="0" y="0"/>
                </a:moveTo>
                <a:lnTo>
                  <a:pt x="3232638" y="0"/>
                </a:lnTo>
                <a:lnTo>
                  <a:pt x="3232638" y="2932884"/>
                </a:lnTo>
                <a:lnTo>
                  <a:pt x="0" y="293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89582" y="2581902"/>
            <a:ext cx="2836565" cy="2889094"/>
          </a:xfrm>
          <a:custGeom>
            <a:avLst/>
            <a:gdLst/>
            <a:ahLst/>
            <a:cxnLst/>
            <a:rect l="l" t="t" r="r" b="b"/>
            <a:pathLst>
              <a:path w="2836565" h="2889094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7200" y="866375"/>
            <a:ext cx="12694380" cy="1233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 algn="ctr">
              <a:lnSpc>
                <a:spcPts val="1063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Point of Presence (POP)</a:t>
            </a:r>
            <a:endParaRPr lang="en-US" sz="6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0ACFF33-E3D7-4C5E-844D-4A7CB573ED0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2447983" y="2581902"/>
            <a:ext cx="145542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A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Point 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o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f Presence (POP)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is like a meeting point between different networks or devices where they connect to share information.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It’s where routers, switches and services are located to help data travel between networks.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 POP is a link between an ISPs network and a specific geographic area  it serves.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ISPs often have multiple POPs to efficiently manage and distribute internet traffic.</a:t>
            </a:r>
          </a:p>
        </p:txBody>
      </p:sp>
    </p:spTree>
    <p:extLst>
      <p:ext uri="{BB962C8B-B14F-4D97-AF65-F5344CB8AC3E}">
        <p14:creationId xmlns:p14="http://schemas.microsoft.com/office/powerpoint/2010/main" val="6992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733800" y="3238500"/>
            <a:ext cx="9524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Internet Addressing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6167" y="1548663"/>
            <a:ext cx="2338040" cy="233804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86000" y="2269563"/>
            <a:ext cx="11299949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Session 01</a:t>
            </a:r>
          </a:p>
          <a:p>
            <a:pPr algn="ctr"/>
            <a:r>
              <a:rPr lang="en-US" sz="12000" dirty="0" smtClean="0">
                <a:latin typeface="Sniglet"/>
                <a:ea typeface="Sniglet"/>
                <a:cs typeface="Sniglet"/>
                <a:sym typeface="Sniglet"/>
              </a:rPr>
              <a:t>Internet Fundamentals</a:t>
            </a:r>
            <a:endParaRPr lang="en-US" sz="12000" dirty="0"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791821" y="4157133"/>
            <a:ext cx="7140770" cy="71407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578200" y="5295900"/>
            <a:ext cx="4895539" cy="5168036"/>
          </a:xfrm>
          <a:custGeom>
            <a:avLst/>
            <a:gdLst/>
            <a:ahLst/>
            <a:cxnLst/>
            <a:rect l="l" t="t" r="r" b="b"/>
            <a:pathLst>
              <a:path w="4895539" h="5168036">
                <a:moveTo>
                  <a:pt x="0" y="0"/>
                </a:moveTo>
                <a:lnTo>
                  <a:pt x="4895539" y="0"/>
                </a:lnTo>
                <a:lnTo>
                  <a:pt x="4895539" y="5168035"/>
                </a:lnTo>
                <a:lnTo>
                  <a:pt x="0" y="516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1577408" y="2559482"/>
            <a:ext cx="1214413" cy="121441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-505232" y="2559482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7" y="0"/>
                </a:lnTo>
                <a:lnTo>
                  <a:pt x="2397137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C30707C1-CE56-4F85-ACB3-03FAB8E05F91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7145701" y="99218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2115800" y="5427694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3488718" y="6721118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56029" y="843080"/>
            <a:ext cx="7812811" cy="104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Internet Address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29"/>
          <p:cNvSpPr txBox="1"/>
          <p:nvPr/>
        </p:nvSpPr>
        <p:spPr>
          <a:xfrm>
            <a:off x="1905000" y="2510499"/>
            <a:ext cx="145542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An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Internet Address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uniquely identifies a node on the internet.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Internet Address may also refer to the name or IP of a web site.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 </a:t>
            </a:r>
            <a:endParaRPr lang="en-US" sz="3000" b="1" dirty="0" smtClean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13" y="5254490"/>
            <a:ext cx="10670470" cy="29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2115800" y="5427694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3115516" y="5678714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29"/>
          <p:cNvSpPr txBox="1"/>
          <p:nvPr/>
        </p:nvSpPr>
        <p:spPr>
          <a:xfrm>
            <a:off x="2326766" y="4559631"/>
            <a:ext cx="105918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 unique numeric identifier, divided in to four octets separated by periods, assigned to machines on the internet or an intranet.</a:t>
            </a:r>
          </a:p>
        </p:txBody>
      </p:sp>
      <p:sp>
        <p:nvSpPr>
          <p:cNvPr id="16" name="TextBox 29"/>
          <p:cNvSpPr txBox="1"/>
          <p:nvPr/>
        </p:nvSpPr>
        <p:spPr>
          <a:xfrm>
            <a:off x="2326766" y="2726049"/>
            <a:ext cx="145542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An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IP Address (IPv4)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 a unique number for each device on a network, like 216.27.61.137</a:t>
            </a:r>
          </a:p>
        </p:txBody>
      </p:sp>
      <p:sp>
        <p:nvSpPr>
          <p:cNvPr id="24" name="TextBox 28"/>
          <p:cNvSpPr txBox="1"/>
          <p:nvPr/>
        </p:nvSpPr>
        <p:spPr>
          <a:xfrm>
            <a:off x="1665217" y="950723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IP Address (</a:t>
            </a:r>
            <a:r>
              <a:rPr lang="en-US" sz="6000" dirty="0">
                <a:solidFill>
                  <a:srgbClr val="002060"/>
                </a:solidFill>
                <a:latin typeface="Sniglet" panose="020B0604020202020204" charset="0"/>
                <a:ea typeface="Poppins"/>
                <a:cs typeface="Poppins" panose="020B0604020202020204" charset="0"/>
                <a:sym typeface="Poppins"/>
              </a:rPr>
              <a:t>Internet Protocol </a:t>
            </a:r>
            <a:r>
              <a:rPr lang="en-US" sz="6000" dirty="0" smtClean="0">
                <a:solidFill>
                  <a:srgbClr val="002060"/>
                </a:solidFill>
                <a:latin typeface="Sniglet" panose="020B0604020202020204" charset="0"/>
                <a:ea typeface="Poppins"/>
                <a:cs typeface="Poppins" panose="020B0604020202020204" charset="0"/>
                <a:sym typeface="Poppins"/>
              </a:rPr>
              <a:t>Address)</a:t>
            </a:r>
            <a:r>
              <a:rPr lang="en-US" sz="6000" u="none" strike="noStrike" dirty="0" smtClean="0">
                <a:solidFill>
                  <a:srgbClr val="002060"/>
                </a:solidFill>
                <a:latin typeface="Sniglet" panose="020B0604020202020204" charset="0"/>
                <a:ea typeface="Sniglet"/>
                <a:cs typeface="Sniglet"/>
                <a:sym typeface="Sniglet"/>
              </a:rPr>
              <a:t> 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40953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3182600" y="6362700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4545686" y="7215238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28"/>
          <p:cNvSpPr txBox="1"/>
          <p:nvPr/>
        </p:nvSpPr>
        <p:spPr>
          <a:xfrm>
            <a:off x="1524000" y="599775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IPV (IP Versions)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1028" name="Picture 4" descr="Why You Should Be Excited About IPv6 – LE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21082" r="2200" b="6122"/>
          <a:stretch/>
        </p:blipFill>
        <p:spPr bwMode="auto">
          <a:xfrm>
            <a:off x="2441390" y="2330522"/>
            <a:ext cx="11731810" cy="597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2496800" y="6025538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2362200" y="1986217"/>
            <a:ext cx="14554200" cy="3616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Domain Name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 a human friendly identifier for a computer on the Internet, making it easier to remember than numeric IP address.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is not an IP address itself. When we enter a domain name in a web browser, it’s translated in to the corresponding IP address to locate the desired server on the internet. </a:t>
            </a:r>
          </a:p>
        </p:txBody>
      </p:sp>
      <p:sp>
        <p:nvSpPr>
          <p:cNvPr id="76" name="TextBox 28"/>
          <p:cNvSpPr txBox="1"/>
          <p:nvPr/>
        </p:nvSpPr>
        <p:spPr>
          <a:xfrm>
            <a:off x="1524000" y="617642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Domain Names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78" name="TextBox 29"/>
          <p:cNvSpPr txBox="1"/>
          <p:nvPr/>
        </p:nvSpPr>
        <p:spPr>
          <a:xfrm>
            <a:off x="2362200" y="5800562"/>
            <a:ext cx="105918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Translating the domain name in to the IP address is called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“resolving the domain name” or “DNS resolution”.</a:t>
            </a:r>
            <a:endParaRPr lang="en-US" sz="3000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7608312"/>
            <a:ext cx="7345080" cy="19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3106400" y="6063639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28"/>
          <p:cNvSpPr txBox="1"/>
          <p:nvPr/>
        </p:nvSpPr>
        <p:spPr>
          <a:xfrm>
            <a:off x="1524000" y="617642"/>
            <a:ext cx="147066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How </a:t>
            </a: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DNS resolution</a:t>
            </a:r>
            <a:r>
              <a:rPr lang="en-US" sz="6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6000" dirty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</a:t>
            </a:r>
            <a:r>
              <a:rPr lang="en-US" sz="6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ork?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2050" name="Picture 2" descr="How Domain Name Servers (DNS) Work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06" y="2095500"/>
            <a:ext cx="8340171" cy="740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3182600" y="6591300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2362200" y="2203252"/>
            <a:ext cx="14554200" cy="2012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DNS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 a hierarchical naming system built on a distributed database for computers, services or any resource connected to the Internet or a private network. </a:t>
            </a:r>
          </a:p>
        </p:txBody>
      </p:sp>
      <p:sp>
        <p:nvSpPr>
          <p:cNvPr id="76" name="TextBox 28"/>
          <p:cNvSpPr txBox="1"/>
          <p:nvPr/>
        </p:nvSpPr>
        <p:spPr>
          <a:xfrm>
            <a:off x="1612984" y="700147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Domain Name Server (DNS)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847340"/>
            <a:ext cx="7694277" cy="5883859"/>
          </a:xfrm>
          <a:prstGeom prst="rect">
            <a:avLst/>
          </a:prstGeom>
        </p:spPr>
      </p:pic>
      <p:sp>
        <p:nvSpPr>
          <p:cNvPr id="15" name="TextBox 29"/>
          <p:cNvSpPr txBox="1"/>
          <p:nvPr/>
        </p:nvSpPr>
        <p:spPr>
          <a:xfrm>
            <a:off x="2743200" y="5232334"/>
            <a:ext cx="4908524" cy="62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DNS Hierarchy</a:t>
            </a:r>
          </a:p>
        </p:txBody>
      </p:sp>
    </p:spTree>
    <p:extLst>
      <p:ext uri="{BB962C8B-B14F-4D97-AF65-F5344CB8AC3E}">
        <p14:creationId xmlns:p14="http://schemas.microsoft.com/office/powerpoint/2010/main" val="42799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81100" y="3583884"/>
            <a:ext cx="159258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Uniform Resource Locator 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6640542" y="2905797"/>
            <a:ext cx="3294915" cy="329491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>
          <a:xfrm>
            <a:off x="228600" y="9921875"/>
            <a:ext cx="2133600" cy="365125"/>
          </a:xfrm>
        </p:spPr>
        <p:txBody>
          <a:bodyPr/>
          <a:lstStyle/>
          <a:p>
            <a:fld id="{E98B173B-0767-4C6F-838B-4F8F657B4BC3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96200" y="9921875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29"/>
          <p:cNvSpPr txBox="1"/>
          <p:nvPr/>
        </p:nvSpPr>
        <p:spPr>
          <a:xfrm>
            <a:off x="2362200" y="2203252"/>
            <a:ext cx="14554200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URL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is the global address of documents and other resources on the World Wide Web.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Example: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600200" y="683569"/>
            <a:ext cx="14706600" cy="1040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600" u="none" strike="noStrike" dirty="0" smtClean="0">
                <a:latin typeface="Sniglet"/>
                <a:ea typeface="Sniglet"/>
                <a:cs typeface="Sniglet"/>
                <a:sym typeface="Sniglet"/>
              </a:rPr>
              <a:t>Uniform Resource Locator (URL)</a:t>
            </a:r>
            <a:endParaRPr lang="en-US" sz="7600" u="none" strike="noStrike" dirty="0"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7406"/>
            <a:ext cx="12327394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723900" y="3583884"/>
            <a:ext cx="168402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The Internet’s client/server architecture 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715876" y="2216551"/>
            <a:ext cx="14554200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Client / Server Architecture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is a model where clients seek services from servers in a networked environment, facilitating efficient resource sharing.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Client: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service requesters that request the services from servers. 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Server: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service providers that provide services to other programs or machines. 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19200" y="702229"/>
            <a:ext cx="138684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Client / Server Architecture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What is Client Server Architecture? Complete Gu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58719"/>
            <a:ext cx="8671249" cy="35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2342976" y="5674491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56029" y="843080"/>
            <a:ext cx="7812811" cy="104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Outline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22541" y="2542540"/>
            <a:ext cx="8671316" cy="615870"/>
            <a:chOff x="1791811" y="2400300"/>
            <a:chExt cx="8671316" cy="615870"/>
          </a:xfrm>
        </p:grpSpPr>
        <p:sp>
          <p:nvSpPr>
            <p:cNvPr id="29" name="TextBox 29"/>
            <p:cNvSpPr txBox="1"/>
            <p:nvPr/>
          </p:nvSpPr>
          <p:spPr>
            <a:xfrm>
              <a:off x="2453271" y="2552700"/>
              <a:ext cx="8009856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Network and Internet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9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10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30" name="TextBox 30"/>
              <p:cNvSpPr txBox="1"/>
              <p:nvPr/>
            </p:nvSpPr>
            <p:spPr>
              <a:xfrm>
                <a:off x="1870159" y="2647592"/>
                <a:ext cx="404286" cy="28212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1</a:t>
                </a:r>
              </a:p>
            </p:txBody>
          </p:sp>
        </p:grp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22541" y="3560833"/>
            <a:ext cx="8671316" cy="615870"/>
            <a:chOff x="1791811" y="2400300"/>
            <a:chExt cx="8671316" cy="615870"/>
          </a:xfrm>
        </p:grpSpPr>
        <p:sp>
          <p:nvSpPr>
            <p:cNvPr id="41" name="TextBox 29"/>
            <p:cNvSpPr txBox="1"/>
            <p:nvPr/>
          </p:nvSpPr>
          <p:spPr>
            <a:xfrm>
              <a:off x="2453271" y="2552700"/>
              <a:ext cx="8009856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How to connect to the Internet?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43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45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46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44" name="TextBox 30"/>
              <p:cNvSpPr txBox="1"/>
              <p:nvPr/>
            </p:nvSpPr>
            <p:spPr>
              <a:xfrm>
                <a:off x="1870159" y="2647592"/>
                <a:ext cx="404286" cy="28212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2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122541" y="4505604"/>
            <a:ext cx="8671316" cy="615870"/>
            <a:chOff x="1791811" y="2400300"/>
            <a:chExt cx="8671316" cy="615870"/>
          </a:xfrm>
        </p:grpSpPr>
        <p:sp>
          <p:nvSpPr>
            <p:cNvPr id="48" name="TextBox 29"/>
            <p:cNvSpPr txBox="1"/>
            <p:nvPr/>
          </p:nvSpPr>
          <p:spPr>
            <a:xfrm>
              <a:off x="2453271" y="2552700"/>
              <a:ext cx="8009856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Internet addressing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50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52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53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51" name="TextBox 30"/>
              <p:cNvSpPr txBox="1"/>
              <p:nvPr/>
            </p:nvSpPr>
            <p:spPr>
              <a:xfrm>
                <a:off x="1870159" y="2647592"/>
                <a:ext cx="404286" cy="28212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3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122540" y="5389732"/>
            <a:ext cx="9385979" cy="615870"/>
            <a:chOff x="1791811" y="2400300"/>
            <a:chExt cx="8671316" cy="615870"/>
          </a:xfrm>
        </p:grpSpPr>
        <p:sp>
          <p:nvSpPr>
            <p:cNvPr id="55" name="TextBox 29"/>
            <p:cNvSpPr txBox="1"/>
            <p:nvPr/>
          </p:nvSpPr>
          <p:spPr>
            <a:xfrm>
              <a:off x="2453271" y="2552700"/>
              <a:ext cx="8009856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Uniform Resource Locator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57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59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60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58" name="TextBox 30"/>
              <p:cNvSpPr txBox="1"/>
              <p:nvPr/>
            </p:nvSpPr>
            <p:spPr>
              <a:xfrm>
                <a:off x="1870159" y="2647592"/>
                <a:ext cx="404286" cy="28212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4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149084" y="6286500"/>
            <a:ext cx="8671316" cy="615870"/>
            <a:chOff x="1791811" y="2400300"/>
            <a:chExt cx="8671316" cy="615870"/>
          </a:xfrm>
        </p:grpSpPr>
        <p:sp>
          <p:nvSpPr>
            <p:cNvPr id="62" name="TextBox 29"/>
            <p:cNvSpPr txBox="1"/>
            <p:nvPr/>
          </p:nvSpPr>
          <p:spPr>
            <a:xfrm>
              <a:off x="2453271" y="2552700"/>
              <a:ext cx="8009856" cy="346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The Internet’s client/server architecture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64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66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67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65" name="TextBox 30"/>
              <p:cNvSpPr txBox="1"/>
              <p:nvPr/>
            </p:nvSpPr>
            <p:spPr>
              <a:xfrm>
                <a:off x="1870159" y="2647592"/>
                <a:ext cx="404286" cy="28212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5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133600" y="7200900"/>
            <a:ext cx="9229111" cy="615870"/>
            <a:chOff x="1791811" y="2400300"/>
            <a:chExt cx="8671316" cy="615870"/>
          </a:xfrm>
        </p:grpSpPr>
        <p:sp>
          <p:nvSpPr>
            <p:cNvPr id="69" name="TextBox 29"/>
            <p:cNvSpPr txBox="1"/>
            <p:nvPr/>
          </p:nvSpPr>
          <p:spPr>
            <a:xfrm>
              <a:off x="2453271" y="2552700"/>
              <a:ext cx="8009856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Peer-To-Peer architecture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71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73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74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72" name="TextBox 30"/>
              <p:cNvSpPr txBox="1"/>
              <p:nvPr/>
            </p:nvSpPr>
            <p:spPr>
              <a:xfrm>
                <a:off x="1870159" y="2647592"/>
                <a:ext cx="404286" cy="28212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6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2122540" y="8191500"/>
            <a:ext cx="9229111" cy="615870"/>
            <a:chOff x="1791811" y="2400300"/>
            <a:chExt cx="8671316" cy="615870"/>
          </a:xfrm>
        </p:grpSpPr>
        <p:sp>
          <p:nvSpPr>
            <p:cNvPr id="76" name="TextBox 29"/>
            <p:cNvSpPr txBox="1"/>
            <p:nvPr/>
          </p:nvSpPr>
          <p:spPr>
            <a:xfrm>
              <a:off x="2453271" y="2552700"/>
              <a:ext cx="8009856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Internet Security &amp; Privacy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78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80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81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79" name="TextBox 30"/>
              <p:cNvSpPr txBox="1"/>
              <p:nvPr/>
            </p:nvSpPr>
            <p:spPr>
              <a:xfrm>
                <a:off x="1870159" y="2647592"/>
                <a:ext cx="404286" cy="3193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7</a:t>
                </a:r>
                <a:endParaRPr lang="en-US" sz="3000" dirty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723900" y="3583884"/>
            <a:ext cx="168402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Peer-To-Peer (P2P) Architecture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715876" y="2285824"/>
            <a:ext cx="14554200" cy="5309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Peer-To-Peer (P2P) Architecture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is a network where computers have equal capabilities and responsibilities.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P2P can share file directly, allowing quick and cost-effective file access over large distances. 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Files can be accessed any time.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Unlike client/server architecture, there’s no dedicated distinction between serving and accessing computers.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19200" y="702229"/>
            <a:ext cx="13868400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P2P Architecture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219200" y="702229"/>
            <a:ext cx="13868400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P2P Architecture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omparison of &quot;peer-to-peer&quot; vs &quot;client-server&quot; Network Model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 b="5940"/>
          <a:stretch/>
        </p:blipFill>
        <p:spPr bwMode="auto">
          <a:xfrm>
            <a:off x="3048000" y="2781300"/>
            <a:ext cx="12496800" cy="54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819400" y="3009900"/>
            <a:ext cx="126492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Internet Security &amp; Privacy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625723" y="-482826"/>
            <a:ext cx="3023051" cy="302305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3218935" y="1790700"/>
            <a:ext cx="10247870" cy="1024787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52400" y="7081937"/>
            <a:ext cx="2768764" cy="2642912"/>
          </a:xfrm>
          <a:custGeom>
            <a:avLst/>
            <a:gdLst/>
            <a:ahLst/>
            <a:cxnLst/>
            <a:rect l="l" t="t" r="r" b="b"/>
            <a:pathLst>
              <a:path w="2768764" h="2642912">
                <a:moveTo>
                  <a:pt x="0" y="0"/>
                </a:moveTo>
                <a:lnTo>
                  <a:pt x="2768764" y="0"/>
                </a:lnTo>
                <a:lnTo>
                  <a:pt x="2768764" y="2642912"/>
                </a:lnTo>
                <a:lnTo>
                  <a:pt x="0" y="2642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61668" y="7484615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8" y="0"/>
                </a:lnTo>
                <a:lnTo>
                  <a:pt x="2397138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143000" y="2408845"/>
            <a:ext cx="7812811" cy="96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5400" u="none" strike="noStrike" dirty="0" smtClean="0">
                <a:latin typeface="Sniglet"/>
                <a:ea typeface="Sniglet"/>
                <a:cs typeface="Sniglet"/>
                <a:sym typeface="Sniglet"/>
              </a:rPr>
              <a:t>Activity</a:t>
            </a:r>
            <a:endParaRPr lang="en-US" sz="5400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D7C6C47C-BA6C-42A7-802D-6CF623CB999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3073049" y="407608"/>
            <a:ext cx="12694380" cy="1233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1063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Internet Security</a:t>
            </a:r>
            <a:endParaRPr lang="en-US" sz="6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7103982" y="3319049"/>
            <a:ext cx="10506051" cy="3616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When a computer connected to a network, what types of damages could be occurred? Explain each briefly.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What are the methods to protect the information in network?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Explain each briefly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.</a:t>
            </a:r>
            <a:endParaRPr lang="en-US" sz="3000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459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4847096" y="4568466"/>
            <a:ext cx="3725764" cy="4114800"/>
          </a:xfrm>
          <a:custGeom>
            <a:avLst/>
            <a:gdLst/>
            <a:ahLst/>
            <a:cxnLst/>
            <a:rect l="l" t="t" r="r" b="b"/>
            <a:pathLst>
              <a:path w="3725764" h="4114800">
                <a:moveTo>
                  <a:pt x="0" y="0"/>
                </a:moveTo>
                <a:lnTo>
                  <a:pt x="3725764" y="0"/>
                </a:lnTo>
                <a:lnTo>
                  <a:pt x="3725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64903" y="3699164"/>
            <a:ext cx="13358194" cy="2172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95"/>
              </a:lnSpc>
              <a:spcBef>
                <a:spcPct val="0"/>
              </a:spcBef>
            </a:pPr>
            <a:r>
              <a:rPr lang="en-US" sz="15805" u="none" strike="noStrike" dirty="0">
                <a:latin typeface="Sniglet"/>
                <a:ea typeface="Sniglet"/>
                <a:cs typeface="Sniglet"/>
                <a:sym typeface="Sniglet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88933" y="2169368"/>
            <a:ext cx="2874126" cy="2602391"/>
          </a:xfrm>
          <a:custGeom>
            <a:avLst/>
            <a:gdLst/>
            <a:ahLst/>
            <a:cxnLst/>
            <a:rect l="l" t="t" r="r" b="b"/>
            <a:pathLst>
              <a:path w="2874126" h="2602391">
                <a:moveTo>
                  <a:pt x="0" y="0"/>
                </a:moveTo>
                <a:lnTo>
                  <a:pt x="2874126" y="0"/>
                </a:lnTo>
                <a:lnTo>
                  <a:pt x="2874126" y="2602391"/>
                </a:lnTo>
                <a:lnTo>
                  <a:pt x="0" y="2602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AB927045-74C9-433E-81D0-D129845C983D}" type="datetime1"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6200" y="9883774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581186" y="8234548"/>
            <a:ext cx="2788622" cy="278862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137248" y="2216306"/>
            <a:ext cx="1810143" cy="181014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666389" y="7354116"/>
            <a:ext cx="3232638" cy="2932884"/>
          </a:xfrm>
          <a:custGeom>
            <a:avLst/>
            <a:gdLst/>
            <a:ahLst/>
            <a:cxnLst/>
            <a:rect l="l" t="t" r="r" b="b"/>
            <a:pathLst>
              <a:path w="3232638" h="2932884">
                <a:moveTo>
                  <a:pt x="0" y="0"/>
                </a:moveTo>
                <a:lnTo>
                  <a:pt x="3232638" y="0"/>
                </a:lnTo>
                <a:lnTo>
                  <a:pt x="3232638" y="2932884"/>
                </a:lnTo>
                <a:lnTo>
                  <a:pt x="0" y="293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89582" y="2581902"/>
            <a:ext cx="2836565" cy="2889094"/>
          </a:xfrm>
          <a:custGeom>
            <a:avLst/>
            <a:gdLst/>
            <a:ahLst/>
            <a:cxnLst/>
            <a:rect l="l" t="t" r="r" b="b"/>
            <a:pathLst>
              <a:path w="2836565" h="2889094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618138" y="2933700"/>
            <a:ext cx="13460061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Upon the completion of this session the students should be able to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: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Explain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the importance of computer networks and the Internet in communication and resource sharing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Identify different types of networks and Internet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services.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Describe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Internet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architectures.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Discuss common Internet security and privacy issues with possible protection methods.</a:t>
            </a:r>
            <a:endParaRPr lang="en-US" sz="3000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13124" y="723900"/>
            <a:ext cx="12694380" cy="130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39"/>
              </a:lnSpc>
              <a:spcBef>
                <a:spcPct val="0"/>
              </a:spcBef>
            </a:pP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Intended Learning Outcomes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0ACFF33-E3D7-4C5E-844D-4A7CB573ED0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733800" y="3238500"/>
            <a:ext cx="9524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Network </a:t>
            </a:r>
            <a:r>
              <a:rPr lang="en-US" sz="10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and </a:t>
            </a: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 Internet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715876" y="2216551"/>
            <a:ext cx="14554200" cy="6386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 computer network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is a group of computers and other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computing hardware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devices that are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linked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together through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communication channels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to facilitate communication and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resource sharing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among a wide range of users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Networks are used to: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Facilitate communication: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They help people connect through email, video calls, and instant messaging.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Share hardware devices: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Multiple users can use a single printer or scanner connected to the network.</a:t>
            </a:r>
            <a:endParaRPr lang="en-US" sz="3000" b="1" dirty="0" smtClean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Computer </a:t>
            </a: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network?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895600" y="2699814"/>
            <a:ext cx="145542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Networks are used to: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Share files: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Users can easily share data across the network.</a:t>
            </a:r>
            <a:endParaRPr lang="en-US" sz="3000" b="1" dirty="0" smtClean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Share software: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Programs and software can be accessed and used on remote systems.</a:t>
            </a:r>
            <a:endParaRPr lang="en-US" sz="3000" b="1" dirty="0" smtClean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Access and maintain information: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Networks make information more accessible and easier to manage for users. </a:t>
            </a:r>
            <a:endParaRPr lang="en-US" sz="3000" b="1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Computer </a:t>
            </a: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network?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438400" y="2781300"/>
            <a:ext cx="4908524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Example of Computer Network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Computer </a:t>
            </a: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network?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344" r="6287"/>
          <a:stretch/>
        </p:blipFill>
        <p:spPr>
          <a:xfrm>
            <a:off x="7696200" y="1929102"/>
            <a:ext cx="10076279" cy="67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Types of Networks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96200" y="2705100"/>
            <a:ext cx="29718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Poppins" panose="020B0604020202020204" charset="0"/>
                <a:cs typeface="Poppins" panose="020B0604020202020204" charset="0"/>
              </a:rPr>
              <a:t>Networks</a:t>
            </a:r>
            <a:endParaRPr lang="en-US" sz="3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57208" y="6078942"/>
            <a:ext cx="29718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Poppins" panose="020B0604020202020204" charset="0"/>
                <a:cs typeface="Poppins" panose="020B0604020202020204" charset="0"/>
              </a:rPr>
              <a:t>I</a:t>
            </a:r>
            <a:r>
              <a:rPr lang="en-US" sz="3000" dirty="0" smtClean="0">
                <a:latin typeface="Poppins" panose="020B0604020202020204" charset="0"/>
                <a:cs typeface="Poppins" panose="020B0604020202020204" charset="0"/>
              </a:rPr>
              <a:t>ntranet</a:t>
            </a:r>
            <a:endParaRPr lang="en-US" sz="3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96200" y="6134100"/>
            <a:ext cx="29718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Poppins" panose="020B0604020202020204" charset="0"/>
                <a:cs typeface="Poppins" panose="020B0604020202020204" charset="0"/>
              </a:rPr>
              <a:t>Extranet</a:t>
            </a:r>
            <a:endParaRPr lang="en-US" sz="3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816454" y="6103454"/>
            <a:ext cx="29718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Poppins" panose="020B0604020202020204" charset="0"/>
                <a:cs typeface="Poppins" panose="020B0604020202020204" charset="0"/>
              </a:rPr>
              <a:t>Internet</a:t>
            </a:r>
            <a:endParaRPr lang="en-US" sz="3000" dirty="0">
              <a:latin typeface="Poppins" panose="020B0604020202020204" charset="0"/>
              <a:cs typeface="Poppins" panose="020B0604020202020204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15" idx="0"/>
          </p:cNvCxnSpPr>
          <p:nvPr/>
        </p:nvCxnSpPr>
        <p:spPr>
          <a:xfrm flipH="1">
            <a:off x="4543108" y="3543300"/>
            <a:ext cx="4638992" cy="253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  <a:endCxn id="16" idx="0"/>
          </p:cNvCxnSpPr>
          <p:nvPr/>
        </p:nvCxnSpPr>
        <p:spPr>
          <a:xfrm>
            <a:off x="9182100" y="3543300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24" idx="0"/>
          </p:cNvCxnSpPr>
          <p:nvPr/>
        </p:nvCxnSpPr>
        <p:spPr>
          <a:xfrm>
            <a:off x="9182100" y="3543300"/>
            <a:ext cx="5120254" cy="2560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1297</Words>
  <Application>Microsoft Office PowerPoint</Application>
  <PresentationFormat>Custom</PresentationFormat>
  <Paragraphs>208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Wingdings</vt:lpstr>
      <vt:lpstr>Open Sauce Bold</vt:lpstr>
      <vt:lpstr>Sniglet</vt:lpstr>
      <vt:lpstr>Arial</vt:lpstr>
      <vt:lpstr>Courier New</vt:lpstr>
      <vt:lpstr>Times New Roman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Gradient Modern Computer Presentation</dc:title>
  <cp:lastModifiedBy>Nirmani</cp:lastModifiedBy>
  <cp:revision>59</cp:revision>
  <dcterms:created xsi:type="dcterms:W3CDTF">2006-08-16T00:00:00Z</dcterms:created>
  <dcterms:modified xsi:type="dcterms:W3CDTF">2025-08-20T16:57:02Z</dcterms:modified>
  <dc:identifier>DAGwTTeMsXE</dc:identifier>
</cp:coreProperties>
</file>