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6" r:id="rId3"/>
    <p:sldId id="264" r:id="rId4"/>
    <p:sldId id="257" r:id="rId5"/>
    <p:sldId id="260" r:id="rId6"/>
    <p:sldId id="259" r:id="rId7"/>
    <p:sldId id="309" r:id="rId8"/>
    <p:sldId id="310" r:id="rId9"/>
    <p:sldId id="311" r:id="rId10"/>
    <p:sldId id="312" r:id="rId11"/>
    <p:sldId id="263" r:id="rId12"/>
    <p:sldId id="330" r:id="rId13"/>
    <p:sldId id="284" r:id="rId14"/>
    <p:sldId id="315" r:id="rId15"/>
    <p:sldId id="314" r:id="rId16"/>
    <p:sldId id="313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6" r:id="rId27"/>
    <p:sldId id="325" r:id="rId28"/>
    <p:sldId id="275" r:id="rId29"/>
  </p:sldIdLst>
  <p:sldSz cx="18288000" cy="10287000"/>
  <p:notesSz cx="6858000" cy="9144000"/>
  <p:embeddedFontLs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Sniglet" panose="020B0604020202020204" charset="0"/>
      <p:regular r:id="rId36"/>
    </p:embeddedFont>
    <p:embeddedFont>
      <p:font typeface="Poppins" panose="020B0604020202020204" charset="0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658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90A88-60C2-4E1C-B80D-82215A64BF4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FD94C-7B42-4E8F-A8B8-3E32E1C9E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66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B3724-3E2D-4A09-8E4F-DA48E3BCB1C8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1A0B7-D556-4FED-839B-109DE70286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99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C1A0B7-D556-4FED-839B-109DE70286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19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662C2-3DC8-49CE-9E09-897FD48A69D9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C6A75-15CA-435C-95CA-5B6BA1405D24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4291-BDB4-4ECA-8312-587615596CF1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B3A3B-8CEF-4A82-850C-D92775A86982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E457-0E84-44C8-BED6-BB41762A7634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E910-B1D5-4CB1-96C0-1BEB46076907}" type="datetime1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F227-4129-4855-8A77-D6D925766F36}" type="datetime1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CC11F-0902-4894-A9B8-7E95622BF324}" type="datetime1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F588-54F2-4570-8804-20636A8E0B34}" type="datetime1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2289-18A5-463F-997C-6E4DA85AD631}" type="datetime1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172EE-34DE-4727-94D2-F0FD25AA3BF8}" type="datetime1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A94C-93BB-4A46-AD2B-882CA3A523F8}" type="datetime1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DS1108 - Web Programming 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sv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svg"/><Relationship Id="rId5" Type="http://schemas.openxmlformats.org/officeDocument/2006/relationships/image" Target="../media/image10.png"/><Relationship Id="rId4" Type="http://schemas.openxmlformats.org/officeDocument/2006/relationships/image" Target="../media/image30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6167" y="1548663"/>
            <a:ext cx="2338040" cy="233804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154392" y="2310473"/>
            <a:ext cx="11299949" cy="3693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12000" dirty="0" smtClean="0">
                <a:latin typeface="Sniglet"/>
                <a:ea typeface="Sniglet"/>
                <a:cs typeface="Sniglet"/>
                <a:sym typeface="Sniglet"/>
              </a:rPr>
              <a:t>DS1108 - Web Programming I</a:t>
            </a:r>
            <a:endParaRPr lang="en-US" sz="12000" dirty="0"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2791821" y="4157133"/>
            <a:ext cx="7140770" cy="714077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578200" y="5295900"/>
            <a:ext cx="4895539" cy="5168036"/>
          </a:xfrm>
          <a:custGeom>
            <a:avLst/>
            <a:gdLst/>
            <a:ahLst/>
            <a:cxnLst/>
            <a:rect l="l" t="t" r="r" b="b"/>
            <a:pathLst>
              <a:path w="4895539" h="5168036">
                <a:moveTo>
                  <a:pt x="0" y="0"/>
                </a:moveTo>
                <a:lnTo>
                  <a:pt x="4895539" y="0"/>
                </a:lnTo>
                <a:lnTo>
                  <a:pt x="4895539" y="5168035"/>
                </a:lnTo>
                <a:lnTo>
                  <a:pt x="0" y="5168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2039600" y="1424537"/>
            <a:ext cx="1214413" cy="121441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-505232" y="2559482"/>
            <a:ext cx="2397137" cy="2240234"/>
          </a:xfrm>
          <a:custGeom>
            <a:avLst/>
            <a:gdLst/>
            <a:ahLst/>
            <a:cxnLst/>
            <a:rect l="l" t="t" r="r" b="b"/>
            <a:pathLst>
              <a:path w="2397137" h="2240234">
                <a:moveTo>
                  <a:pt x="0" y="0"/>
                </a:moveTo>
                <a:lnTo>
                  <a:pt x="2397137" y="0"/>
                </a:lnTo>
                <a:lnTo>
                  <a:pt x="2397137" y="2240234"/>
                </a:lnTo>
                <a:lnTo>
                  <a:pt x="0" y="224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12"/>
          <p:cNvSpPr txBox="1"/>
          <p:nvPr/>
        </p:nvSpPr>
        <p:spPr>
          <a:xfrm>
            <a:off x="535909" y="7183958"/>
            <a:ext cx="9773773" cy="3064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850"/>
              </a:lnSpc>
            </a:pPr>
            <a:r>
              <a:rPr lang="en-US" sz="2790" b="1" spc="273" dirty="0">
                <a:solidFill>
                  <a:srgbClr val="000000"/>
                </a:solidFill>
                <a:latin typeface="Poppins" panose="020B0604020202020204" charset="0"/>
                <a:ea typeface="Open Sauce Bold" panose="00000800000000000000"/>
                <a:cs typeface="Poppins" panose="020B0604020202020204" charset="0"/>
                <a:sym typeface="Open Sauce Bold" panose="00000800000000000000"/>
              </a:rPr>
              <a:t>H.M.C. Nirmani </a:t>
            </a:r>
          </a:p>
          <a:p>
            <a:pPr algn="l">
              <a:lnSpc>
                <a:spcPts val="3850"/>
              </a:lnSpc>
            </a:pPr>
            <a:r>
              <a:rPr lang="en-US" sz="2790" b="1" spc="273" dirty="0">
                <a:solidFill>
                  <a:srgbClr val="000000"/>
                </a:solidFill>
                <a:latin typeface="Poppins" panose="020B0604020202020204" charset="0"/>
                <a:ea typeface="Open Sauce Bold" panose="00000800000000000000"/>
                <a:cs typeface="Poppins" panose="020B0604020202020204" charset="0"/>
                <a:sym typeface="Open Sauce Bold" panose="00000800000000000000"/>
              </a:rPr>
              <a:t>Lecturer (Probationary) </a:t>
            </a:r>
          </a:p>
          <a:p>
            <a:pPr algn="l">
              <a:lnSpc>
                <a:spcPts val="3850"/>
              </a:lnSpc>
            </a:pPr>
            <a:r>
              <a:rPr lang="en-US" sz="2790" b="1" spc="273" dirty="0">
                <a:solidFill>
                  <a:srgbClr val="000000"/>
                </a:solidFill>
                <a:latin typeface="Poppins" panose="020B0604020202020204" charset="0"/>
                <a:ea typeface="Open Sauce Bold" panose="00000800000000000000"/>
                <a:cs typeface="Poppins" panose="020B0604020202020204" charset="0"/>
                <a:sym typeface="Open Sauce Bold" panose="00000800000000000000"/>
              </a:rPr>
              <a:t>Department of Software Engineering</a:t>
            </a:r>
          </a:p>
          <a:p>
            <a:pPr algn="l">
              <a:lnSpc>
                <a:spcPts val="3850"/>
              </a:lnSpc>
            </a:pPr>
            <a:r>
              <a:rPr lang="en-US" sz="2790" b="1" spc="273" dirty="0">
                <a:solidFill>
                  <a:srgbClr val="000000"/>
                </a:solidFill>
                <a:latin typeface="Poppins" panose="020B0604020202020204" charset="0"/>
                <a:ea typeface="Open Sauce Bold" panose="00000800000000000000"/>
                <a:cs typeface="Poppins" panose="020B0604020202020204" charset="0"/>
                <a:sym typeface="Open Sauce Bold" panose="00000800000000000000"/>
              </a:rPr>
              <a:t>Faculty of Computing</a:t>
            </a:r>
          </a:p>
          <a:p>
            <a:pPr algn="l">
              <a:lnSpc>
                <a:spcPts val="3850"/>
              </a:lnSpc>
            </a:pPr>
            <a:r>
              <a:rPr lang="en-US" sz="2790" b="1" spc="273" dirty="0">
                <a:solidFill>
                  <a:srgbClr val="000000"/>
                </a:solidFill>
                <a:latin typeface="Poppins" panose="020B0604020202020204" charset="0"/>
                <a:ea typeface="Open Sauce Bold" panose="00000800000000000000"/>
                <a:cs typeface="Poppins" panose="020B0604020202020204" charset="0"/>
                <a:sym typeface="Open Sauce Bold" panose="00000800000000000000"/>
              </a:rPr>
              <a:t>Sabaragamuwa University of Sri Lanka</a:t>
            </a:r>
          </a:p>
          <a:p>
            <a:pPr marL="0" lvl="0" indent="0" algn="l">
              <a:lnSpc>
                <a:spcPts val="4400"/>
              </a:lnSpc>
              <a:spcBef>
                <a:spcPct val="0"/>
              </a:spcBef>
            </a:pPr>
            <a:endParaRPr lang="en-US" sz="2790" b="1" spc="273" dirty="0">
              <a:solidFill>
                <a:srgbClr val="000000"/>
              </a:solidFill>
              <a:latin typeface="Poppins" panose="020B0604020202020204" charset="0"/>
              <a:ea typeface="Open Sauce Bold" panose="00000800000000000000"/>
              <a:cs typeface="Poppins" panose="020B0604020202020204" charset="0"/>
              <a:sym typeface="Open Sauce Bold" panose="00000800000000000000"/>
            </a:endParaRPr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C30707C1-CE56-4F85-ACB3-03FAB8E05F91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7145701" y="99218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556712" y="2193495"/>
            <a:ext cx="1460907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How Web works?</a:t>
            </a:r>
          </a:p>
          <a:p>
            <a:pPr marL="914400" lvl="1" indent="-45720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 browser is used to access web pages.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71600" y="552511"/>
            <a:ext cx="12343600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7599" dirty="0" smtClean="0">
                <a:latin typeface="Sniglet"/>
                <a:ea typeface="Sniglet"/>
                <a:cs typeface="Sniglet"/>
                <a:sym typeface="Sniglet"/>
              </a:rPr>
              <a:t>Web (World Wide Web)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" t="10944" r="11478" b="35022"/>
          <a:stretch/>
        </p:blipFill>
        <p:spPr bwMode="auto">
          <a:xfrm>
            <a:off x="4233797" y="5855351"/>
            <a:ext cx="10430005" cy="317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29"/>
          <p:cNvSpPr txBox="1"/>
          <p:nvPr/>
        </p:nvSpPr>
        <p:spPr>
          <a:xfrm>
            <a:off x="5943600" y="4083592"/>
            <a:ext cx="7010400" cy="13195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he way of web operates as a client-server architecture </a:t>
            </a:r>
          </a:p>
        </p:txBody>
      </p:sp>
    </p:spTree>
    <p:extLst>
      <p:ext uri="{BB962C8B-B14F-4D97-AF65-F5344CB8AC3E}">
        <p14:creationId xmlns:p14="http://schemas.microsoft.com/office/powerpoint/2010/main" val="2860496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625723" y="-482826"/>
            <a:ext cx="3023051" cy="302305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2122395" y="1403870"/>
            <a:ext cx="10247870" cy="1024787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52400" y="7081937"/>
            <a:ext cx="2768764" cy="2642912"/>
          </a:xfrm>
          <a:custGeom>
            <a:avLst/>
            <a:gdLst/>
            <a:ahLst/>
            <a:cxnLst/>
            <a:rect l="l" t="t" r="r" b="b"/>
            <a:pathLst>
              <a:path w="2768764" h="2642912">
                <a:moveTo>
                  <a:pt x="0" y="0"/>
                </a:moveTo>
                <a:lnTo>
                  <a:pt x="2768764" y="0"/>
                </a:lnTo>
                <a:lnTo>
                  <a:pt x="2768764" y="2642912"/>
                </a:lnTo>
                <a:lnTo>
                  <a:pt x="0" y="26429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661668" y="7484615"/>
            <a:ext cx="2397137" cy="2240234"/>
          </a:xfrm>
          <a:custGeom>
            <a:avLst/>
            <a:gdLst/>
            <a:ahLst/>
            <a:cxnLst/>
            <a:rect l="l" t="t" r="r" b="b"/>
            <a:pathLst>
              <a:path w="2397137" h="2240234">
                <a:moveTo>
                  <a:pt x="0" y="0"/>
                </a:moveTo>
                <a:lnTo>
                  <a:pt x="2397138" y="0"/>
                </a:lnTo>
                <a:lnTo>
                  <a:pt x="2397138" y="2240234"/>
                </a:lnTo>
                <a:lnTo>
                  <a:pt x="0" y="224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681722" y="2247834"/>
            <a:ext cx="7812811" cy="98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5400" u="none" strike="noStrike" dirty="0" smtClean="0">
                <a:latin typeface="Sniglet"/>
                <a:ea typeface="Sniglet"/>
                <a:cs typeface="Sniglet"/>
                <a:sym typeface="Sniglet"/>
              </a:rPr>
              <a:t>Activity</a:t>
            </a:r>
            <a:endParaRPr lang="en-US" sz="5400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D7C6C47C-BA6C-42A7-802D-6CF623CB999B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>
          <a:xfrm>
            <a:off x="7696200" y="98837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16"/>
          <p:cNvSpPr txBox="1"/>
          <p:nvPr/>
        </p:nvSpPr>
        <p:spPr>
          <a:xfrm>
            <a:off x="7696200" y="3350274"/>
            <a:ext cx="9835180" cy="62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Distinguish between WWW and the Internet.</a:t>
            </a:r>
            <a:endParaRPr lang="en-US" sz="3000" dirty="0">
              <a:solidFill>
                <a:srgbClr val="1B44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96489" y="-1206117"/>
            <a:ext cx="3725622" cy="372562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1862811" y="8424189"/>
            <a:ext cx="3725622" cy="372562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3733800" y="3238500"/>
            <a:ext cx="95246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0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Evolution of Web</a:t>
            </a:r>
            <a:endParaRPr lang="en-US" sz="10000" u="none" strike="noStrike" dirty="0">
              <a:solidFill>
                <a:srgbClr val="00206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>
          <a:xfrm>
            <a:off x="228600" y="9820527"/>
            <a:ext cx="2133600" cy="365125"/>
          </a:xfrm>
        </p:spPr>
        <p:txBody>
          <a:bodyPr/>
          <a:lstStyle/>
          <a:p>
            <a:fld id="{7296BBE4-BFAE-41F0-9DEC-8239134561F4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>
          <a:xfrm>
            <a:off x="7696200" y="9820527"/>
            <a:ext cx="2895600" cy="365125"/>
          </a:xfrm>
        </p:spPr>
        <p:txBody>
          <a:bodyPr/>
          <a:lstStyle/>
          <a:p>
            <a:r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84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0" name="TextBox 30"/>
          <p:cNvSpPr txBox="1"/>
          <p:nvPr/>
        </p:nvSpPr>
        <p:spPr>
          <a:xfrm>
            <a:off x="1524000" y="833792"/>
            <a:ext cx="12343600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7599" dirty="0" smtClean="0">
                <a:latin typeface="Sniglet"/>
                <a:ea typeface="Sniglet"/>
                <a:cs typeface="Sniglet"/>
                <a:sym typeface="Sniglet"/>
              </a:rPr>
              <a:t>Evolution of Web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Web Evolution from 1.0 to 3.0. World Wide Web is the primary tool used… |  by Vivek Madurai | Mediu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79777"/>
            <a:ext cx="10866988" cy="7680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4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438400" y="2138214"/>
            <a:ext cx="8617554" cy="3462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It was widely used between 1990 and 2000, and it's still used beside web 2.0 in almost all we sites.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The main feature of this were hyperlinking and bookmarking of the web pages.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29"/>
          <p:cNvSpPr txBox="1"/>
          <p:nvPr/>
        </p:nvSpPr>
        <p:spPr>
          <a:xfrm>
            <a:off x="1981200" y="5939260"/>
            <a:ext cx="15011400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This was one-way broadcasting. There were no flow or communication between consumer and the producer of the information.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Example: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Static web sites</a:t>
            </a:r>
            <a:endParaRPr lang="en-US" sz="3000" b="1" dirty="0">
              <a:solidFill>
                <a:schemeClr val="accent5">
                  <a:lumMod val="50000"/>
                </a:schemeClr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5230" y="2693295"/>
            <a:ext cx="6058425" cy="2872989"/>
          </a:xfrm>
          <a:prstGeom prst="rect">
            <a:avLst/>
          </a:prstGeom>
        </p:spPr>
      </p:pic>
      <p:sp>
        <p:nvSpPr>
          <p:cNvPr id="16" name="TextBox 28"/>
          <p:cNvSpPr txBox="1"/>
          <p:nvPr/>
        </p:nvSpPr>
        <p:spPr>
          <a:xfrm>
            <a:off x="1538514" y="680800"/>
            <a:ext cx="14706600" cy="98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Web 1.0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31897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043939" y="1905846"/>
            <a:ext cx="8640674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Technologies developed: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File and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W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eb servers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Content and Enterprise portals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Search engines (AltaVista, Yahoo)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E-mail (Yahoo, Hotmail)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P2P file sharing (Napster, </a:t>
            </a:r>
            <a:r>
              <a:rPr lang="en-US" sz="3000" dirty="0" err="1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BitTorrent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)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615" y="6731203"/>
            <a:ext cx="7229750" cy="2819400"/>
          </a:xfrm>
          <a:prstGeom prst="rect">
            <a:avLst/>
          </a:prstGeom>
        </p:spPr>
      </p:pic>
      <p:sp>
        <p:nvSpPr>
          <p:cNvPr id="16" name="TextBox 29"/>
          <p:cNvSpPr txBox="1"/>
          <p:nvPr/>
        </p:nvSpPr>
        <p:spPr>
          <a:xfrm>
            <a:off x="11430000" y="2576219"/>
            <a:ext cx="6237624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Disadvantages: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Read only web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Keyword based search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Lack of standards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Limited user interaction</a:t>
            </a:r>
          </a:p>
          <a:p>
            <a:pPr marL="1371600" lvl="2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No real time updates</a:t>
            </a:r>
          </a:p>
        </p:txBody>
      </p:sp>
      <p:sp>
        <p:nvSpPr>
          <p:cNvPr id="24" name="TextBox 28"/>
          <p:cNvSpPr txBox="1"/>
          <p:nvPr/>
        </p:nvSpPr>
        <p:spPr>
          <a:xfrm>
            <a:off x="1676400" y="571500"/>
            <a:ext cx="14706600" cy="98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Web 1.0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</p:spTree>
    <p:extLst>
      <p:ext uri="{BB962C8B-B14F-4D97-AF65-F5344CB8AC3E}">
        <p14:creationId xmlns:p14="http://schemas.microsoft.com/office/powerpoint/2010/main" val="285685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604655" y="5260719"/>
            <a:ext cx="15011400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It was possible the users to collaborate and share information online. The users became active participants.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This include user generate content, blogs, wikis, social media and web applications.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524000" y="802397"/>
            <a:ext cx="14706600" cy="98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Web 2.0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pic>
        <p:nvPicPr>
          <p:cNvPr id="3074" name="Picture 2" descr="nternet, Evolution to Web 3.0 | Samsung SDS | Europ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17" r="1"/>
          <a:stretch/>
        </p:blipFill>
        <p:spPr bwMode="auto">
          <a:xfrm>
            <a:off x="11887200" y="522701"/>
            <a:ext cx="6072990" cy="431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9"/>
          <p:cNvSpPr txBox="1"/>
          <p:nvPr/>
        </p:nvSpPr>
        <p:spPr>
          <a:xfrm>
            <a:off x="2709112" y="2403411"/>
            <a:ext cx="8905013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Web 2.0, is often called as "Social Web".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It was widely used between 2000 and 2010 that brought interactive and social platforms.  </a:t>
            </a:r>
          </a:p>
        </p:txBody>
      </p:sp>
    </p:spTree>
    <p:extLst>
      <p:ext uri="{BB962C8B-B14F-4D97-AF65-F5344CB8AC3E}">
        <p14:creationId xmlns:p14="http://schemas.microsoft.com/office/powerpoint/2010/main" val="151689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524000" y="802397"/>
            <a:ext cx="14706600" cy="98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Web 2.0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sp>
        <p:nvSpPr>
          <p:cNvPr id="24" name="TextBox 29"/>
          <p:cNvSpPr txBox="1"/>
          <p:nvPr/>
        </p:nvSpPr>
        <p:spPr>
          <a:xfrm>
            <a:off x="3733800" y="6139472"/>
            <a:ext cx="13882255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It contains with technological components like AJAX, XML/DHTML etc.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It contains principles as participation, collective intelligence and rich user experience.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It contains applications and tools as Wikipedia, mashups etc.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534" y="1387568"/>
            <a:ext cx="11181521" cy="4572000"/>
          </a:xfrm>
          <a:prstGeom prst="rect">
            <a:avLst/>
          </a:prstGeom>
        </p:spPr>
      </p:pic>
      <p:sp>
        <p:nvSpPr>
          <p:cNvPr id="16" name="TextBox 29"/>
          <p:cNvSpPr txBox="1"/>
          <p:nvPr/>
        </p:nvSpPr>
        <p:spPr>
          <a:xfrm>
            <a:off x="2861512" y="2527227"/>
            <a:ext cx="14906943" cy="62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Web 2.0 Space</a:t>
            </a:r>
          </a:p>
        </p:txBody>
      </p:sp>
    </p:spTree>
    <p:extLst>
      <p:ext uri="{BB962C8B-B14F-4D97-AF65-F5344CB8AC3E}">
        <p14:creationId xmlns:p14="http://schemas.microsoft.com/office/powerpoint/2010/main" val="31236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524000" y="802397"/>
            <a:ext cx="14706600" cy="98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Web 2.0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2971800" y="2491042"/>
            <a:ext cx="14906943" cy="62324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Technologies and Applications: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User generated content (YouTube, </a:t>
            </a:r>
            <a:r>
              <a:rPr lang="en-US" sz="3000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F</a:t>
            </a: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lickr)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Social bookmarking and tagging (Digg)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Social networking sites (Facebook)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Blogs 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Wikis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AJAX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APIs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3613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524000" y="802397"/>
            <a:ext cx="14706600" cy="98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Web 2.0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2971800" y="2491042"/>
            <a:ext cx="14906943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Opportunities: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Enhance collaboration both internally and with external partners using shared platforms and tools. 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Peer-to-peer support: users help each other, create communities and forums for knowledge sharing and problem solving.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Companies can built online communities. 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Any user can become a content creator, blog writer, video generator etc.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Individuals can create and manage their own digital identity.</a:t>
            </a:r>
          </a:p>
        </p:txBody>
      </p:sp>
    </p:spTree>
    <p:extLst>
      <p:ext uri="{BB962C8B-B14F-4D97-AF65-F5344CB8AC3E}">
        <p14:creationId xmlns:p14="http://schemas.microsoft.com/office/powerpoint/2010/main" val="361916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46167" y="1548663"/>
            <a:ext cx="2338040" cy="233804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86000" y="2269563"/>
            <a:ext cx="11299949" cy="5386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0000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Session 02 - I</a:t>
            </a:r>
          </a:p>
          <a:p>
            <a:pPr algn="ctr"/>
            <a:r>
              <a:rPr lang="en-US" sz="12000" dirty="0" smtClean="0">
                <a:latin typeface="Sniglet"/>
                <a:ea typeface="Sniglet"/>
                <a:cs typeface="Sniglet"/>
                <a:sym typeface="Sniglet"/>
              </a:rPr>
              <a:t>World Wide Web (Web)</a:t>
            </a:r>
            <a:endParaRPr lang="en-US" sz="12000" dirty="0"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2791821" y="4157133"/>
            <a:ext cx="7140770" cy="714077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578200" y="5295900"/>
            <a:ext cx="4895539" cy="5168036"/>
          </a:xfrm>
          <a:custGeom>
            <a:avLst/>
            <a:gdLst/>
            <a:ahLst/>
            <a:cxnLst/>
            <a:rect l="l" t="t" r="r" b="b"/>
            <a:pathLst>
              <a:path w="4895539" h="5168036">
                <a:moveTo>
                  <a:pt x="0" y="0"/>
                </a:moveTo>
                <a:lnTo>
                  <a:pt x="4895539" y="0"/>
                </a:lnTo>
                <a:lnTo>
                  <a:pt x="4895539" y="5168035"/>
                </a:lnTo>
                <a:lnTo>
                  <a:pt x="0" y="5168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11963400" y="2648045"/>
            <a:ext cx="1214413" cy="121441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-505232" y="2559482"/>
            <a:ext cx="2397137" cy="2240234"/>
          </a:xfrm>
          <a:custGeom>
            <a:avLst/>
            <a:gdLst/>
            <a:ahLst/>
            <a:cxnLst/>
            <a:rect l="l" t="t" r="r" b="b"/>
            <a:pathLst>
              <a:path w="2397137" h="2240234">
                <a:moveTo>
                  <a:pt x="0" y="0"/>
                </a:moveTo>
                <a:lnTo>
                  <a:pt x="2397137" y="0"/>
                </a:lnTo>
                <a:lnTo>
                  <a:pt x="2397137" y="2240234"/>
                </a:lnTo>
                <a:lnTo>
                  <a:pt x="0" y="22402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C30707C1-CE56-4F85-ACB3-03FAB8E05F91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>
          <a:xfrm>
            <a:off x="7145701" y="99218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309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524000" y="802397"/>
            <a:ext cx="14706600" cy="98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Web 2.0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sp>
        <p:nvSpPr>
          <p:cNvPr id="16" name="TextBox 29"/>
          <p:cNvSpPr txBox="1"/>
          <p:nvPr/>
        </p:nvSpPr>
        <p:spPr>
          <a:xfrm>
            <a:off x="2971800" y="2491042"/>
            <a:ext cx="14906943" cy="4847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C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hallenges: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Privacy issues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Anonymous posting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Possibility for change the content of others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Publishing of fake news, biased content, and unreliable content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Plagiarism and copyright infringement </a:t>
            </a:r>
            <a:endParaRPr lang="en-US" sz="3000" dirty="0">
              <a:solidFill>
                <a:schemeClr val="accent5">
                  <a:lumMod val="50000"/>
                </a:schemeClr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Information overload</a:t>
            </a:r>
          </a:p>
        </p:txBody>
      </p:sp>
    </p:spTree>
    <p:extLst>
      <p:ext uri="{BB962C8B-B14F-4D97-AF65-F5344CB8AC3E}">
        <p14:creationId xmlns:p14="http://schemas.microsoft.com/office/powerpoint/2010/main" val="293256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219200" y="903147"/>
            <a:ext cx="15087600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The difference between Web 1.0 &amp; Web 2.0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478" y="2403317"/>
            <a:ext cx="8897857" cy="480326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60093" y="2403317"/>
            <a:ext cx="4425926" cy="657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85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524000" y="425905"/>
            <a:ext cx="14706600" cy="98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Web 3.0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sp>
        <p:nvSpPr>
          <p:cNvPr id="24" name="TextBox 29"/>
          <p:cNvSpPr txBox="1"/>
          <p:nvPr/>
        </p:nvSpPr>
        <p:spPr>
          <a:xfrm>
            <a:off x="2664635" y="1714500"/>
            <a:ext cx="14207288" cy="3462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It was widely used between 2010 and 2020 focused on Semantic Web, that enabling machines to understand data and offer personalized experience.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This provides more personalized and efficient user experience through decentralization. </a:t>
            </a:r>
          </a:p>
        </p:txBody>
      </p:sp>
      <p:pic>
        <p:nvPicPr>
          <p:cNvPr id="5122" name="Picture 2" descr="nternet, Evolution to Web 3.0 | Samsung SDS | Europe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" t="13179" r="4086"/>
          <a:stretch/>
        </p:blipFill>
        <p:spPr bwMode="auto">
          <a:xfrm>
            <a:off x="10744200" y="5219700"/>
            <a:ext cx="7315200" cy="4010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9"/>
          <p:cNvSpPr txBox="1"/>
          <p:nvPr/>
        </p:nvSpPr>
        <p:spPr>
          <a:xfrm>
            <a:off x="2664635" y="5077435"/>
            <a:ext cx="7882687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This allow users more control over their data and more seamless interactions with web.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Here, the users actively participate in the development of web than being passive contributors. </a:t>
            </a:r>
          </a:p>
        </p:txBody>
      </p:sp>
    </p:spTree>
    <p:extLst>
      <p:ext uri="{BB962C8B-B14F-4D97-AF65-F5344CB8AC3E}">
        <p14:creationId xmlns:p14="http://schemas.microsoft.com/office/powerpoint/2010/main" val="17762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524000" y="425905"/>
            <a:ext cx="14706600" cy="98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Web 3.0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sp>
        <p:nvSpPr>
          <p:cNvPr id="24" name="TextBox 29"/>
          <p:cNvSpPr txBox="1"/>
          <p:nvPr/>
        </p:nvSpPr>
        <p:spPr>
          <a:xfrm>
            <a:off x="2664635" y="1714500"/>
            <a:ext cx="14207288" cy="69249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Features: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Open: the web 3.0 solutions are open source as they are developed with the support of open source community and developers.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Permission less:  the users and the service providers do not need permissions from centralized institutions to access or interact with them. 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Accessibility: this aims to make internet accessible to anyone, anytime and from any location. 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Semantic web: make the web smarter by giving data meaning and context. </a:t>
            </a:r>
          </a:p>
        </p:txBody>
      </p:sp>
    </p:spTree>
    <p:extLst>
      <p:ext uri="{BB962C8B-B14F-4D97-AF65-F5344CB8AC3E}">
        <p14:creationId xmlns:p14="http://schemas.microsoft.com/office/powerpoint/2010/main" val="328157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524000" y="425905"/>
            <a:ext cx="14706600" cy="98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Web 3.0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sp>
        <p:nvSpPr>
          <p:cNvPr id="24" name="TextBox 29"/>
          <p:cNvSpPr txBox="1"/>
          <p:nvPr/>
        </p:nvSpPr>
        <p:spPr>
          <a:xfrm>
            <a:off x="2664635" y="1714500"/>
            <a:ext cx="14207288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Technology behind web 3.0: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Semantic web: allow the machines to understand and interpret the meaning of data on the internet. 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3D graphic: allow users to access the internet through immersive 3D digital world (VR, AR).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Blockchain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Artificial intelligence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Edge computing</a:t>
            </a:r>
          </a:p>
        </p:txBody>
      </p:sp>
    </p:spTree>
    <p:extLst>
      <p:ext uri="{BB962C8B-B14F-4D97-AF65-F5344CB8AC3E}">
        <p14:creationId xmlns:p14="http://schemas.microsoft.com/office/powerpoint/2010/main" val="1002018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524000" y="419100"/>
            <a:ext cx="14706600" cy="98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Web 3.0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sp>
        <p:nvSpPr>
          <p:cNvPr id="24" name="TextBox 29"/>
          <p:cNvSpPr txBox="1"/>
          <p:nvPr/>
        </p:nvSpPr>
        <p:spPr>
          <a:xfrm>
            <a:off x="3084917" y="2114550"/>
            <a:ext cx="9222565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Advantages: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Control over data ownership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Freedom for interactions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Advantages for creators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Better security</a:t>
            </a:r>
          </a:p>
          <a:p>
            <a:pPr marL="914400" lvl="1" indent="-4572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Access for data at anytime, anyplace</a:t>
            </a:r>
          </a:p>
        </p:txBody>
      </p:sp>
    </p:spTree>
    <p:extLst>
      <p:ext uri="{BB962C8B-B14F-4D97-AF65-F5344CB8AC3E}">
        <p14:creationId xmlns:p14="http://schemas.microsoft.com/office/powerpoint/2010/main" val="250610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28"/>
          <p:cNvSpPr txBox="1"/>
          <p:nvPr/>
        </p:nvSpPr>
        <p:spPr>
          <a:xfrm>
            <a:off x="1524000" y="419100"/>
            <a:ext cx="14706600" cy="98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6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Web 4.0</a:t>
            </a:r>
            <a:endParaRPr lang="en-US" sz="6000" u="none" strike="noStrike" dirty="0">
              <a:solidFill>
                <a:srgbClr val="002060"/>
              </a:solidFill>
              <a:latin typeface="Sniglet" panose="020B0604020202020204" charset="0"/>
              <a:ea typeface="Sniglet"/>
              <a:cs typeface="Sniglet"/>
              <a:sym typeface="Sniglet"/>
            </a:endParaRPr>
          </a:p>
        </p:txBody>
      </p:sp>
      <p:sp>
        <p:nvSpPr>
          <p:cNvPr id="24" name="TextBox 29"/>
          <p:cNvSpPr txBox="1"/>
          <p:nvPr/>
        </p:nvSpPr>
        <p:spPr>
          <a:xfrm>
            <a:off x="3084917" y="2114550"/>
            <a:ext cx="14364883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Looking ahead, the web 4.0 (2020 to 2023) is expected to be a fully intelligent web ecosystem powered by AI and integrated web operating systems. </a:t>
            </a:r>
          </a:p>
        </p:txBody>
      </p:sp>
      <p:pic>
        <p:nvPicPr>
          <p:cNvPr id="11266" name="Picture 2" descr="Web 4.0 Explained – A Brief!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624" y="3909041"/>
            <a:ext cx="8237483" cy="549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0254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625723" y="-482826"/>
            <a:ext cx="3023051" cy="302305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2122395" y="1403870"/>
            <a:ext cx="10247870" cy="1024787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981200" y="1885175"/>
            <a:ext cx="7812811" cy="983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5400" u="none" strike="noStrike" dirty="0" smtClean="0">
                <a:latin typeface="Sniglet"/>
                <a:ea typeface="Sniglet"/>
                <a:cs typeface="Sniglet"/>
                <a:sym typeface="Sniglet"/>
              </a:rPr>
              <a:t>Activity</a:t>
            </a:r>
            <a:endParaRPr lang="en-US" sz="5400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D7C6C47C-BA6C-42A7-802D-6CF623CB999B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Footer Placeholder 31"/>
          <p:cNvSpPr>
            <a:spLocks noGrp="1"/>
          </p:cNvSpPr>
          <p:nvPr>
            <p:ph type="ftr" sz="quarter" idx="11"/>
          </p:nvPr>
        </p:nvSpPr>
        <p:spPr>
          <a:xfrm>
            <a:off x="7696200" y="98837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16"/>
          <p:cNvSpPr txBox="1"/>
          <p:nvPr/>
        </p:nvSpPr>
        <p:spPr>
          <a:xfrm>
            <a:off x="7661564" y="3036889"/>
            <a:ext cx="983518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3000" dirty="0" smtClean="0">
                <a:solidFill>
                  <a:srgbClr val="1B4440"/>
                </a:solidFill>
                <a:latin typeface="Poppins"/>
                <a:ea typeface="Poppins"/>
                <a:cs typeface="Poppins"/>
                <a:sym typeface="Poppins"/>
              </a:rPr>
              <a:t>Distinguish between Web 1.0, Web 2.0 and Web 3.0</a:t>
            </a:r>
            <a:endParaRPr lang="en-US" sz="3000" dirty="0">
              <a:solidFill>
                <a:srgbClr val="1B444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" name="Picture 2" descr="What's the Difference Between Web 2.0 and Web 3.0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5034040"/>
            <a:ext cx="8873902" cy="416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20"/>
          <p:cNvSpPr/>
          <p:nvPr/>
        </p:nvSpPr>
        <p:spPr>
          <a:xfrm>
            <a:off x="838200" y="6559435"/>
            <a:ext cx="2768764" cy="2642912"/>
          </a:xfrm>
          <a:custGeom>
            <a:avLst/>
            <a:gdLst/>
            <a:ahLst/>
            <a:cxnLst/>
            <a:rect l="l" t="t" r="r" b="b"/>
            <a:pathLst>
              <a:path w="2768764" h="2642912">
                <a:moveTo>
                  <a:pt x="0" y="0"/>
                </a:moveTo>
                <a:lnTo>
                  <a:pt x="2768764" y="0"/>
                </a:lnTo>
                <a:lnTo>
                  <a:pt x="2768764" y="2642912"/>
                </a:lnTo>
                <a:lnTo>
                  <a:pt x="0" y="26429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1"/>
          <p:cNvSpPr/>
          <p:nvPr/>
        </p:nvSpPr>
        <p:spPr>
          <a:xfrm>
            <a:off x="2347468" y="6962113"/>
            <a:ext cx="2397137" cy="2240234"/>
          </a:xfrm>
          <a:custGeom>
            <a:avLst/>
            <a:gdLst/>
            <a:ahLst/>
            <a:cxnLst/>
            <a:rect l="l" t="t" r="r" b="b"/>
            <a:pathLst>
              <a:path w="2397137" h="2240234">
                <a:moveTo>
                  <a:pt x="0" y="0"/>
                </a:moveTo>
                <a:lnTo>
                  <a:pt x="2397138" y="0"/>
                </a:lnTo>
                <a:lnTo>
                  <a:pt x="2397138" y="2240234"/>
                </a:lnTo>
                <a:lnTo>
                  <a:pt x="0" y="22402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07126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>
            <a:off x="14847096" y="4568466"/>
            <a:ext cx="3725764" cy="4114800"/>
          </a:xfrm>
          <a:custGeom>
            <a:avLst/>
            <a:gdLst/>
            <a:ahLst/>
            <a:cxnLst/>
            <a:rect l="l" t="t" r="r" b="b"/>
            <a:pathLst>
              <a:path w="3725764" h="4114800">
                <a:moveTo>
                  <a:pt x="0" y="0"/>
                </a:moveTo>
                <a:lnTo>
                  <a:pt x="3725764" y="0"/>
                </a:lnTo>
                <a:lnTo>
                  <a:pt x="372576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464903" y="3699164"/>
            <a:ext cx="13358194" cy="2172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595"/>
              </a:lnSpc>
              <a:spcBef>
                <a:spcPct val="0"/>
              </a:spcBef>
            </a:pPr>
            <a:r>
              <a:rPr lang="en-US" sz="15805" u="none" strike="noStrike" dirty="0">
                <a:latin typeface="Sniglet"/>
                <a:ea typeface="Sniglet"/>
                <a:cs typeface="Sniglet"/>
                <a:sym typeface="Sniglet"/>
              </a:rPr>
              <a:t>Thank You</a:t>
            </a:r>
          </a:p>
        </p:txBody>
      </p:sp>
      <p:sp>
        <p:nvSpPr>
          <p:cNvPr id="10" name="Freeform 10"/>
          <p:cNvSpPr/>
          <p:nvPr/>
        </p:nvSpPr>
        <p:spPr>
          <a:xfrm>
            <a:off x="-388933" y="2169368"/>
            <a:ext cx="2874126" cy="2602391"/>
          </a:xfrm>
          <a:custGeom>
            <a:avLst/>
            <a:gdLst/>
            <a:ahLst/>
            <a:cxnLst/>
            <a:rect l="l" t="t" r="r" b="b"/>
            <a:pathLst>
              <a:path w="2874126" h="2602391">
                <a:moveTo>
                  <a:pt x="0" y="0"/>
                </a:moveTo>
                <a:lnTo>
                  <a:pt x="2874126" y="0"/>
                </a:lnTo>
                <a:lnTo>
                  <a:pt x="2874126" y="2602391"/>
                </a:lnTo>
                <a:lnTo>
                  <a:pt x="0" y="26023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AB927045-74C9-433E-81D0-D129845C983D}" type="datetime1">
              <a:rPr lang="en-US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696200" y="9883774"/>
            <a:ext cx="2895600" cy="365125"/>
          </a:xfrm>
        </p:spPr>
        <p:txBody>
          <a:bodyPr/>
          <a:lstStyle/>
          <a:p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91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>
            <a:off x="10716640" y="4123245"/>
            <a:ext cx="8446721" cy="8446721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2342976" y="5674491"/>
            <a:ext cx="4916324" cy="4871631"/>
          </a:xfrm>
          <a:custGeom>
            <a:avLst/>
            <a:gdLst/>
            <a:ahLst/>
            <a:cxnLst/>
            <a:rect l="l" t="t" r="r" b="b"/>
            <a:pathLst>
              <a:path w="4916324" h="4871631">
                <a:moveTo>
                  <a:pt x="0" y="0"/>
                </a:moveTo>
                <a:lnTo>
                  <a:pt x="4916324" y="0"/>
                </a:lnTo>
                <a:lnTo>
                  <a:pt x="4916324" y="4871631"/>
                </a:lnTo>
                <a:lnTo>
                  <a:pt x="0" y="4871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1" name="Group 21"/>
          <p:cNvGrpSpPr/>
          <p:nvPr/>
        </p:nvGrpSpPr>
        <p:grpSpPr>
          <a:xfrm>
            <a:off x="-2338471" y="1192045"/>
            <a:ext cx="3951455" cy="395145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456029" y="843080"/>
            <a:ext cx="7812811" cy="1040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79"/>
              </a:lnSpc>
              <a:spcBef>
                <a:spcPct val="0"/>
              </a:spcBef>
            </a:pPr>
            <a:r>
              <a:rPr lang="en-US" sz="7599" u="none" strike="noStrike" dirty="0" smtClean="0">
                <a:latin typeface="Sniglet"/>
                <a:ea typeface="Sniglet"/>
                <a:cs typeface="Sniglet"/>
                <a:sym typeface="Sniglet"/>
              </a:rPr>
              <a:t>Outline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2122541" y="2542540"/>
            <a:ext cx="8671316" cy="615870"/>
            <a:chOff x="1791811" y="2400300"/>
            <a:chExt cx="8671316" cy="615870"/>
          </a:xfrm>
        </p:grpSpPr>
        <p:sp>
          <p:nvSpPr>
            <p:cNvPr id="29" name="TextBox 29"/>
            <p:cNvSpPr txBox="1"/>
            <p:nvPr/>
          </p:nvSpPr>
          <p:spPr>
            <a:xfrm>
              <a:off x="2453271" y="2552700"/>
              <a:ext cx="8009856" cy="3674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659"/>
                </a:lnSpc>
              </a:pPr>
              <a:r>
                <a:rPr lang="en-US" sz="3000" dirty="0" smtClean="0">
                  <a:solidFill>
                    <a:srgbClr val="1B4440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World Wide Web (Web)</a:t>
              </a:r>
              <a:endParaRPr lang="en-US" sz="3000" dirty="0">
                <a:solidFill>
                  <a:srgbClr val="1B4440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1791811" y="2400300"/>
              <a:ext cx="482634" cy="615870"/>
              <a:chOff x="1791811" y="2400300"/>
              <a:chExt cx="482634" cy="615870"/>
            </a:xfrm>
          </p:grpSpPr>
          <p:grpSp>
            <p:nvGrpSpPr>
              <p:cNvPr id="8" name="Group 8"/>
              <p:cNvGrpSpPr/>
              <p:nvPr/>
            </p:nvGrpSpPr>
            <p:grpSpPr>
              <a:xfrm>
                <a:off x="1791811" y="2400300"/>
                <a:ext cx="479662" cy="615870"/>
                <a:chOff x="0" y="0"/>
                <a:chExt cx="104912" cy="107014"/>
              </a:xfrm>
            </p:grpSpPr>
            <p:sp>
              <p:nvSpPr>
                <p:cNvPr id="9" name="Freeform 9"/>
                <p:cNvSpPr/>
                <p:nvPr/>
              </p:nvSpPr>
              <p:spPr>
                <a:xfrm>
                  <a:off x="0" y="0"/>
                  <a:ext cx="104912" cy="10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12" h="107014">
                      <a:moveTo>
                        <a:pt x="52456" y="0"/>
                      </a:moveTo>
                      <a:lnTo>
                        <a:pt x="52456" y="0"/>
                      </a:lnTo>
                      <a:cubicBezTo>
                        <a:pt x="66368" y="0"/>
                        <a:pt x="79711" y="5527"/>
                        <a:pt x="89548" y="15364"/>
                      </a:cubicBezTo>
                      <a:cubicBezTo>
                        <a:pt x="99386" y="25201"/>
                        <a:pt x="104912" y="38544"/>
                        <a:pt x="104912" y="52456"/>
                      </a:cubicBezTo>
                      <a:lnTo>
                        <a:pt x="104912" y="54558"/>
                      </a:lnTo>
                      <a:cubicBezTo>
                        <a:pt x="104912" y="83529"/>
                        <a:pt x="81427" y="107014"/>
                        <a:pt x="52456" y="107014"/>
                      </a:cubicBezTo>
                      <a:lnTo>
                        <a:pt x="52456" y="107014"/>
                      </a:lnTo>
                      <a:cubicBezTo>
                        <a:pt x="38544" y="107014"/>
                        <a:pt x="25201" y="101488"/>
                        <a:pt x="15364" y="91650"/>
                      </a:cubicBezTo>
                      <a:cubicBezTo>
                        <a:pt x="5527" y="81813"/>
                        <a:pt x="0" y="68470"/>
                        <a:pt x="0" y="54558"/>
                      </a:cubicBezTo>
                      <a:lnTo>
                        <a:pt x="0" y="52456"/>
                      </a:lnTo>
                      <a:cubicBezTo>
                        <a:pt x="0" y="23485"/>
                        <a:pt x="23485" y="0"/>
                        <a:pt x="52456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CE9F3">
                        <a:alpha val="75500"/>
                      </a:srgbClr>
                    </a:gs>
                    <a:gs pos="100000">
                      <a:srgbClr val="DBD2EA">
                        <a:alpha val="71500"/>
                      </a:srgbClr>
                    </a:gs>
                  </a:gsLst>
                  <a:lin ang="0"/>
                </a:gradFill>
                <a:ln w="9525" cap="sq">
                  <a:solidFill>
                    <a:srgbClr val="FFFFFF"/>
                  </a:solidFill>
                  <a:prstDash val="solid"/>
                  <a:miter/>
                </a:ln>
              </p:spPr>
            </p:sp>
            <p:sp>
              <p:nvSpPr>
                <p:cNvPr id="10" name="TextBox 10"/>
                <p:cNvSpPr txBox="1"/>
                <p:nvPr/>
              </p:nvSpPr>
              <p:spPr>
                <a:xfrm>
                  <a:off x="0" y="-57150"/>
                  <a:ext cx="104912" cy="164164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sz="3000">
                    <a:latin typeface="Poppins" panose="020B0604020202020204" charset="0"/>
                    <a:cs typeface="Poppins" panose="020B0604020202020204" charset="0"/>
                  </a:endParaRPr>
                </a:p>
              </p:txBody>
            </p:sp>
          </p:grpSp>
          <p:sp>
            <p:nvSpPr>
              <p:cNvPr id="30" name="TextBox 30"/>
              <p:cNvSpPr txBox="1"/>
              <p:nvPr/>
            </p:nvSpPr>
            <p:spPr>
              <a:xfrm>
                <a:off x="1870159" y="2647592"/>
                <a:ext cx="404286" cy="282129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2239"/>
                  </a:lnSpc>
                </a:pPr>
                <a:r>
                  <a:rPr lang="en-US" sz="3000" dirty="0">
                    <a:solidFill>
                      <a:srgbClr val="1B4440"/>
                    </a:solidFill>
                    <a:latin typeface="Poppins" panose="020B0604020202020204" charset="0"/>
                    <a:ea typeface="Poppins"/>
                    <a:cs typeface="Poppins" panose="020B0604020202020204" charset="0"/>
                    <a:sym typeface="Poppins"/>
                  </a:rPr>
                  <a:t>1</a:t>
                </a:r>
              </a:p>
            </p:txBody>
          </p:sp>
        </p:grpSp>
      </p:grpSp>
      <p:sp>
        <p:nvSpPr>
          <p:cNvPr id="35" name="Date Placeholder 34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999B6E85-5477-49D7-86FA-7561DF5DECC9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Footer Placeholder 35"/>
          <p:cNvSpPr>
            <a:spLocks noGrp="1"/>
          </p:cNvSpPr>
          <p:nvPr>
            <p:ph type="ftr" sz="quarter" idx="11"/>
          </p:nvPr>
        </p:nvSpPr>
        <p:spPr>
          <a:xfrm>
            <a:off x="7821040" y="9883774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2122541" y="3560833"/>
            <a:ext cx="9385979" cy="4089581"/>
            <a:chOff x="1791811" y="2400300"/>
            <a:chExt cx="8671317" cy="4089581"/>
          </a:xfrm>
        </p:grpSpPr>
        <p:sp>
          <p:nvSpPr>
            <p:cNvPr id="41" name="TextBox 29"/>
            <p:cNvSpPr txBox="1"/>
            <p:nvPr/>
          </p:nvSpPr>
          <p:spPr>
            <a:xfrm>
              <a:off x="2453272" y="2400300"/>
              <a:ext cx="8009856" cy="40895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3000" dirty="0" smtClean="0">
                  <a:solidFill>
                    <a:srgbClr val="1B4440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Evolution of Web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000" dirty="0" smtClean="0">
                  <a:solidFill>
                    <a:srgbClr val="1B4440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Web 1.0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000" dirty="0" smtClean="0">
                  <a:solidFill>
                    <a:srgbClr val="1B4440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Web 2.0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000" dirty="0" smtClean="0">
                  <a:solidFill>
                    <a:srgbClr val="1B4440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The difference between Web 1.0 &amp; Web 2.0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000" dirty="0" smtClean="0">
                  <a:solidFill>
                    <a:srgbClr val="1B4440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Web 3.0</a:t>
              </a:r>
            </a:p>
            <a:p>
              <a:pPr marL="457200" indent="-457200" algn="just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3000" dirty="0" smtClean="0">
                  <a:solidFill>
                    <a:srgbClr val="1B4440"/>
                  </a:solidFill>
                  <a:latin typeface="Poppins" panose="020B0604020202020204" charset="0"/>
                  <a:ea typeface="Poppins"/>
                  <a:cs typeface="Poppins" panose="020B0604020202020204" charset="0"/>
                  <a:sym typeface="Poppins"/>
                </a:rPr>
                <a:t>Web 4.0</a:t>
              </a:r>
              <a:endParaRPr lang="en-US" sz="3000" dirty="0">
                <a:solidFill>
                  <a:srgbClr val="1B4440"/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endParaRPr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1791811" y="2400300"/>
              <a:ext cx="482633" cy="615870"/>
              <a:chOff x="1791811" y="2400300"/>
              <a:chExt cx="482633" cy="615870"/>
            </a:xfrm>
          </p:grpSpPr>
          <p:grpSp>
            <p:nvGrpSpPr>
              <p:cNvPr id="43" name="Group 8"/>
              <p:cNvGrpSpPr/>
              <p:nvPr/>
            </p:nvGrpSpPr>
            <p:grpSpPr>
              <a:xfrm>
                <a:off x="1791811" y="2400300"/>
                <a:ext cx="479662" cy="615870"/>
                <a:chOff x="0" y="0"/>
                <a:chExt cx="104912" cy="107014"/>
              </a:xfrm>
            </p:grpSpPr>
            <p:sp>
              <p:nvSpPr>
                <p:cNvPr id="45" name="Freeform 9"/>
                <p:cNvSpPr/>
                <p:nvPr/>
              </p:nvSpPr>
              <p:spPr>
                <a:xfrm>
                  <a:off x="0" y="0"/>
                  <a:ext cx="104912" cy="107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912" h="107014">
                      <a:moveTo>
                        <a:pt x="52456" y="0"/>
                      </a:moveTo>
                      <a:lnTo>
                        <a:pt x="52456" y="0"/>
                      </a:lnTo>
                      <a:cubicBezTo>
                        <a:pt x="66368" y="0"/>
                        <a:pt x="79711" y="5527"/>
                        <a:pt x="89548" y="15364"/>
                      </a:cubicBezTo>
                      <a:cubicBezTo>
                        <a:pt x="99386" y="25201"/>
                        <a:pt x="104912" y="38544"/>
                        <a:pt x="104912" y="52456"/>
                      </a:cubicBezTo>
                      <a:lnTo>
                        <a:pt x="104912" y="54558"/>
                      </a:lnTo>
                      <a:cubicBezTo>
                        <a:pt x="104912" y="83529"/>
                        <a:pt x="81427" y="107014"/>
                        <a:pt x="52456" y="107014"/>
                      </a:cubicBezTo>
                      <a:lnTo>
                        <a:pt x="52456" y="107014"/>
                      </a:lnTo>
                      <a:cubicBezTo>
                        <a:pt x="38544" y="107014"/>
                        <a:pt x="25201" y="101488"/>
                        <a:pt x="15364" y="91650"/>
                      </a:cubicBezTo>
                      <a:cubicBezTo>
                        <a:pt x="5527" y="81813"/>
                        <a:pt x="0" y="68470"/>
                        <a:pt x="0" y="54558"/>
                      </a:cubicBezTo>
                      <a:lnTo>
                        <a:pt x="0" y="52456"/>
                      </a:lnTo>
                      <a:cubicBezTo>
                        <a:pt x="0" y="23485"/>
                        <a:pt x="23485" y="0"/>
                        <a:pt x="52456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FCE9F3">
                        <a:alpha val="75500"/>
                      </a:srgbClr>
                    </a:gs>
                    <a:gs pos="100000">
                      <a:srgbClr val="DBD2EA">
                        <a:alpha val="71500"/>
                      </a:srgbClr>
                    </a:gs>
                  </a:gsLst>
                  <a:lin ang="0"/>
                </a:gradFill>
                <a:ln w="9525" cap="sq">
                  <a:solidFill>
                    <a:srgbClr val="FFFFFF"/>
                  </a:solidFill>
                  <a:prstDash val="solid"/>
                  <a:miter/>
                </a:ln>
              </p:spPr>
            </p:sp>
            <p:sp>
              <p:nvSpPr>
                <p:cNvPr id="46" name="TextBox 10"/>
                <p:cNvSpPr txBox="1"/>
                <p:nvPr/>
              </p:nvSpPr>
              <p:spPr>
                <a:xfrm>
                  <a:off x="0" y="-57150"/>
                  <a:ext cx="104912" cy="164164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/>
                  <a:endParaRPr sz="3000">
                    <a:latin typeface="Poppins" panose="020B0604020202020204" charset="0"/>
                    <a:cs typeface="Poppins" panose="020B0604020202020204" charset="0"/>
                  </a:endParaRPr>
                </a:p>
              </p:txBody>
            </p:sp>
          </p:grpSp>
          <p:sp>
            <p:nvSpPr>
              <p:cNvPr id="44" name="TextBox 30"/>
              <p:cNvSpPr txBox="1"/>
              <p:nvPr/>
            </p:nvSpPr>
            <p:spPr>
              <a:xfrm>
                <a:off x="1870158" y="2530702"/>
                <a:ext cx="404286" cy="461665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rgbClr val="1B4440"/>
                    </a:solidFill>
                    <a:latin typeface="Poppins" panose="020B0604020202020204" charset="0"/>
                    <a:ea typeface="Poppins"/>
                    <a:cs typeface="Poppins" panose="020B0604020202020204" charset="0"/>
                    <a:sym typeface="Poppins"/>
                  </a:rPr>
                  <a:t>2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-581186" y="8234548"/>
            <a:ext cx="2788622" cy="2788622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137248" y="2216306"/>
            <a:ext cx="1810143" cy="181014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4666389" y="7354116"/>
            <a:ext cx="3232638" cy="2932884"/>
          </a:xfrm>
          <a:custGeom>
            <a:avLst/>
            <a:gdLst/>
            <a:ahLst/>
            <a:cxnLst/>
            <a:rect l="l" t="t" r="r" b="b"/>
            <a:pathLst>
              <a:path w="3232638" h="2932884">
                <a:moveTo>
                  <a:pt x="0" y="0"/>
                </a:moveTo>
                <a:lnTo>
                  <a:pt x="3232638" y="0"/>
                </a:lnTo>
                <a:lnTo>
                  <a:pt x="3232638" y="2932884"/>
                </a:lnTo>
                <a:lnTo>
                  <a:pt x="0" y="2932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389582" y="2581902"/>
            <a:ext cx="2836565" cy="2889094"/>
          </a:xfrm>
          <a:custGeom>
            <a:avLst/>
            <a:gdLst/>
            <a:ahLst/>
            <a:cxnLst/>
            <a:rect l="l" t="t" r="r" b="b"/>
            <a:pathLst>
              <a:path w="2836565" h="2889094">
                <a:moveTo>
                  <a:pt x="0" y="0"/>
                </a:moveTo>
                <a:lnTo>
                  <a:pt x="2836564" y="0"/>
                </a:lnTo>
                <a:lnTo>
                  <a:pt x="2836564" y="2889094"/>
                </a:lnTo>
                <a:lnTo>
                  <a:pt x="0" y="2889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=""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13124" y="723900"/>
            <a:ext cx="12694380" cy="1302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639"/>
              </a:lnSpc>
              <a:spcBef>
                <a:spcPct val="0"/>
              </a:spcBef>
            </a:pPr>
            <a:r>
              <a:rPr lang="en-US" sz="7599" u="none" strike="noStrike" dirty="0" smtClean="0">
                <a:latin typeface="Sniglet"/>
                <a:ea typeface="Sniglet"/>
                <a:cs typeface="Sniglet"/>
                <a:sym typeface="Sniglet"/>
              </a:rPr>
              <a:t>Intended Learning Outcomes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>
          <a:xfrm>
            <a:off x="457200" y="9883775"/>
            <a:ext cx="2133600" cy="365125"/>
          </a:xfrm>
        </p:spPr>
        <p:txBody>
          <a:bodyPr/>
          <a:lstStyle/>
          <a:p>
            <a:fld id="{90ACFF33-E3D7-4C5E-844D-4A7CB573ED0B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>
          <a:xfrm>
            <a:off x="7696200" y="9883775"/>
            <a:ext cx="2895600" cy="365125"/>
          </a:xfrm>
        </p:spPr>
        <p:txBody>
          <a:bodyPr/>
          <a:lstStyle/>
          <a:p>
            <a:r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6"/>
          <p:cNvSpPr txBox="1"/>
          <p:nvPr/>
        </p:nvSpPr>
        <p:spPr>
          <a:xfrm>
            <a:off x="2618138" y="2933700"/>
            <a:ext cx="13460061" cy="23083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Aft>
                <a:spcPts val="1800"/>
              </a:spcAft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Upon the completion of this session the students should be able to: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</a:rPr>
              <a:t>Describe World Wide Web.</a:t>
            </a: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Discuss the evolution of web and distinguish among each.</a:t>
            </a:r>
            <a:endParaRPr lang="en-US" sz="3000" dirty="0">
              <a:solidFill>
                <a:schemeClr val="accent5">
                  <a:lumMod val="50000"/>
                </a:schemeClr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15396489" y="-1206117"/>
            <a:ext cx="3725622" cy="372562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-1862811" y="8424189"/>
            <a:ext cx="3725622" cy="372562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3733800" y="3238500"/>
            <a:ext cx="95246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spcBef>
                <a:spcPct val="0"/>
              </a:spcBef>
            </a:pPr>
            <a:r>
              <a:rPr lang="en-US" sz="10000" u="none" strike="noStrike" dirty="0" smtClean="0">
                <a:solidFill>
                  <a:srgbClr val="002060"/>
                </a:solidFill>
                <a:latin typeface="Sniglet"/>
                <a:ea typeface="Sniglet"/>
                <a:cs typeface="Sniglet"/>
                <a:sym typeface="Sniglet"/>
              </a:rPr>
              <a:t>World Wide Web</a:t>
            </a:r>
            <a:endParaRPr lang="en-US" sz="10000" u="none" strike="noStrike" dirty="0">
              <a:solidFill>
                <a:srgbClr val="00206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4" name="Date Placeholder 33"/>
          <p:cNvSpPr>
            <a:spLocks noGrp="1"/>
          </p:cNvSpPr>
          <p:nvPr>
            <p:ph type="dt" sz="half" idx="10"/>
          </p:nvPr>
        </p:nvSpPr>
        <p:spPr>
          <a:xfrm>
            <a:off x="228600" y="9820527"/>
            <a:ext cx="2133600" cy="365125"/>
          </a:xfrm>
        </p:spPr>
        <p:txBody>
          <a:bodyPr/>
          <a:lstStyle/>
          <a:p>
            <a:fld id="{7296BBE4-BFAE-41F0-9DEC-8239134561F4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ooter Placeholder 34"/>
          <p:cNvSpPr>
            <a:spLocks noGrp="1"/>
          </p:cNvSpPr>
          <p:nvPr>
            <p:ph type="ftr" sz="quarter" idx="11"/>
          </p:nvPr>
        </p:nvSpPr>
        <p:spPr>
          <a:xfrm>
            <a:off x="7696200" y="9820527"/>
            <a:ext cx="2895600" cy="365125"/>
          </a:xfrm>
        </p:spPr>
        <p:txBody>
          <a:bodyPr/>
          <a:lstStyle/>
          <a:p>
            <a:r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833604" y="1765372"/>
            <a:ext cx="14554200" cy="75405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The web is a way of accessing information over the medium of the internet. 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The web is an information-sharing model that is built on top of the internet. 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It has a collection of worldwide electronic documents, where each electronic document is called a web page. 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This helps people share and find information easily, using links that connect different pages together.</a:t>
            </a:r>
          </a:p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The web allow us to browse websites, watch videos, shop online, connect with others around the world through computers and phones.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71600" y="552511"/>
            <a:ext cx="12343600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7599" dirty="0" smtClean="0">
                <a:latin typeface="Sniglet"/>
                <a:ea typeface="Sniglet"/>
                <a:cs typeface="Sniglet"/>
                <a:sym typeface="Sniglet"/>
              </a:rPr>
              <a:t>Web (World Wide Web)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715876" y="2705100"/>
            <a:ext cx="14554200" cy="54630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Advantages of Web:</a:t>
            </a:r>
          </a:p>
          <a:p>
            <a:pPr marL="914400" lvl="1" indent="-45720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Can access for vast amount of information available on any topic.</a:t>
            </a:r>
          </a:p>
          <a:p>
            <a:pPr marL="914400" lvl="1" indent="-45720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Easily can access for information from anywhere with an internet connection.</a:t>
            </a:r>
          </a:p>
          <a:p>
            <a:pPr marL="914400" lvl="1" indent="-45720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Can efficiently collaborate using tools like google docs, slack, and GitHub.</a:t>
            </a:r>
          </a:p>
          <a:p>
            <a:pPr marL="914400" lvl="1" indent="-45720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cs typeface="Poppins" panose="020B0604020202020204" charset="0"/>
                <a:sym typeface="Poppins"/>
              </a:rPr>
              <a:t>Can access for global entertainment content.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71600" y="863520"/>
            <a:ext cx="12343600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7599" dirty="0" smtClean="0">
                <a:latin typeface="Sniglet"/>
                <a:ea typeface="Sniglet"/>
                <a:cs typeface="Sniglet"/>
                <a:sym typeface="Sniglet"/>
              </a:rPr>
              <a:t>Web (World Wide Web)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5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895600" y="2307016"/>
            <a:ext cx="14554200" cy="5616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Disadvantages of Web:</a:t>
            </a:r>
          </a:p>
          <a:p>
            <a:pPr marL="914400" lvl="1" indent="-45720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Security risk in sharing sensitive and financial information online.</a:t>
            </a:r>
          </a:p>
          <a:p>
            <a:pPr marL="914400" lvl="1" indent="-45720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Access for unverified and inaccurate information.</a:t>
            </a:r>
          </a:p>
          <a:p>
            <a:pPr marL="914400" lvl="1" indent="-45720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Exposes to hacking, data theft, phishing scams and malicious software.</a:t>
            </a:r>
          </a:p>
          <a:p>
            <a:pPr marL="914400" lvl="1" indent="-45720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Can lead to addictions, social isolation and depression.</a:t>
            </a:r>
          </a:p>
          <a:p>
            <a:pPr marL="914400" lvl="1" indent="-45720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A gap between different socioeconomic groups as everyone has no equal access.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371600" y="552511"/>
            <a:ext cx="12343600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7599" dirty="0" smtClean="0">
                <a:latin typeface="Sniglet"/>
                <a:ea typeface="Sniglet"/>
                <a:cs typeface="Sniglet"/>
                <a:sym typeface="Sniglet"/>
              </a:rPr>
              <a:t>Web (World Wide Web)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6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FCDE5">
                <a:alpha val="43500"/>
              </a:srgbClr>
            </a:gs>
            <a:gs pos="33333">
              <a:srgbClr val="D5FFF8">
                <a:alpha val="46000"/>
              </a:srgbClr>
            </a:gs>
            <a:gs pos="66667">
              <a:srgbClr val="BBB2FF">
                <a:alpha val="39500"/>
              </a:srgbClr>
            </a:gs>
            <a:gs pos="100000">
              <a:srgbClr val="FFF6CC">
                <a:alpha val="52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7"/>
          <p:cNvGrpSpPr/>
          <p:nvPr/>
        </p:nvGrpSpPr>
        <p:grpSpPr>
          <a:xfrm rot="-10800000">
            <a:off x="-1518187" y="2226942"/>
            <a:ext cx="3725622" cy="3725622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5407265" y="8888630"/>
            <a:ext cx="3725622" cy="372562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1">
              <a:gsLst>
                <a:gs pos="0">
                  <a:srgbClr val="FCE9F3">
                    <a:alpha val="75500"/>
                  </a:srgbClr>
                </a:gs>
                <a:gs pos="33333">
                  <a:srgbClr val="DBD2EA">
                    <a:alpha val="71500"/>
                  </a:srgbClr>
                </a:gs>
                <a:gs pos="66667">
                  <a:srgbClr val="B8DFED">
                    <a:alpha val="71500"/>
                  </a:srgbClr>
                </a:gs>
                <a:gs pos="100000">
                  <a:srgbClr val="9FA0DF">
                    <a:alpha val="71500"/>
                  </a:srgbClr>
                </a:gs>
              </a:gsLst>
              <a:lin ang="2700000"/>
            </a:gradFill>
            <a:ln w="952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0" y="6657414"/>
            <a:ext cx="4074025" cy="3629586"/>
          </a:xfrm>
          <a:custGeom>
            <a:avLst/>
            <a:gdLst/>
            <a:ahLst/>
            <a:cxnLst/>
            <a:rect l="l" t="t" r="r" b="b"/>
            <a:pathLst>
              <a:path w="4074025" h="3629586">
                <a:moveTo>
                  <a:pt x="4074025" y="0"/>
                </a:moveTo>
                <a:lnTo>
                  <a:pt x="0" y="0"/>
                </a:lnTo>
                <a:lnTo>
                  <a:pt x="0" y="3629586"/>
                </a:lnTo>
                <a:lnTo>
                  <a:pt x="4074025" y="3629586"/>
                </a:lnTo>
                <a:lnTo>
                  <a:pt x="40740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=""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2831931" y="2664791"/>
            <a:ext cx="10883269" cy="5155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Brief history of Web:</a:t>
            </a:r>
          </a:p>
          <a:p>
            <a:pPr marL="914400" lvl="1" indent="-45720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The inventor of the world wide web is 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Tim Berners-Lee</a:t>
            </a:r>
          </a:p>
          <a:p>
            <a:pPr marL="914400" lvl="1" indent="-457200" algn="just">
              <a:lnSpc>
                <a:spcPct val="150000"/>
              </a:lnSpc>
              <a:spcAft>
                <a:spcPts val="1200"/>
              </a:spcAft>
              <a:buFont typeface="Courier New" panose="02070309020205020404" pitchFamily="49" charset="0"/>
              <a:buChar char="o"/>
            </a:pPr>
            <a:r>
              <a:rPr lang="en-US" sz="3000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He worked along with colleagues to combine available technologies and data networks to create a user friendly system for global communication and information sharing.  </a:t>
            </a:r>
            <a:r>
              <a:rPr lang="en-US" sz="3000" b="1" dirty="0" smtClean="0">
                <a:solidFill>
                  <a:schemeClr val="accent5">
                    <a:lumMod val="50000"/>
                  </a:schemeClr>
                </a:solidFill>
                <a:latin typeface="Poppins" panose="020B0604020202020204" charset="0"/>
                <a:ea typeface="Poppins"/>
                <a:cs typeface="Poppins" panose="020B0604020202020204" charset="0"/>
                <a:sym typeface="Poppins"/>
              </a:rPr>
              <a:t> </a:t>
            </a:r>
            <a:endParaRPr lang="en-US" sz="3000" dirty="0" smtClean="0">
              <a:solidFill>
                <a:schemeClr val="accent5">
                  <a:lumMod val="50000"/>
                </a:schemeClr>
              </a:solidFill>
              <a:latin typeface="Poppins" panose="020B0604020202020204" charset="0"/>
              <a:ea typeface="Poppins"/>
              <a:cs typeface="Poppins" panose="020B0604020202020204" charset="0"/>
              <a:sym typeface="Poppi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371600" y="552511"/>
            <a:ext cx="12343600" cy="104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3000" lvl="0" indent="-1143000">
              <a:lnSpc>
                <a:spcPts val="7979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7599" dirty="0" smtClean="0">
                <a:latin typeface="Sniglet"/>
                <a:ea typeface="Sniglet"/>
                <a:cs typeface="Sniglet"/>
                <a:sym typeface="Sniglet"/>
              </a:rPr>
              <a:t>Web (World Wide Web)</a:t>
            </a:r>
            <a:endParaRPr lang="en-US" sz="7599" u="none" strike="noStrike" dirty="0"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>
          <a:xfrm>
            <a:off x="457200" y="9655175"/>
            <a:ext cx="2133600" cy="365125"/>
          </a:xfrm>
        </p:spPr>
        <p:txBody>
          <a:bodyPr/>
          <a:lstStyle/>
          <a:p>
            <a:fld id="{3243BE03-7924-47CA-94E4-1D1E872F2A0F}" type="datetime1">
              <a:rPr lang="en-US" sz="14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8/23/2025</a:t>
            </a:fld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Footer Placeholder 36"/>
          <p:cNvSpPr>
            <a:spLocks noGrp="1"/>
          </p:cNvSpPr>
          <p:nvPr>
            <p:ph type="ftr" sz="quarter" idx="11"/>
          </p:nvPr>
        </p:nvSpPr>
        <p:spPr>
          <a:xfrm>
            <a:off x="7696200" y="9655175"/>
            <a:ext cx="2895600" cy="365125"/>
          </a:xfrm>
        </p:spPr>
        <p:txBody>
          <a:bodyPr/>
          <a:lstStyle/>
          <a:p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DS1108 - Web Programming I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67542" b="18257"/>
          <a:stretch/>
        </p:blipFill>
        <p:spPr>
          <a:xfrm>
            <a:off x="14478000" y="836310"/>
            <a:ext cx="3353177" cy="513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648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5333</TotalTime>
  <Words>1191</Words>
  <Application>Microsoft Office PowerPoint</Application>
  <PresentationFormat>Custom</PresentationFormat>
  <Paragraphs>196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Calibri</vt:lpstr>
      <vt:lpstr>Wingdings</vt:lpstr>
      <vt:lpstr>Sniglet</vt:lpstr>
      <vt:lpstr>Open Sauce Bold</vt:lpstr>
      <vt:lpstr>Arial</vt:lpstr>
      <vt:lpstr>Courier New</vt:lpstr>
      <vt:lpstr>Times New Roman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Pastel Gradient Modern Computer Presentation</dc:title>
  <cp:lastModifiedBy>Nirmani</cp:lastModifiedBy>
  <cp:revision>96</cp:revision>
  <dcterms:created xsi:type="dcterms:W3CDTF">2006-08-16T00:00:00Z</dcterms:created>
  <dcterms:modified xsi:type="dcterms:W3CDTF">2025-08-23T09:10:01Z</dcterms:modified>
  <dc:identifier>DAGwTTeMsXE</dc:identifier>
</cp:coreProperties>
</file>