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57" r:id="rId4"/>
    <p:sldId id="259" r:id="rId5"/>
    <p:sldId id="260" r:id="rId6"/>
    <p:sldId id="262" r:id="rId7"/>
    <p:sldId id="263" r:id="rId8"/>
    <p:sldId id="274" r:id="rId9"/>
    <p:sldId id="281" r:id="rId10"/>
    <p:sldId id="282" r:id="rId11"/>
    <p:sldId id="283" r:id="rId12"/>
    <p:sldId id="284" r:id="rId13"/>
    <p:sldId id="285" r:id="rId14"/>
    <p:sldId id="286" r:id="rId15"/>
    <p:sldId id="287" r:id="rId16"/>
    <p:sldId id="288" r:id="rId17"/>
    <p:sldId id="289" r:id="rId18"/>
    <p:sldId id="29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bg>
      <p:bgPr>
        <a:blipFill dpi="0" rotWithShape="1">
          <a:blip r:embed="rId2" cstate="print">
            <a:alphaModFix amt="20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6000">
                <a:solidFill>
                  <a:srgbClr val="006EBE"/>
                </a:solidFill>
                <a:latin typeface="Raleway-v4020 Thin" pitchFamily="50" charset="-18"/>
              </a:defRPr>
            </a:lvl1pPr>
          </a:lstStyle>
          <a:p>
            <a:r>
              <a:rPr lang="en-US"/>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rgbClr val="414141"/>
                </a:solidFill>
                <a:latin typeface="Raleway-v4020 Black" pitchFamily="50" charset="-1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7" name="TextBox 7"/>
          <p:cNvSpPr txBox="1"/>
          <p:nvPr/>
        </p:nvSpPr>
        <p:spPr>
          <a:xfrm>
            <a:off x="479376" y="332656"/>
            <a:ext cx="2733441" cy="830997"/>
          </a:xfrm>
          <a:prstGeom prst="rect">
            <a:avLst/>
          </a:prstGeom>
          <a:noFill/>
        </p:spPr>
        <p:txBody>
          <a:bodyPr wrap="none" rtlCol="0">
            <a:spAutoFit/>
          </a:bodyPr>
          <a:lstStyle/>
          <a:p>
            <a:r>
              <a:rPr lang="en-US" sz="4800" b="1" i="1" dirty="0" err="1">
                <a:solidFill>
                  <a:srgbClr val="006EBE"/>
                </a:solidFill>
                <a:latin typeface="Arial Narrow" panose="020B0606020202030204" pitchFamily="34" charset="0"/>
              </a:rPr>
              <a:t>NobleProg</a:t>
            </a:r>
            <a:endParaRPr lang="en-GB" sz="48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2539311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Raleway-v4020 Thin" pitchFamily="50" charset="-18"/>
              </a:defRPr>
            </a:lvl1pPr>
          </a:lstStyle>
          <a:p>
            <a:r>
              <a:rPr lang="en-US"/>
              <a:t>Click to edit Master title style</a:t>
            </a:r>
            <a:endParaRPr lang="en-GB" dirty="0"/>
          </a:p>
        </p:txBody>
      </p:sp>
      <p:sp>
        <p:nvSpPr>
          <p:cNvPr id="3" name="Vertical Text Placeholder 2"/>
          <p:cNvSpPr>
            <a:spLocks noGrp="1"/>
          </p:cNvSpPr>
          <p:nvPr>
            <p:ph type="body" orient="vert" idx="1"/>
          </p:nvPr>
        </p:nvSpPr>
        <p:spPr/>
        <p:txBody>
          <a:bodyPr vert="eaVert"/>
          <a:lstStyle>
            <a:lvl1pPr>
              <a:defRPr>
                <a:solidFill>
                  <a:srgbClr val="414141"/>
                </a:solidFill>
                <a:latin typeface="Raleway-v4020" pitchFamily="50" charset="-18"/>
              </a:defRPr>
            </a:lvl1pPr>
            <a:lvl2pPr>
              <a:defRPr>
                <a:solidFill>
                  <a:srgbClr val="414141"/>
                </a:solidFill>
                <a:latin typeface="Raleway-v4020" pitchFamily="50" charset="-18"/>
              </a:defRPr>
            </a:lvl2pPr>
            <a:lvl3pPr>
              <a:defRPr>
                <a:solidFill>
                  <a:srgbClr val="414141"/>
                </a:solidFill>
                <a:latin typeface="Raleway-v4020" pitchFamily="50" charset="-18"/>
              </a:defRPr>
            </a:lvl3pPr>
            <a:lvl4pPr>
              <a:defRPr>
                <a:solidFill>
                  <a:srgbClr val="414141"/>
                </a:solidFill>
                <a:latin typeface="Raleway-v4020" pitchFamily="50" charset="-18"/>
              </a:defRPr>
            </a:lvl4pPr>
            <a:lvl5pPr>
              <a:defRPr>
                <a:solidFill>
                  <a:srgbClr val="414141"/>
                </a:solidFill>
                <a:latin typeface="Raleway-v4020" pitchFamily="50" charset="-18"/>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p>
            <a:fld id="{AC3CC7B9-3B45-4ED5-83FE-DF1352386EC6}"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7BF30-520F-4721-B95A-C8DE06CB1FBB}" type="slidenum">
              <a:rPr lang="en-US" smtClean="0"/>
              <a:t>‹#›</a:t>
            </a:fld>
            <a:endParaRPr lang="en-US"/>
          </a:p>
        </p:txBody>
      </p:sp>
      <p:sp>
        <p:nvSpPr>
          <p:cNvPr id="8" name="TextBox 7"/>
          <p:cNvSpPr txBox="1"/>
          <p:nvPr/>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4061536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Raleway-v4020 Thin" pitchFamily="50" charset="-18"/>
              </a:defRPr>
            </a:lvl1pPr>
          </a:lstStyle>
          <a:p>
            <a:r>
              <a:rPr lang="en-US"/>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Raleway-v4020" pitchFamily="50" charset="-18"/>
              </a:defRPr>
            </a:lvl1pPr>
            <a:lvl2pPr>
              <a:defRPr>
                <a:latin typeface="Raleway-v4020" pitchFamily="50" charset="-18"/>
              </a:defRPr>
            </a:lvl2pPr>
            <a:lvl3pPr>
              <a:defRPr>
                <a:latin typeface="Raleway-v4020" pitchFamily="50" charset="-18"/>
              </a:defRPr>
            </a:lvl3pPr>
            <a:lvl4pPr>
              <a:defRPr>
                <a:latin typeface="Raleway-v4020" pitchFamily="50" charset="-18"/>
              </a:defRPr>
            </a:lvl4pPr>
            <a:lvl5pPr>
              <a:defRPr>
                <a:latin typeface="Raleway-v4020" pitchFamily="50" charset="-18"/>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p>
            <a:fld id="{AC3CC7B9-3B45-4ED5-83FE-DF1352386EC6}"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7BF30-520F-4721-B95A-C8DE06CB1FBB}" type="slidenum">
              <a:rPr lang="en-US" smtClean="0"/>
              <a:t>‹#›</a:t>
            </a:fld>
            <a:endParaRPr lang="en-US"/>
          </a:p>
        </p:txBody>
      </p:sp>
      <p:sp>
        <p:nvSpPr>
          <p:cNvPr id="8" name="TextBox 7"/>
          <p:cNvSpPr txBox="1"/>
          <p:nvPr/>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1050934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006EBE"/>
                </a:solidFill>
                <a:latin typeface="Raleway-v4020 Thin" pitchFamily="50" charset="-18"/>
              </a:defRPr>
            </a:lvl1pPr>
          </a:lstStyle>
          <a:p>
            <a:r>
              <a:rPr lang="en-US"/>
              <a:t>Click to edit Master title style</a:t>
            </a:r>
            <a:endParaRPr lang="en-GB" dirty="0"/>
          </a:p>
        </p:txBody>
      </p:sp>
      <p:sp>
        <p:nvSpPr>
          <p:cNvPr id="3" name="Content Placeholder 2"/>
          <p:cNvSpPr>
            <a:spLocks noGrp="1"/>
          </p:cNvSpPr>
          <p:nvPr>
            <p:ph idx="1"/>
          </p:nvPr>
        </p:nvSpPr>
        <p:spPr/>
        <p:txBody>
          <a:bodyPr/>
          <a:lstStyle>
            <a:lvl1pPr>
              <a:defRPr>
                <a:solidFill>
                  <a:srgbClr val="414141"/>
                </a:solidFill>
                <a:latin typeface="Raleway-v4020" pitchFamily="50" charset="-18"/>
              </a:defRPr>
            </a:lvl1pPr>
            <a:lvl2pPr>
              <a:defRPr>
                <a:solidFill>
                  <a:srgbClr val="414141"/>
                </a:solidFill>
                <a:latin typeface="Raleway-v4020" pitchFamily="50" charset="-18"/>
              </a:defRPr>
            </a:lvl2pPr>
            <a:lvl3pPr>
              <a:defRPr>
                <a:solidFill>
                  <a:srgbClr val="414141"/>
                </a:solidFill>
                <a:latin typeface="Raleway-v4020" pitchFamily="50" charset="-18"/>
              </a:defRPr>
            </a:lvl3pPr>
            <a:lvl4pPr>
              <a:defRPr>
                <a:solidFill>
                  <a:srgbClr val="414141"/>
                </a:solidFill>
                <a:latin typeface="Raleway-v4020" pitchFamily="50" charset="-18"/>
              </a:defRPr>
            </a:lvl4pPr>
            <a:lvl5pPr>
              <a:defRPr>
                <a:solidFill>
                  <a:srgbClr val="414141"/>
                </a:solidFill>
                <a:latin typeface="Raleway-v4020" pitchFamily="50" charset="-18"/>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p>
            <a:fld id="{AC3CC7B9-3B45-4ED5-83FE-DF1352386EC6}"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7BF30-520F-4721-B95A-C8DE06CB1FBB}" type="slidenum">
              <a:rPr lang="en-US" smtClean="0"/>
              <a:t>‹#›</a:t>
            </a:fld>
            <a:endParaRPr lang="en-US"/>
          </a:p>
        </p:txBody>
      </p:sp>
      <p:sp>
        <p:nvSpPr>
          <p:cNvPr id="7" name="TextBox 7"/>
          <p:cNvSpPr txBox="1"/>
          <p:nvPr/>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1316930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62262"/>
          </a:xfrm>
        </p:spPr>
        <p:txBody>
          <a:bodyPr anchor="b"/>
          <a:lstStyle>
            <a:lvl1pPr>
              <a:defRPr sz="6000">
                <a:solidFill>
                  <a:srgbClr val="006EBE"/>
                </a:solidFill>
                <a:latin typeface="Raleway-v4020 Thin" pitchFamily="50" charset="-18"/>
              </a:defRPr>
            </a:lvl1pPr>
          </a:lstStyle>
          <a:p>
            <a:r>
              <a:rPr lang="en-US"/>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rgbClr val="414141"/>
                </a:solidFill>
                <a:latin typeface="Raleway-v4020 Black" pitchFamily="50" charset="-18"/>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p:cNvSpPr>
            <a:spLocks noGrp="1"/>
          </p:cNvSpPr>
          <p:nvPr>
            <p:ph type="dt" sz="half" idx="10"/>
          </p:nvPr>
        </p:nvSpPr>
        <p:spPr/>
        <p:txBody>
          <a:bodyPr/>
          <a:lstStyle/>
          <a:p>
            <a:fld id="{AC3CC7B9-3B45-4ED5-83FE-DF1352386EC6}"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7BF30-520F-4721-B95A-C8DE06CB1FBB}" type="slidenum">
              <a:rPr lang="en-US" smtClean="0"/>
              <a:t>‹#›</a:t>
            </a:fld>
            <a:endParaRPr lang="en-US"/>
          </a:p>
        </p:txBody>
      </p:sp>
      <p:sp>
        <p:nvSpPr>
          <p:cNvPr id="8" name="TextBox 7"/>
          <p:cNvSpPr txBox="1"/>
          <p:nvPr/>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3457387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6EBE"/>
                </a:solidFill>
                <a:latin typeface="Raleway-v4020 Thin" pitchFamily="50" charset="-18"/>
              </a:defRPr>
            </a:lvl1pPr>
          </a:lstStyle>
          <a:p>
            <a:r>
              <a:rPr lang="en-US"/>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lvl1pPr>
              <a:defRPr sz="2800">
                <a:solidFill>
                  <a:srgbClr val="414141"/>
                </a:solidFill>
                <a:latin typeface="Raleway-v4020" pitchFamily="50" charset="-18"/>
              </a:defRPr>
            </a:lvl1pPr>
            <a:lvl2pPr>
              <a:defRPr sz="2400">
                <a:solidFill>
                  <a:srgbClr val="414141"/>
                </a:solidFill>
                <a:latin typeface="Raleway-v4020" pitchFamily="50" charset="-18"/>
              </a:defRPr>
            </a:lvl2pPr>
            <a:lvl3pPr>
              <a:defRPr sz="2000">
                <a:solidFill>
                  <a:srgbClr val="414141"/>
                </a:solidFill>
                <a:latin typeface="Raleway-v4020" pitchFamily="50" charset="-18"/>
              </a:defRPr>
            </a:lvl3pPr>
            <a:lvl4pPr>
              <a:defRPr sz="1800">
                <a:solidFill>
                  <a:srgbClr val="414141"/>
                </a:solidFill>
                <a:latin typeface="Raleway-v4020" pitchFamily="50" charset="-18"/>
              </a:defRPr>
            </a:lvl4pPr>
            <a:lvl5pPr>
              <a:defRPr sz="1800">
                <a:solidFill>
                  <a:srgbClr val="414141"/>
                </a:solidFill>
                <a:latin typeface="Raleway-v4020" pitchFamily="50" charset="-18"/>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lvl1pPr>
              <a:defRPr sz="2800">
                <a:solidFill>
                  <a:srgbClr val="414141"/>
                </a:solidFill>
                <a:latin typeface="Raleway-v4020" pitchFamily="50" charset="-18"/>
              </a:defRPr>
            </a:lvl1pPr>
            <a:lvl2pPr>
              <a:defRPr sz="2400">
                <a:solidFill>
                  <a:srgbClr val="414141"/>
                </a:solidFill>
                <a:latin typeface="Raleway-v4020" pitchFamily="50" charset="-18"/>
              </a:defRPr>
            </a:lvl2pPr>
            <a:lvl3pPr>
              <a:defRPr sz="2000">
                <a:solidFill>
                  <a:srgbClr val="414141"/>
                </a:solidFill>
                <a:latin typeface="Raleway-v4020" pitchFamily="50" charset="-18"/>
              </a:defRPr>
            </a:lvl3pPr>
            <a:lvl4pPr>
              <a:defRPr sz="1800">
                <a:solidFill>
                  <a:srgbClr val="414141"/>
                </a:solidFill>
                <a:latin typeface="Raleway-v4020" pitchFamily="50" charset="-18"/>
              </a:defRPr>
            </a:lvl4pPr>
            <a:lvl5pPr>
              <a:defRPr sz="1800">
                <a:solidFill>
                  <a:srgbClr val="414141"/>
                </a:solidFill>
                <a:latin typeface="Raleway-v4020" pitchFamily="50" charset="-18"/>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Date Placeholder 4"/>
          <p:cNvSpPr>
            <a:spLocks noGrp="1"/>
          </p:cNvSpPr>
          <p:nvPr>
            <p:ph type="dt" sz="half" idx="10"/>
          </p:nvPr>
        </p:nvSpPr>
        <p:spPr/>
        <p:txBody>
          <a:bodyPr/>
          <a:lstStyle/>
          <a:p>
            <a:fld id="{AC3CC7B9-3B45-4ED5-83FE-DF1352386EC6}" type="datetimeFigureOut">
              <a:rPr lang="en-US" smtClean="0"/>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D7BF30-520F-4721-B95A-C8DE06CB1FBB}" type="slidenum">
              <a:rPr lang="en-US" smtClean="0"/>
              <a:t>‹#›</a:t>
            </a:fld>
            <a:endParaRPr lang="en-US"/>
          </a:p>
        </p:txBody>
      </p:sp>
      <p:sp>
        <p:nvSpPr>
          <p:cNvPr id="9" name="TextBox 7"/>
          <p:cNvSpPr txBox="1"/>
          <p:nvPr/>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1940929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a:xfrm>
            <a:off x="831850" y="274638"/>
            <a:ext cx="10515600" cy="1143000"/>
          </a:xfrm>
        </p:spPr>
        <p:txBody>
          <a:bodyPr/>
          <a:lstStyle>
            <a:lvl1pPr>
              <a:defRPr>
                <a:solidFill>
                  <a:srgbClr val="006EBE"/>
                </a:solidFill>
                <a:latin typeface="Raleway-v4020 Thin" pitchFamily="50" charset="-18"/>
              </a:defRPr>
            </a:lvl1pPr>
          </a:lstStyle>
          <a:p>
            <a:r>
              <a:rPr lang="en-US"/>
              <a:t>Click to edit Master title style</a:t>
            </a:r>
            <a:endParaRPr lang="en-GB" dirty="0"/>
          </a:p>
        </p:txBody>
      </p:sp>
      <p:sp>
        <p:nvSpPr>
          <p:cNvPr id="3" name="Text Placeholder 2"/>
          <p:cNvSpPr>
            <a:spLocks noGrp="1"/>
          </p:cNvSpPr>
          <p:nvPr>
            <p:ph type="body" idx="1"/>
          </p:nvPr>
        </p:nvSpPr>
        <p:spPr>
          <a:xfrm>
            <a:off x="831850" y="1489075"/>
            <a:ext cx="5156200" cy="641350"/>
          </a:xfrm>
        </p:spPr>
        <p:txBody>
          <a:bodyPr anchor="b"/>
          <a:lstStyle>
            <a:lvl1pPr marL="0" indent="0">
              <a:buNone/>
              <a:defRPr sz="2400" b="1">
                <a:solidFill>
                  <a:srgbClr val="414141"/>
                </a:solidFill>
                <a:latin typeface="Raleway-v4020 Black" pitchFamily="50" charset="-1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1850" y="2193925"/>
            <a:ext cx="5156200" cy="3978275"/>
          </a:xfrm>
        </p:spPr>
        <p:txBody>
          <a:bodyPr/>
          <a:lstStyle>
            <a:lvl1pPr>
              <a:defRPr sz="2400">
                <a:solidFill>
                  <a:srgbClr val="414141"/>
                </a:solidFill>
                <a:latin typeface="Raleway-v4020" pitchFamily="50" charset="-18"/>
              </a:defRPr>
            </a:lvl1pPr>
            <a:lvl2pPr>
              <a:defRPr sz="2000">
                <a:solidFill>
                  <a:srgbClr val="414141"/>
                </a:solidFill>
                <a:latin typeface="Raleway-v4020" pitchFamily="50" charset="-18"/>
              </a:defRPr>
            </a:lvl2pPr>
            <a:lvl3pPr>
              <a:defRPr sz="1800">
                <a:solidFill>
                  <a:srgbClr val="414141"/>
                </a:solidFill>
                <a:latin typeface="Raleway-v4020" pitchFamily="50" charset="-18"/>
              </a:defRPr>
            </a:lvl3pPr>
            <a:lvl4pPr>
              <a:defRPr sz="1600">
                <a:solidFill>
                  <a:srgbClr val="414141"/>
                </a:solidFill>
                <a:latin typeface="Raleway-v4020" pitchFamily="50" charset="-18"/>
              </a:defRPr>
            </a:lvl4pPr>
            <a:lvl5pPr>
              <a:defRPr sz="1600">
                <a:solidFill>
                  <a:srgbClr val="414141"/>
                </a:solidFill>
                <a:latin typeface="Raleway-v4020" pitchFamily="50" charset="-18"/>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p:nvPr>
        </p:nvSpPr>
        <p:spPr>
          <a:xfrm>
            <a:off x="6189663" y="1489075"/>
            <a:ext cx="5157787" cy="641350"/>
          </a:xfrm>
        </p:spPr>
        <p:txBody>
          <a:bodyPr anchor="b"/>
          <a:lstStyle>
            <a:lvl1pPr marL="0" indent="0">
              <a:buNone/>
              <a:defRPr sz="2400" b="1">
                <a:solidFill>
                  <a:srgbClr val="414141"/>
                </a:solidFill>
                <a:latin typeface="Raleway-v4020 Black" pitchFamily="50" charset="-1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9663" y="2193925"/>
            <a:ext cx="5157787" cy="3978275"/>
          </a:xfrm>
        </p:spPr>
        <p:txBody>
          <a:bodyPr/>
          <a:lstStyle>
            <a:lvl1pPr>
              <a:defRPr sz="2400">
                <a:solidFill>
                  <a:srgbClr val="414141"/>
                </a:solidFill>
                <a:latin typeface="Raleway-v4020" pitchFamily="50" charset="-18"/>
              </a:defRPr>
            </a:lvl1pPr>
            <a:lvl2pPr>
              <a:defRPr sz="2000">
                <a:solidFill>
                  <a:srgbClr val="414141"/>
                </a:solidFill>
                <a:latin typeface="Raleway-v4020" pitchFamily="50" charset="-18"/>
              </a:defRPr>
            </a:lvl2pPr>
            <a:lvl3pPr>
              <a:defRPr sz="1800">
                <a:solidFill>
                  <a:srgbClr val="414141"/>
                </a:solidFill>
                <a:latin typeface="Raleway-v4020" pitchFamily="50" charset="-18"/>
              </a:defRPr>
            </a:lvl3pPr>
            <a:lvl4pPr>
              <a:defRPr sz="1600">
                <a:solidFill>
                  <a:srgbClr val="414141"/>
                </a:solidFill>
                <a:latin typeface="Raleway-v4020" pitchFamily="50" charset="-18"/>
              </a:defRPr>
            </a:lvl4pPr>
            <a:lvl5pPr>
              <a:defRPr sz="1600">
                <a:solidFill>
                  <a:srgbClr val="414141"/>
                </a:solidFill>
                <a:latin typeface="Raleway-v4020" pitchFamily="50" charset="-18"/>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p:cNvSpPr>
            <a:spLocks noGrp="1"/>
          </p:cNvSpPr>
          <p:nvPr>
            <p:ph type="dt" sz="half" idx="10"/>
          </p:nvPr>
        </p:nvSpPr>
        <p:spPr/>
        <p:txBody>
          <a:bodyPr/>
          <a:lstStyle/>
          <a:p>
            <a:fld id="{AC3CC7B9-3B45-4ED5-83FE-DF1352386EC6}" type="datetimeFigureOut">
              <a:rPr lang="en-US" smtClean="0"/>
              <a:t>10/17/2022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D7BF30-520F-4721-B95A-C8DE06CB1FBB}" type="slidenum">
              <a:rPr lang="en-US" smtClean="0"/>
              <a:t>‹#›</a:t>
            </a:fld>
            <a:endParaRPr lang="en-US"/>
          </a:p>
        </p:txBody>
      </p:sp>
      <p:sp>
        <p:nvSpPr>
          <p:cNvPr id="11" name="TextBox 7"/>
          <p:cNvSpPr txBox="1"/>
          <p:nvPr/>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1567208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6EBE"/>
                </a:solidFill>
                <a:latin typeface="Raleway-v4020 Thin" pitchFamily="50" charset="-18"/>
              </a:defRPr>
            </a:lvl1pPr>
          </a:lstStyle>
          <a:p>
            <a:r>
              <a:rPr lang="en-US"/>
              <a:t>Click to edit Master title style</a:t>
            </a:r>
            <a:endParaRPr lang="en-GB" dirty="0"/>
          </a:p>
        </p:txBody>
      </p:sp>
      <p:sp>
        <p:nvSpPr>
          <p:cNvPr id="3" name="Date Placeholder 2"/>
          <p:cNvSpPr>
            <a:spLocks noGrp="1"/>
          </p:cNvSpPr>
          <p:nvPr>
            <p:ph type="dt" sz="half" idx="10"/>
          </p:nvPr>
        </p:nvSpPr>
        <p:spPr/>
        <p:txBody>
          <a:bodyPr/>
          <a:lstStyle/>
          <a:p>
            <a:fld id="{AC3CC7B9-3B45-4ED5-83FE-DF1352386EC6}" type="datetimeFigureOut">
              <a:rPr lang="en-US" smtClean="0"/>
              <a:t>10/17/2022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D7BF30-520F-4721-B95A-C8DE06CB1FBB}" type="slidenum">
              <a:rPr lang="en-US" smtClean="0"/>
              <a:t>‹#›</a:t>
            </a:fld>
            <a:endParaRPr lang="en-US"/>
          </a:p>
        </p:txBody>
      </p:sp>
      <p:sp>
        <p:nvSpPr>
          <p:cNvPr id="7" name="TextBox 7"/>
          <p:cNvSpPr txBox="1"/>
          <p:nvPr/>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4075145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3CC7B9-3B45-4ED5-83FE-DF1352386EC6}" type="datetimeFigureOut">
              <a:rPr lang="en-US" smtClean="0"/>
              <a:t>10/17/2022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D7BF30-520F-4721-B95A-C8DE06CB1FBB}" type="slidenum">
              <a:rPr lang="en-US" smtClean="0"/>
              <a:t>‹#›</a:t>
            </a:fld>
            <a:endParaRPr lang="en-US"/>
          </a:p>
        </p:txBody>
      </p:sp>
      <p:sp>
        <p:nvSpPr>
          <p:cNvPr id="6" name="TextBox 7"/>
          <p:cNvSpPr txBox="1"/>
          <p:nvPr/>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1863692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rgbClr val="006EBE"/>
                </a:solidFill>
                <a:latin typeface="Raleway-v4020 Thin" pitchFamily="50" charset="-18"/>
              </a:defRPr>
            </a:lvl1pPr>
          </a:lstStyle>
          <a:p>
            <a:r>
              <a:rPr lang="en-US"/>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solidFill>
                  <a:srgbClr val="414141"/>
                </a:solidFill>
                <a:latin typeface="Raleway-v4020" pitchFamily="50" charset="-18"/>
              </a:defRPr>
            </a:lvl1pPr>
            <a:lvl2pPr>
              <a:defRPr sz="2800">
                <a:solidFill>
                  <a:srgbClr val="414141"/>
                </a:solidFill>
                <a:latin typeface="Raleway-v4020" pitchFamily="50" charset="-18"/>
              </a:defRPr>
            </a:lvl2pPr>
            <a:lvl3pPr>
              <a:defRPr sz="2400">
                <a:solidFill>
                  <a:srgbClr val="414141"/>
                </a:solidFill>
                <a:latin typeface="Raleway-v4020" pitchFamily="50" charset="-18"/>
              </a:defRPr>
            </a:lvl3pPr>
            <a:lvl4pPr>
              <a:defRPr sz="2000">
                <a:solidFill>
                  <a:srgbClr val="414141"/>
                </a:solidFill>
                <a:latin typeface="Raleway-v4020" pitchFamily="50" charset="-18"/>
              </a:defRPr>
            </a:lvl4pPr>
            <a:lvl5pPr>
              <a:defRPr sz="2000">
                <a:solidFill>
                  <a:srgbClr val="414141"/>
                </a:solidFill>
                <a:latin typeface="Raleway-v4020" pitchFamily="50" charset="-18"/>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solidFill>
                  <a:srgbClr val="414141"/>
                </a:solidFill>
                <a:latin typeface="Raleway-v4020" pitchFamily="50" charset="-1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C3CC7B9-3B45-4ED5-83FE-DF1352386EC6}" type="datetimeFigureOut">
              <a:rPr lang="en-US" smtClean="0"/>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D7BF30-520F-4721-B95A-C8DE06CB1FBB}" type="slidenum">
              <a:rPr lang="en-US" smtClean="0"/>
              <a:t>‹#›</a:t>
            </a:fld>
            <a:endParaRPr lang="en-US"/>
          </a:p>
        </p:txBody>
      </p:sp>
      <p:sp>
        <p:nvSpPr>
          <p:cNvPr id="9" name="TextBox 7"/>
          <p:cNvSpPr txBox="1"/>
          <p:nvPr/>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4116944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rgbClr val="006EBE"/>
                </a:solidFill>
                <a:latin typeface="Raleway-v4020 Thin" pitchFamily="50" charset="-18"/>
              </a:defRPr>
            </a:lvl1pPr>
          </a:lstStyle>
          <a:p>
            <a:r>
              <a:rPr lang="en-US"/>
              <a:t>Click to edit Master title style</a:t>
            </a:r>
            <a:endParaRPr lang="en-GB"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atin typeface="Raleway-v4020" pitchFamily="50" charset="-18"/>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dirty="0"/>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solidFill>
                  <a:srgbClr val="414141"/>
                </a:solidFill>
                <a:latin typeface="Trebuchet MS" panose="020B0603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C3CC7B9-3B45-4ED5-83FE-DF1352386EC6}" type="datetimeFigureOut">
              <a:rPr lang="en-US" smtClean="0"/>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D7BF30-520F-4721-B95A-C8DE06CB1FBB}" type="slidenum">
              <a:rPr lang="en-US" smtClean="0"/>
              <a:t>‹#›</a:t>
            </a:fld>
            <a:endParaRPr lang="en-US"/>
          </a:p>
        </p:txBody>
      </p:sp>
      <p:sp>
        <p:nvSpPr>
          <p:cNvPr id="9" name="TextBox 7"/>
          <p:cNvSpPr txBox="1"/>
          <p:nvPr/>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1133656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20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dirty="0"/>
              <a:t>Kliknij, aby edytować styl</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endParaRPr lang="en-GB" dirty="0"/>
          </a:p>
        </p:txBody>
      </p:sp>
      <p:sp>
        <p:nvSpPr>
          <p:cNvPr id="4" name="Date Placeholder 3"/>
          <p:cNvSpPr>
            <a:spLocks noGrp="1"/>
          </p:cNvSpPr>
          <p:nvPr>
            <p:ph type="dt" sz="half" idx="2"/>
          </p:nvPr>
        </p:nvSpPr>
        <p:spPr>
          <a:xfrm>
            <a:off x="911424" y="6356350"/>
            <a:ext cx="922867" cy="365125"/>
          </a:xfrm>
          <a:prstGeom prst="rect">
            <a:avLst/>
          </a:prstGeom>
        </p:spPr>
        <p:txBody>
          <a:bodyPr vert="horz" lIns="91440" tIns="45720" rIns="91440" bIns="45720" rtlCol="0" anchor="ctr"/>
          <a:lstStyle>
            <a:lvl1pPr algn="l">
              <a:defRPr sz="900">
                <a:solidFill>
                  <a:srgbClr val="414141"/>
                </a:solidFill>
                <a:latin typeface="Raleway-v4020" pitchFamily="50" charset="-18"/>
              </a:defRPr>
            </a:lvl1pPr>
          </a:lstStyle>
          <a:p>
            <a:fld id="{AC3CC7B9-3B45-4ED5-83FE-DF1352386EC6}" type="datetimeFigureOut">
              <a:rPr lang="en-US" smtClean="0"/>
              <a:t>10/17/2022</a:t>
            </a:fld>
            <a:endParaRPr lang="en-US"/>
          </a:p>
        </p:txBody>
      </p:sp>
      <p:sp>
        <p:nvSpPr>
          <p:cNvPr id="5" name="Footer Placeholder 4"/>
          <p:cNvSpPr>
            <a:spLocks noGrp="1"/>
          </p:cNvSpPr>
          <p:nvPr>
            <p:ph type="ftr" sz="quarter" idx="3"/>
          </p:nvPr>
        </p:nvSpPr>
        <p:spPr>
          <a:xfrm>
            <a:off x="1915242" y="6356350"/>
            <a:ext cx="2895600" cy="365125"/>
          </a:xfrm>
          <a:prstGeom prst="rect">
            <a:avLst/>
          </a:prstGeom>
        </p:spPr>
        <p:txBody>
          <a:bodyPr vert="horz" lIns="91440" tIns="45720" rIns="91440" bIns="45720" rtlCol="0" anchor="ctr"/>
          <a:lstStyle>
            <a:lvl1pPr algn="ctr">
              <a:defRPr sz="900">
                <a:solidFill>
                  <a:srgbClr val="414141"/>
                </a:solidFill>
                <a:latin typeface="Raleway-v4020" pitchFamily="50" charset="-18"/>
              </a:defRPr>
            </a:lvl1pPr>
          </a:lstStyle>
          <a:p>
            <a:endParaRPr lang="en-US"/>
          </a:p>
        </p:txBody>
      </p:sp>
      <p:sp>
        <p:nvSpPr>
          <p:cNvPr id="6" name="Slide Number Placeholder 5"/>
          <p:cNvSpPr>
            <a:spLocks noGrp="1"/>
          </p:cNvSpPr>
          <p:nvPr>
            <p:ph type="sldNum" sz="quarter" idx="4"/>
          </p:nvPr>
        </p:nvSpPr>
        <p:spPr>
          <a:xfrm>
            <a:off x="261431" y="6356350"/>
            <a:ext cx="577985" cy="365125"/>
          </a:xfrm>
          <a:prstGeom prst="rect">
            <a:avLst/>
          </a:prstGeom>
        </p:spPr>
        <p:txBody>
          <a:bodyPr vert="horz" lIns="91440" tIns="45720" rIns="91440" bIns="45720" rtlCol="0" anchor="ctr"/>
          <a:lstStyle>
            <a:lvl1pPr algn="r">
              <a:defRPr sz="1400">
                <a:solidFill>
                  <a:srgbClr val="006EBE"/>
                </a:solidFill>
                <a:latin typeface="Raleway-v4020" pitchFamily="50" charset="-18"/>
                <a:ea typeface="Adobe Fan Heiti Std B" panose="020B0700000000000000" pitchFamily="34" charset="-128"/>
              </a:defRPr>
            </a:lvl1pPr>
          </a:lstStyle>
          <a:p>
            <a:fld id="{6AD7BF30-520F-4721-B95A-C8DE06CB1FBB}" type="slidenum">
              <a:rPr lang="en-US" smtClean="0"/>
              <a:t>‹#›</a:t>
            </a:fld>
            <a:endParaRPr lang="en-US"/>
          </a:p>
        </p:txBody>
      </p:sp>
      <p:sp>
        <p:nvSpPr>
          <p:cNvPr id="9" name="TextBox 8"/>
          <p:cNvSpPr txBox="1"/>
          <p:nvPr/>
        </p:nvSpPr>
        <p:spPr>
          <a:xfrm>
            <a:off x="5539703" y="6356350"/>
            <a:ext cx="1461426" cy="569387"/>
          </a:xfrm>
          <a:prstGeom prst="rect">
            <a:avLst/>
          </a:prstGeom>
          <a:noFill/>
        </p:spPr>
        <p:txBody>
          <a:bodyPr wrap="none" rtlCol="0">
            <a:spAutoFit/>
          </a:bodyPr>
          <a:lstStyle/>
          <a:p>
            <a:pPr algn="ctr"/>
            <a:r>
              <a:rPr lang="en-GB" sz="1000" b="1" dirty="0" err="1">
                <a:solidFill>
                  <a:srgbClr val="414141"/>
                </a:solidFill>
                <a:latin typeface="Raleway-v4020" pitchFamily="50" charset="-18"/>
                <a:ea typeface="Adobe Fan Heiti Std B" panose="020B0700000000000000" pitchFamily="34" charset="-128"/>
              </a:rPr>
              <a:t>NobleProg</a:t>
            </a:r>
            <a:r>
              <a:rPr lang="en-GB" sz="1000" b="1" dirty="0">
                <a:solidFill>
                  <a:srgbClr val="414141"/>
                </a:solidFill>
                <a:latin typeface="Raleway-v4020" pitchFamily="50" charset="-18"/>
                <a:ea typeface="Adobe Fan Heiti Std B" panose="020B0700000000000000" pitchFamily="34" charset="-128"/>
              </a:rPr>
              <a:t>®</a:t>
            </a:r>
            <a:r>
              <a:rPr lang="en-GB" sz="1000" dirty="0">
                <a:solidFill>
                  <a:srgbClr val="414141"/>
                </a:solidFill>
                <a:latin typeface="Raleway-v4020" pitchFamily="50" charset="-18"/>
                <a:ea typeface="Adobe Fan Heiti Std B" panose="020B0700000000000000" pitchFamily="34" charset="-128"/>
              </a:rPr>
              <a:t> 20</a:t>
            </a:r>
            <a:r>
              <a:rPr lang="pl-PL" sz="1000" dirty="0">
                <a:solidFill>
                  <a:srgbClr val="414141"/>
                </a:solidFill>
                <a:latin typeface="Raleway-v4020" pitchFamily="50" charset="-18"/>
                <a:ea typeface="Adobe Fan Heiti Std B" panose="020B0700000000000000" pitchFamily="34" charset="-128"/>
              </a:rPr>
              <a:t>22</a:t>
            </a:r>
            <a:endParaRPr lang="en-GB" sz="1000" dirty="0">
              <a:solidFill>
                <a:srgbClr val="414141"/>
              </a:solidFill>
              <a:latin typeface="Raleway-v4020" pitchFamily="50" charset="-18"/>
              <a:ea typeface="Adobe Fan Heiti Std B" panose="020B0700000000000000" pitchFamily="34" charset="-128"/>
            </a:endParaRPr>
          </a:p>
          <a:p>
            <a:pPr algn="ctr"/>
            <a:r>
              <a:rPr lang="en-GB" sz="1000" dirty="0">
                <a:solidFill>
                  <a:srgbClr val="414141"/>
                </a:solidFill>
                <a:latin typeface="Raleway-v4020" pitchFamily="50" charset="-18"/>
                <a:ea typeface="Adobe Fan Heiti Std B" panose="020B0700000000000000" pitchFamily="34" charset="-128"/>
              </a:rPr>
              <a:t>All Rights Reserved</a:t>
            </a:r>
          </a:p>
          <a:p>
            <a:endParaRPr lang="en-GB" sz="1100" dirty="0">
              <a:solidFill>
                <a:srgbClr val="414141"/>
              </a:solidFill>
              <a:latin typeface="Raleway-v4020" pitchFamily="50" charset="-18"/>
              <a:ea typeface="Adobe Fan Heiti Std B" panose="020B0700000000000000" pitchFamily="34" charset="-128"/>
            </a:endParaRPr>
          </a:p>
        </p:txBody>
      </p:sp>
    </p:spTree>
    <p:extLst>
      <p:ext uri="{BB962C8B-B14F-4D97-AF65-F5344CB8AC3E}">
        <p14:creationId xmlns:p14="http://schemas.microsoft.com/office/powerpoint/2010/main" val="329585038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4400" b="1" kern="1200">
          <a:solidFill>
            <a:srgbClr val="006EBE"/>
          </a:solidFill>
          <a:latin typeface="Raleway-v4020 Thin" pitchFamily="50" charset="-18"/>
          <a:ea typeface="Adobe Fan Heiti Std B" panose="020B0700000000000000" pitchFamily="34" charset="-128"/>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rgbClr val="414141"/>
          </a:solidFill>
          <a:latin typeface="Raleway-v4020" pitchFamily="50" charset="-18"/>
          <a:ea typeface="Adobe Fan Heiti Std B" panose="020B0700000000000000" pitchFamily="34" charset="-128"/>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rgbClr val="414141"/>
          </a:solidFill>
          <a:latin typeface="Raleway-v4020" pitchFamily="50" charset="-18"/>
          <a:ea typeface="Adobe Fan Heiti Std B" panose="020B0700000000000000" pitchFamily="34" charset="-128"/>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rgbClr val="414141"/>
          </a:solidFill>
          <a:latin typeface="Raleway-v4020" pitchFamily="50" charset="-18"/>
          <a:ea typeface="Adobe Fan Heiti Std B" panose="020B0700000000000000" pitchFamily="34" charset="-128"/>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rgbClr val="414141"/>
          </a:solidFill>
          <a:latin typeface="Raleway-v4020" pitchFamily="50" charset="-18"/>
          <a:ea typeface="Adobe Fan Heiti Std B" panose="020B0700000000000000" pitchFamily="34" charset="-128"/>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rgbClr val="414141"/>
          </a:solidFill>
          <a:latin typeface="Raleway-v4020" pitchFamily="50" charset="-18"/>
          <a:ea typeface="Adobe Fan Heiti Std B" panose="020B0700000000000000" pitchFamily="34" charset="-128"/>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Code reusability in Azure functions</a:t>
            </a:r>
          </a:p>
        </p:txBody>
      </p:sp>
      <p:sp>
        <p:nvSpPr>
          <p:cNvPr id="5" name="AutoShape 4" descr="Microsoft Azure Functions Guide | Coralogix"/>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8" name="Picture 6" descr="Microsoft Azure Functions Guide | Coralogi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57311" y="3138669"/>
            <a:ext cx="3597820" cy="3597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52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DevOps with Azure Stack Hub</a:t>
            </a:r>
            <a:br>
              <a:rPr lang="en-US" b="1" dirty="0"/>
            </a:br>
            <a:endParaRPr lang="en-US" dirty="0"/>
          </a:p>
        </p:txBody>
      </p:sp>
      <p:sp>
        <p:nvSpPr>
          <p:cNvPr id="3" name="Content Placeholder 2"/>
          <p:cNvSpPr>
            <a:spLocks noGrp="1"/>
          </p:cNvSpPr>
          <p:nvPr>
            <p:ph idx="1"/>
          </p:nvPr>
        </p:nvSpPr>
        <p:spPr/>
        <p:txBody>
          <a:bodyPr/>
          <a:lstStyle/>
          <a:p>
            <a:r>
              <a:rPr lang="en-US" dirty="0"/>
              <a:t>This solution enables you to build, test, and deploy an app that runs on multiple clouds. Code comes from a single location and deploys to multiple targets in development, test, and production environments in your local datacenter, private clouds, or the public cloud. </a:t>
            </a:r>
          </a:p>
          <a:p>
            <a:endParaRPr lang="en-US" dirty="0"/>
          </a:p>
          <a:p>
            <a:r>
              <a:rPr lang="en-US" dirty="0"/>
              <a:t>Differences in environment require a change to a configuration file, rather than changes to the code.</a:t>
            </a:r>
          </a:p>
        </p:txBody>
      </p:sp>
    </p:spTree>
    <p:extLst>
      <p:ext uri="{BB962C8B-B14F-4D97-AF65-F5344CB8AC3E}">
        <p14:creationId xmlns:p14="http://schemas.microsoft.com/office/powerpoint/2010/main" val="1057884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Architecture</a:t>
            </a:r>
            <a:br>
              <a:rPr lang="en-US" b="1"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5504" y="1562318"/>
            <a:ext cx="7352172" cy="3741202"/>
          </a:xfrm>
        </p:spPr>
      </p:pic>
    </p:spTree>
    <p:extLst>
      <p:ext uri="{BB962C8B-B14F-4D97-AF65-F5344CB8AC3E}">
        <p14:creationId xmlns:p14="http://schemas.microsoft.com/office/powerpoint/2010/main" val="2179130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Dataflow</a:t>
            </a:r>
            <a:br>
              <a:rPr lang="en-US" b="1" dirty="0"/>
            </a:br>
            <a:endParaRPr lang="en-US" dirty="0"/>
          </a:p>
        </p:txBody>
      </p:sp>
      <p:sp>
        <p:nvSpPr>
          <p:cNvPr id="3" name="Content Placeholder 2"/>
          <p:cNvSpPr>
            <a:spLocks noGrp="1"/>
          </p:cNvSpPr>
          <p:nvPr>
            <p:ph idx="1"/>
          </p:nvPr>
        </p:nvSpPr>
        <p:spPr>
          <a:xfrm>
            <a:off x="724988" y="1529534"/>
            <a:ext cx="11127377" cy="4351338"/>
          </a:xfrm>
        </p:spPr>
        <p:txBody>
          <a:bodyPr/>
          <a:lstStyle/>
          <a:p>
            <a:pPr>
              <a:buFont typeface="Wingdings" panose="05000000000000000000" pitchFamily="2" charset="2"/>
              <a:buChar char="Ø"/>
            </a:pPr>
            <a:r>
              <a:rPr lang="en-US" dirty="0"/>
              <a:t>Changes to the application code are committed to the </a:t>
            </a:r>
            <a:r>
              <a:rPr lang="en-US" dirty="0" err="1"/>
              <a:t>git</a:t>
            </a:r>
            <a:r>
              <a:rPr lang="en-US" dirty="0"/>
              <a:t> repository in Azure Repos.</a:t>
            </a:r>
          </a:p>
          <a:p>
            <a:pPr>
              <a:buFont typeface="Wingdings" panose="05000000000000000000" pitchFamily="2" charset="2"/>
              <a:buChar char="Ø"/>
            </a:pPr>
            <a:r>
              <a:rPr lang="en-US" dirty="0"/>
              <a:t>The code commit automatically triggers a new build by the build and release pipeline in Azure Pipelines.</a:t>
            </a:r>
          </a:p>
          <a:p>
            <a:pPr>
              <a:buFont typeface="Wingdings" panose="05000000000000000000" pitchFamily="2" charset="2"/>
              <a:buChar char="Ø"/>
            </a:pPr>
            <a:r>
              <a:rPr lang="en-US" dirty="0"/>
              <a:t>The build and release pipeline automatically deploys the newly built code to on-premises, private cloud, and public cloud environments for user acceptance testing.</a:t>
            </a:r>
          </a:p>
          <a:p>
            <a:pPr>
              <a:buFont typeface="Wingdings" panose="05000000000000000000" pitchFamily="2" charset="2"/>
              <a:buChar char="Ø"/>
            </a:pPr>
            <a:r>
              <a:rPr lang="en-US" dirty="0"/>
              <a:t>The code is automatically deployed to on-premises, private cloud, and public cloud production environments, once it has passed testing.</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071668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Components</a:t>
            </a:r>
            <a:br>
              <a:rPr lang="en-US" b="1" dirty="0"/>
            </a:br>
            <a:endParaRPr lang="en-US" dirty="0"/>
          </a:p>
        </p:txBody>
      </p:sp>
      <p:sp>
        <p:nvSpPr>
          <p:cNvPr id="3" name="Content Placeholder 2"/>
          <p:cNvSpPr>
            <a:spLocks noGrp="1"/>
          </p:cNvSpPr>
          <p:nvPr>
            <p:ph idx="1"/>
          </p:nvPr>
        </p:nvSpPr>
        <p:spPr>
          <a:xfrm>
            <a:off x="272579" y="1232262"/>
            <a:ext cx="11248862" cy="4776652"/>
          </a:xfrm>
        </p:spPr>
        <p:txBody>
          <a:bodyPr>
            <a:normAutofit fontScale="92500" lnSpcReduction="20000"/>
          </a:bodyPr>
          <a:lstStyle/>
          <a:p>
            <a:endParaRPr lang="en-US" dirty="0"/>
          </a:p>
          <a:p>
            <a:pPr>
              <a:buFont typeface="Wingdings" panose="05000000000000000000" pitchFamily="2" charset="2"/>
              <a:buChar char="§"/>
            </a:pPr>
            <a:r>
              <a:rPr lang="en-US" dirty="0"/>
              <a:t> Azure Stack Hub extends Azure services and capabilities to your environment of choice—from the datacenter to edge locations and remote offices. Build, deploy, and run hybrid and edge computing apps consistently across your IT ecosystem, with flexibility for diverse workloads.</a:t>
            </a:r>
          </a:p>
          <a:p>
            <a:pPr>
              <a:buFont typeface="Wingdings" panose="05000000000000000000" pitchFamily="2" charset="2"/>
              <a:buChar char="§"/>
            </a:pPr>
            <a:endParaRPr lang="en-US" dirty="0"/>
          </a:p>
          <a:p>
            <a:pPr>
              <a:buFont typeface="Wingdings" panose="05000000000000000000" pitchFamily="2" charset="2"/>
              <a:buChar char="§"/>
            </a:pPr>
            <a:r>
              <a:rPr lang="en-US" dirty="0"/>
              <a:t> Azure Repos is a set of version control tools that you can use to manage your code.</a:t>
            </a:r>
          </a:p>
          <a:p>
            <a:pPr>
              <a:buFont typeface="Wingdings" panose="05000000000000000000" pitchFamily="2" charset="2"/>
              <a:buChar char="§"/>
            </a:pPr>
            <a:endParaRPr lang="en-US" dirty="0"/>
          </a:p>
          <a:p>
            <a:pPr>
              <a:buFont typeface="Wingdings" panose="05000000000000000000" pitchFamily="2" charset="2"/>
              <a:buChar char="§"/>
            </a:pPr>
            <a:r>
              <a:rPr lang="en-US" dirty="0"/>
              <a:t> Azure Pipelines automatically builds and tests code projects to make them available to others. Azure Pipelines combines continuous integration (CI) and continuous delivery (CD) to test and build your code and ship it to any target.</a:t>
            </a:r>
          </a:p>
          <a:p>
            <a:endParaRPr lang="en-US" dirty="0"/>
          </a:p>
        </p:txBody>
      </p:sp>
    </p:spTree>
    <p:extLst>
      <p:ext uri="{BB962C8B-B14F-4D97-AF65-F5344CB8AC3E}">
        <p14:creationId xmlns:p14="http://schemas.microsoft.com/office/powerpoint/2010/main" val="3422472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Considerations</a:t>
            </a:r>
            <a:br>
              <a:rPr lang="en-US" b="1" dirty="0"/>
            </a:br>
            <a:endParaRPr lang="en-US" dirty="0"/>
          </a:p>
        </p:txBody>
      </p:sp>
      <p:sp>
        <p:nvSpPr>
          <p:cNvPr id="3" name="Content Placeholder 2"/>
          <p:cNvSpPr>
            <a:spLocks noGrp="1"/>
          </p:cNvSpPr>
          <p:nvPr>
            <p:ph idx="1"/>
          </p:nvPr>
        </p:nvSpPr>
        <p:spPr>
          <a:xfrm>
            <a:off x="492906" y="1358536"/>
            <a:ext cx="11063369" cy="4672149"/>
          </a:xfrm>
        </p:spPr>
        <p:txBody>
          <a:bodyPr>
            <a:normAutofit/>
          </a:bodyPr>
          <a:lstStyle/>
          <a:p>
            <a:pPr marL="0" indent="0">
              <a:buNone/>
            </a:pPr>
            <a:r>
              <a:rPr lang="en-US" sz="3600" b="1" dirty="0"/>
              <a:t>Reliability</a:t>
            </a:r>
          </a:p>
          <a:p>
            <a:r>
              <a:rPr lang="en-US" dirty="0"/>
              <a:t>Availability in the context of the DevOps solution means being able to recover any state information that's associated with your workflow, such as test results, code dependencies, or other artifacts. To assess your availability requirements, consider two common metrics:</a:t>
            </a:r>
          </a:p>
          <a:p>
            <a:pPr>
              <a:buFont typeface="Wingdings" panose="05000000000000000000" pitchFamily="2" charset="2"/>
              <a:buChar char="Ø"/>
            </a:pPr>
            <a:r>
              <a:rPr lang="en-US" dirty="0"/>
              <a:t>Recovery Time Objective (RTO) specifies how long you can go without a system.</a:t>
            </a:r>
          </a:p>
          <a:p>
            <a:pPr>
              <a:buFont typeface="Wingdings" panose="05000000000000000000" pitchFamily="2" charset="2"/>
              <a:buChar char="Ø"/>
            </a:pPr>
            <a:r>
              <a:rPr lang="en-US" dirty="0"/>
              <a:t>Recovery Point Objective (RPO) indicates how much data you can afford to lose, if a disruption in service affects the system.</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625900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2114" y="487680"/>
            <a:ext cx="10685417" cy="5821680"/>
          </a:xfrm>
        </p:spPr>
        <p:txBody>
          <a:bodyPr/>
          <a:lstStyle/>
          <a:p>
            <a:pPr marL="0" indent="0">
              <a:buNone/>
            </a:pPr>
            <a:r>
              <a:rPr lang="en-US" sz="3200" b="1" dirty="0"/>
              <a:t>Security</a:t>
            </a:r>
          </a:p>
          <a:p>
            <a:r>
              <a:rPr lang="en-US" dirty="0"/>
              <a:t>Another major consideration when designing the system used for deployment automation is the access control and the proper management of the rights that are needed to deploy services to cloud environments. </a:t>
            </a:r>
          </a:p>
          <a:p>
            <a:endParaRPr lang="en-US" dirty="0"/>
          </a:p>
          <a:p>
            <a:r>
              <a:rPr lang="en-US" dirty="0"/>
              <a:t>What rights are needed to create, delete, or modify deployments? </a:t>
            </a:r>
          </a:p>
          <a:p>
            <a:endParaRPr lang="en-US" dirty="0"/>
          </a:p>
          <a:p>
            <a:r>
              <a:rPr lang="en-US" dirty="0"/>
              <a:t>For example, one set of rights is typically required to create a resource group in Azure, and another set is required to deploy services in the resource group.</a:t>
            </a:r>
          </a:p>
          <a:p>
            <a:endParaRPr lang="en-US" dirty="0"/>
          </a:p>
        </p:txBody>
      </p:sp>
    </p:spTree>
    <p:extLst>
      <p:ext uri="{BB962C8B-B14F-4D97-AF65-F5344CB8AC3E}">
        <p14:creationId xmlns:p14="http://schemas.microsoft.com/office/powerpoint/2010/main" val="1280632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2114" y="487680"/>
            <a:ext cx="9612087" cy="5821680"/>
          </a:xfrm>
        </p:spPr>
        <p:txBody>
          <a:bodyPr/>
          <a:lstStyle/>
          <a:p>
            <a:pPr marL="0" indent="0">
              <a:buNone/>
            </a:pPr>
            <a:r>
              <a:rPr lang="en-US" sz="2800" b="1" dirty="0"/>
              <a:t>Operational excellence</a:t>
            </a:r>
          </a:p>
          <a:p>
            <a:endParaRPr lang="en-US" sz="2800" b="1" dirty="0"/>
          </a:p>
          <a:p>
            <a:r>
              <a:rPr lang="en-US" dirty="0"/>
              <a:t>Automated deployments reduce the chance of human error. </a:t>
            </a:r>
          </a:p>
          <a:p>
            <a:endParaRPr lang="en-US" dirty="0"/>
          </a:p>
          <a:p>
            <a:r>
              <a:rPr lang="en-US" dirty="0"/>
              <a:t>Fast and routine deployment processes won't slow down the release of new features or bug fixes. </a:t>
            </a:r>
          </a:p>
          <a:p>
            <a:endParaRPr lang="en-US" dirty="0"/>
          </a:p>
          <a:p>
            <a:r>
              <a:rPr lang="en-US" dirty="0"/>
              <a:t>The design of any system that's based on the DevOps solution idea must consider automation, logging, and alerting for each service across the portfolio.</a:t>
            </a:r>
          </a:p>
          <a:p>
            <a:endParaRPr lang="en-US" dirty="0"/>
          </a:p>
        </p:txBody>
      </p:sp>
    </p:spTree>
    <p:extLst>
      <p:ext uri="{BB962C8B-B14F-4D97-AF65-F5344CB8AC3E}">
        <p14:creationId xmlns:p14="http://schemas.microsoft.com/office/powerpoint/2010/main" val="347818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2114" y="487680"/>
            <a:ext cx="9612087" cy="5821680"/>
          </a:xfrm>
        </p:spPr>
        <p:txBody>
          <a:bodyPr/>
          <a:lstStyle/>
          <a:p>
            <a:pPr marL="0" indent="0">
              <a:buNone/>
            </a:pPr>
            <a:r>
              <a:rPr lang="en-US" sz="3200" b="1" dirty="0"/>
              <a:t>Performance efficiency</a:t>
            </a:r>
          </a:p>
          <a:p>
            <a:endParaRPr lang="en-US" sz="3200" b="1" dirty="0"/>
          </a:p>
          <a:p>
            <a:r>
              <a:rPr lang="en-US" dirty="0"/>
              <a:t>Deployment automation systems are the key control point in a DevOps solution. </a:t>
            </a:r>
          </a:p>
          <a:p>
            <a:endParaRPr lang="en-US" dirty="0"/>
          </a:p>
          <a:p>
            <a:r>
              <a:rPr lang="en-US" dirty="0"/>
              <a:t>Implementations can vary. The selection of the correct server size depends on the size of the expected workload. VMs cost more to scale than containers. </a:t>
            </a:r>
          </a:p>
          <a:p>
            <a:endParaRPr lang="en-US" dirty="0"/>
          </a:p>
          <a:p>
            <a:r>
              <a:rPr lang="en-US" dirty="0"/>
              <a:t>To use containers for scaling, however, your build process must run with containers.</a:t>
            </a:r>
          </a:p>
          <a:p>
            <a:endParaRPr lang="en-US" dirty="0"/>
          </a:p>
        </p:txBody>
      </p:sp>
    </p:spTree>
    <p:extLst>
      <p:ext uri="{BB962C8B-B14F-4D97-AF65-F5344CB8AC3E}">
        <p14:creationId xmlns:p14="http://schemas.microsoft.com/office/powerpoint/2010/main" val="2511836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4335" y="963793"/>
            <a:ext cx="7231516" cy="4812245"/>
          </a:xfrm>
          <a:prstGeom prst="rect">
            <a:avLst/>
          </a:prstGeom>
        </p:spPr>
      </p:pic>
    </p:spTree>
    <p:extLst>
      <p:ext uri="{BB962C8B-B14F-4D97-AF65-F5344CB8AC3E}">
        <p14:creationId xmlns:p14="http://schemas.microsoft.com/office/powerpoint/2010/main" val="1103527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3966" y="2365103"/>
            <a:ext cx="8926286" cy="2387600"/>
          </a:xfrm>
        </p:spPr>
        <p:txBody>
          <a:bodyPr/>
          <a:lstStyle/>
          <a:p>
            <a:r>
              <a:rPr lang="en-US" dirty="0"/>
              <a:t>Azure function architecture</a:t>
            </a:r>
          </a:p>
        </p:txBody>
      </p:sp>
    </p:spTree>
    <p:extLst>
      <p:ext uri="{BB962C8B-B14F-4D97-AF65-F5344CB8AC3E}">
        <p14:creationId xmlns:p14="http://schemas.microsoft.com/office/powerpoint/2010/main" val="2506879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 y="365125"/>
            <a:ext cx="10515600" cy="1325563"/>
          </a:xfrm>
        </p:spPr>
        <p:txBody>
          <a:bodyPr>
            <a:normAutofit fontScale="90000"/>
          </a:bodyPr>
          <a:lstStyle/>
          <a:p>
            <a:r>
              <a:rPr lang="en-US" b="1" dirty="0"/>
              <a:t>Azure Functions in a hybrid environment</a:t>
            </a:r>
            <a:br>
              <a:rPr lang="en-US" b="1" dirty="0"/>
            </a:br>
            <a:endParaRPr lang="en-US" dirty="0"/>
          </a:p>
        </p:txBody>
      </p:sp>
      <p:sp>
        <p:nvSpPr>
          <p:cNvPr id="3" name="Content Placeholder 2"/>
          <p:cNvSpPr>
            <a:spLocks noGrp="1"/>
          </p:cNvSpPr>
          <p:nvPr>
            <p:ph idx="1"/>
          </p:nvPr>
        </p:nvSpPr>
        <p:spPr>
          <a:xfrm>
            <a:off x="289560" y="1690688"/>
            <a:ext cx="11606348" cy="4351338"/>
          </a:xfrm>
        </p:spPr>
        <p:txBody>
          <a:bodyPr/>
          <a:lstStyle/>
          <a:p>
            <a:r>
              <a:rPr lang="en-US" dirty="0"/>
              <a:t>This reference architecture illustrates multiple local branches of an organization that's spread out geographically. </a:t>
            </a:r>
          </a:p>
          <a:p>
            <a:endParaRPr lang="en-US" dirty="0"/>
          </a:p>
          <a:p>
            <a:r>
              <a:rPr lang="en-US" dirty="0"/>
              <a:t>Each location is using a Microsoft Azure Function App that's configured with the Premium plan in a nearby cloud region. </a:t>
            </a:r>
          </a:p>
          <a:p>
            <a:endParaRPr lang="en-US" dirty="0"/>
          </a:p>
          <a:p>
            <a:r>
              <a:rPr lang="en-US" dirty="0"/>
              <a:t>The developers in this architecture are monitoring all the Azure Function Apps by using Azure Monitor as a single pane of glass.</a:t>
            </a:r>
          </a:p>
        </p:txBody>
      </p:sp>
    </p:spTree>
    <p:extLst>
      <p:ext uri="{BB962C8B-B14F-4D97-AF65-F5344CB8AC3E}">
        <p14:creationId xmlns:p14="http://schemas.microsoft.com/office/powerpoint/2010/main" val="2136513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Architecture</a:t>
            </a:r>
            <a:br>
              <a:rPr lang="en-US" b="1"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8391" y="1541464"/>
            <a:ext cx="8898629" cy="4232275"/>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083997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Components</a:t>
            </a:r>
            <a:br>
              <a:rPr lang="en-US" b="1" dirty="0"/>
            </a:br>
            <a:endParaRPr lang="en-US" dirty="0"/>
          </a:p>
        </p:txBody>
      </p:sp>
      <p:sp>
        <p:nvSpPr>
          <p:cNvPr id="3" name="Content Placeholder 2"/>
          <p:cNvSpPr>
            <a:spLocks noGrp="1"/>
          </p:cNvSpPr>
          <p:nvPr>
            <p:ph idx="1"/>
          </p:nvPr>
        </p:nvSpPr>
        <p:spPr>
          <a:xfrm>
            <a:off x="838199" y="1219200"/>
            <a:ext cx="10883537" cy="4741817"/>
          </a:xfrm>
        </p:spPr>
        <p:txBody>
          <a:bodyPr>
            <a:normAutofit fontScale="92500" lnSpcReduction="10000"/>
          </a:bodyPr>
          <a:lstStyle/>
          <a:p>
            <a:pPr marL="0" indent="0">
              <a:buNone/>
            </a:pPr>
            <a:r>
              <a:rPr lang="en-US" u="sng" dirty="0"/>
              <a:t>Azure Functions.</a:t>
            </a:r>
          </a:p>
          <a:p>
            <a:r>
              <a:rPr lang="en-US" dirty="0"/>
              <a:t> Azure Functions is a </a:t>
            </a:r>
            <a:r>
              <a:rPr lang="en-US" dirty="0" err="1"/>
              <a:t>serverless</a:t>
            </a:r>
            <a:r>
              <a:rPr lang="en-US" dirty="0"/>
              <a:t> platform as a service (PaaS) in Azure that runs small, single-task code without requiring new infrastructure to be spun up. The Azure Functions Premium plan adds the ability to communicate with Azure Functions privately over a virtual network.</a:t>
            </a:r>
          </a:p>
          <a:p>
            <a:endParaRPr lang="en-US" dirty="0"/>
          </a:p>
          <a:p>
            <a:pPr marL="0" indent="0">
              <a:buNone/>
            </a:pPr>
            <a:r>
              <a:rPr lang="en-US" u="sng" dirty="0"/>
              <a:t>Azure Virtual Network. </a:t>
            </a:r>
          </a:p>
          <a:p>
            <a:r>
              <a:rPr lang="en-US" dirty="0"/>
              <a:t>Azure virtual networks are private networks built on the Azure cloud platform so that Azure resources can communicate with each other in a secure fashion. Azure virtual networks service endpoints ensure that Azure resources can only communicate over the secure virtual network backbone.</a:t>
            </a:r>
          </a:p>
        </p:txBody>
      </p:sp>
    </p:spTree>
    <p:extLst>
      <p:ext uri="{BB962C8B-B14F-4D97-AF65-F5344CB8AC3E}">
        <p14:creationId xmlns:p14="http://schemas.microsoft.com/office/powerpoint/2010/main" val="1212455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Scenario details</a:t>
            </a:r>
            <a:br>
              <a:rPr lang="en-US" b="1" dirty="0"/>
            </a:br>
            <a:endParaRPr lang="en-US" dirty="0"/>
          </a:p>
        </p:txBody>
      </p:sp>
      <p:sp>
        <p:nvSpPr>
          <p:cNvPr id="3" name="Content Placeholder 2"/>
          <p:cNvSpPr>
            <a:spLocks noGrp="1"/>
          </p:cNvSpPr>
          <p:nvPr>
            <p:ph idx="1"/>
          </p:nvPr>
        </p:nvSpPr>
        <p:spPr/>
        <p:txBody>
          <a:bodyPr/>
          <a:lstStyle/>
          <a:p>
            <a:r>
              <a:rPr lang="en-US" sz="2800" b="1" dirty="0"/>
              <a:t>Typical uses for this architecture include:</a:t>
            </a:r>
          </a:p>
          <a:p>
            <a:endParaRPr lang="en-US" sz="2800" b="1" dirty="0"/>
          </a:p>
          <a:p>
            <a:pPr>
              <a:buFont typeface="Wingdings" panose="05000000000000000000" pitchFamily="2" charset="2"/>
              <a:buChar char="Ø"/>
            </a:pPr>
            <a:r>
              <a:rPr lang="en-US" dirty="0"/>
              <a:t>Organizations with many physical locations that are connected to a virtual network in Azure to communicate with Azure Functions.</a:t>
            </a:r>
          </a:p>
          <a:p>
            <a:pPr>
              <a:buFont typeface="Wingdings" panose="05000000000000000000" pitchFamily="2" charset="2"/>
              <a:buChar char="Ø"/>
            </a:pPr>
            <a:r>
              <a:rPr lang="en-US" dirty="0"/>
              <a:t>High-growth workloads that are using Azure Functions locally and maintaining the option to use Azure for any unexpected bursts in work.</a:t>
            </a:r>
          </a:p>
          <a:p>
            <a:endParaRPr lang="en-US" dirty="0"/>
          </a:p>
        </p:txBody>
      </p:sp>
    </p:spTree>
    <p:extLst>
      <p:ext uri="{BB962C8B-B14F-4D97-AF65-F5344CB8AC3E}">
        <p14:creationId xmlns:p14="http://schemas.microsoft.com/office/powerpoint/2010/main" val="3648902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Designing for a </a:t>
            </a:r>
            <a:r>
              <a:rPr lang="en-US" b="1" dirty="0" err="1"/>
              <a:t>serverless</a:t>
            </a:r>
            <a:r>
              <a:rPr lang="en-US" b="1" dirty="0"/>
              <a:t> architecture</a:t>
            </a:r>
            <a:br>
              <a:rPr lang="en-US" b="1" dirty="0"/>
            </a:br>
            <a:endParaRPr lang="en-US" dirty="0"/>
          </a:p>
        </p:txBody>
      </p:sp>
      <p:sp>
        <p:nvSpPr>
          <p:cNvPr id="3" name="Content Placeholder 2"/>
          <p:cNvSpPr>
            <a:spLocks noGrp="1"/>
          </p:cNvSpPr>
          <p:nvPr>
            <p:ph idx="1"/>
          </p:nvPr>
        </p:nvSpPr>
        <p:spPr>
          <a:xfrm>
            <a:off x="838200" y="1825625"/>
            <a:ext cx="10282646" cy="4351338"/>
          </a:xfrm>
        </p:spPr>
        <p:txBody>
          <a:bodyPr/>
          <a:lstStyle/>
          <a:p>
            <a:r>
              <a:rPr lang="en-US" dirty="0"/>
              <a:t>Traditional enterprise applications trend toward a monolithic application architecture in which one code "solution" runs the entire organization's business logic. </a:t>
            </a:r>
          </a:p>
          <a:p>
            <a:endParaRPr lang="en-US" dirty="0"/>
          </a:p>
          <a:p>
            <a:r>
              <a:rPr lang="en-US" dirty="0"/>
              <a:t>With Azure Functions, the best practice is to design for a </a:t>
            </a:r>
            <a:r>
              <a:rPr lang="en-US" dirty="0" err="1"/>
              <a:t>serverless</a:t>
            </a:r>
            <a:r>
              <a:rPr lang="en-US" dirty="0"/>
              <a:t> architecture in which individual functions perform single tasks. These single tasks are designed to run quickly and integrate into larger workflows.</a:t>
            </a:r>
          </a:p>
        </p:txBody>
      </p:sp>
    </p:spTree>
    <p:extLst>
      <p:ext uri="{BB962C8B-B14F-4D97-AF65-F5344CB8AC3E}">
        <p14:creationId xmlns:p14="http://schemas.microsoft.com/office/powerpoint/2010/main" val="2900786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6880" y="2086428"/>
            <a:ext cx="9144000" cy="2387600"/>
          </a:xfrm>
        </p:spPr>
        <p:txBody>
          <a:bodyPr/>
          <a:lstStyle/>
          <a:p>
            <a:r>
              <a:rPr lang="en-US" dirty="0"/>
              <a:t>Azure function with other services</a:t>
            </a:r>
          </a:p>
        </p:txBody>
      </p:sp>
    </p:spTree>
    <p:extLst>
      <p:ext uri="{BB962C8B-B14F-4D97-AF65-F5344CB8AC3E}">
        <p14:creationId xmlns:p14="http://schemas.microsoft.com/office/powerpoint/2010/main" val="3936726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7875" y="1433286"/>
            <a:ext cx="9144000" cy="2387600"/>
          </a:xfrm>
        </p:spPr>
        <p:txBody>
          <a:bodyPr/>
          <a:lstStyle/>
          <a:p>
            <a:r>
              <a:rPr lang="en-US" dirty="0"/>
              <a:t>DevOps in Azure function</a:t>
            </a:r>
          </a:p>
        </p:txBody>
      </p:sp>
    </p:spTree>
    <p:extLst>
      <p:ext uri="{BB962C8B-B14F-4D97-AF65-F5344CB8AC3E}">
        <p14:creationId xmlns:p14="http://schemas.microsoft.com/office/powerpoint/2010/main" val="1207304417"/>
      </p:ext>
    </p:extLst>
  </p:cSld>
  <p:clrMapOvr>
    <a:masterClrMapping/>
  </p:clrMapOvr>
</p:sld>
</file>

<file path=ppt/theme/theme1.xml><?xml version="1.0" encoding="utf-8"?>
<a:theme xmlns:a="http://schemas.openxmlformats.org/drawingml/2006/main" name="00_PPT_Theme_NobleProg">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0_PPT_Theme_NobleProg" id="{A17BA39C-7068-4A79-96F4-6BEF9CC27A16}" vid="{9D5DCB5B-7A90-40BA-B296-3AD5E152D1B3}"/>
    </a:ext>
  </a:extLst>
</a:theme>
</file>

<file path=docProps/app.xml><?xml version="1.0" encoding="utf-8"?>
<Properties xmlns="http://schemas.openxmlformats.org/officeDocument/2006/extended-properties" xmlns:vt="http://schemas.openxmlformats.org/officeDocument/2006/docPropsVTypes">
  <Template>00_PPT_Theme_NobleProg_2022</Template>
  <TotalTime>65</TotalTime>
  <Words>858</Words>
  <Application>Microsoft Office PowerPoint</Application>
  <PresentationFormat>Widescreen</PresentationFormat>
  <Paragraphs>68</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Arial Narrow</vt:lpstr>
      <vt:lpstr>Calibri</vt:lpstr>
      <vt:lpstr>Raleway-v4020</vt:lpstr>
      <vt:lpstr>Raleway-v4020 Black</vt:lpstr>
      <vt:lpstr>Raleway-v4020 Thin</vt:lpstr>
      <vt:lpstr>Trebuchet MS</vt:lpstr>
      <vt:lpstr>Wingdings</vt:lpstr>
      <vt:lpstr>00_PPT_Theme_NobleProg</vt:lpstr>
      <vt:lpstr>Code reusability in Azure functions</vt:lpstr>
      <vt:lpstr>Azure function architecture</vt:lpstr>
      <vt:lpstr>Azure Functions in a hybrid environment </vt:lpstr>
      <vt:lpstr>Architecture </vt:lpstr>
      <vt:lpstr>Components </vt:lpstr>
      <vt:lpstr>Scenario details </vt:lpstr>
      <vt:lpstr>Designing for a serverless architecture </vt:lpstr>
      <vt:lpstr>Azure function with other services</vt:lpstr>
      <vt:lpstr>DevOps in Azure function</vt:lpstr>
      <vt:lpstr>DevOps with Azure Stack Hub </vt:lpstr>
      <vt:lpstr>Architecture </vt:lpstr>
      <vt:lpstr>Dataflow </vt:lpstr>
      <vt:lpstr>Components </vt:lpstr>
      <vt:lpstr>Considerations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reusability in Azure functions</dc:title>
  <dc:creator>oshadini</dc:creator>
  <cp:lastModifiedBy>Uditha bandara</cp:lastModifiedBy>
  <cp:revision>10</cp:revision>
  <dcterms:created xsi:type="dcterms:W3CDTF">2022-09-27T16:08:56Z</dcterms:created>
  <dcterms:modified xsi:type="dcterms:W3CDTF">2022-10-17T00:19:29Z</dcterms:modified>
</cp:coreProperties>
</file>