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0" r:id="rId5"/>
    <p:sldId id="261" r:id="rId6"/>
    <p:sldId id="263" r:id="rId7"/>
    <p:sldId id="296" r:id="rId8"/>
    <p:sldId id="265" r:id="rId9"/>
    <p:sldId id="266" r:id="rId10"/>
    <p:sldId id="268" r:id="rId11"/>
    <p:sldId id="272" r:id="rId12"/>
    <p:sldId id="278" r:id="rId13"/>
    <p:sldId id="277" r:id="rId14"/>
    <p:sldId id="279" r:id="rId15"/>
    <p:sldId id="281" r:id="rId16"/>
    <p:sldId id="282" r:id="rId17"/>
    <p:sldId id="298" r:id="rId18"/>
    <p:sldId id="299" r:id="rId19"/>
    <p:sldId id="300" r:id="rId20"/>
    <p:sldId id="283" r:id="rId21"/>
    <p:sldId id="284" r:id="rId22"/>
    <p:sldId id="285" r:id="rId23"/>
    <p:sldId id="286" r:id="rId24"/>
    <p:sldId id="287" r:id="rId25"/>
    <p:sldId id="289" r:id="rId26"/>
    <p:sldId id="293" r:id="rId27"/>
    <p:sldId id="303" r:id="rId28"/>
    <p:sldId id="302" r:id="rId29"/>
    <p:sldId id="304" r:id="rId30"/>
    <p:sldId id="305" r:id="rId31"/>
    <p:sldId id="29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bg>
      <p:bgPr>
        <a:blipFill dpi="0" rotWithShape="1">
          <a:blip r:embed="rId2" cstate="print">
            <a:alphaModFix amt="2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solidFill>
                  <a:srgbClr val="006EBE"/>
                </a:solidFill>
                <a:latin typeface="Raleway-v4020 Thin" pitchFamily="50" charset="-18"/>
              </a:defRPr>
            </a:lvl1pPr>
          </a:lstStyle>
          <a:p>
            <a:r>
              <a:rPr lang="en-US"/>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rgbClr val="414141"/>
                </a:solidFill>
                <a:latin typeface="Raleway-v4020 Black" pitchFamily="50" charset="-1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7" name="TextBox 7"/>
          <p:cNvSpPr txBox="1"/>
          <p:nvPr/>
        </p:nvSpPr>
        <p:spPr>
          <a:xfrm>
            <a:off x="479376" y="332656"/>
            <a:ext cx="2733441" cy="830997"/>
          </a:xfrm>
          <a:prstGeom prst="rect">
            <a:avLst/>
          </a:prstGeom>
          <a:noFill/>
        </p:spPr>
        <p:txBody>
          <a:bodyPr wrap="none" rtlCol="0">
            <a:spAutoFit/>
          </a:bodyPr>
          <a:lstStyle/>
          <a:p>
            <a:r>
              <a:rPr lang="en-US" sz="4800" b="1" i="1" dirty="0" err="1">
                <a:solidFill>
                  <a:srgbClr val="006EBE"/>
                </a:solidFill>
                <a:latin typeface="Arial Narrow" panose="020B0606020202030204" pitchFamily="34" charset="0"/>
              </a:rPr>
              <a:t>NobleProg</a:t>
            </a:r>
            <a:endParaRPr lang="en-GB" sz="48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3193462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Raleway-v4020 Thin" pitchFamily="50" charset="-18"/>
              </a:defRPr>
            </a:lvl1pPr>
          </a:lstStyle>
          <a:p>
            <a:r>
              <a:rPr lang="en-US"/>
              <a:t>Click to edit Master title style</a:t>
            </a:r>
            <a:endParaRPr lang="en-GB" dirty="0"/>
          </a:p>
        </p:txBody>
      </p:sp>
      <p:sp>
        <p:nvSpPr>
          <p:cNvPr id="3" name="Vertical Text Placeholder 2"/>
          <p:cNvSpPr>
            <a:spLocks noGrp="1"/>
          </p:cNvSpPr>
          <p:nvPr>
            <p:ph type="body" orient="vert" idx="1"/>
          </p:nvPr>
        </p:nvSpPr>
        <p:spPr/>
        <p:txBody>
          <a:bodyPr vert="eaVert"/>
          <a:lstStyle>
            <a:lvl1pPr>
              <a:defRPr>
                <a:solidFill>
                  <a:srgbClr val="414141"/>
                </a:solidFill>
                <a:latin typeface="Raleway-v4020" pitchFamily="50" charset="-18"/>
              </a:defRPr>
            </a:lvl1pPr>
            <a:lvl2pPr>
              <a:defRPr>
                <a:solidFill>
                  <a:srgbClr val="414141"/>
                </a:solidFill>
                <a:latin typeface="Raleway-v4020" pitchFamily="50" charset="-18"/>
              </a:defRPr>
            </a:lvl2pPr>
            <a:lvl3pPr>
              <a:defRPr>
                <a:solidFill>
                  <a:srgbClr val="414141"/>
                </a:solidFill>
                <a:latin typeface="Raleway-v4020" pitchFamily="50" charset="-18"/>
              </a:defRPr>
            </a:lvl3pPr>
            <a:lvl4pPr>
              <a:defRPr>
                <a:solidFill>
                  <a:srgbClr val="414141"/>
                </a:solidFill>
                <a:latin typeface="Raleway-v4020" pitchFamily="50" charset="-18"/>
              </a:defRPr>
            </a:lvl4pPr>
            <a:lvl5pPr>
              <a:defRPr>
                <a:solidFill>
                  <a:srgbClr val="414141"/>
                </a:solidFill>
                <a:latin typeface="Raleway-v4020" pitchFamily="50" charset="-18"/>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fld id="{D78EC400-BFA4-4608-8E49-7698D0BDDE3F}"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FAE21-826A-4CB9-95DB-DC0E59D269B7}" type="slidenum">
              <a:rPr lang="en-US" smtClean="0"/>
              <a:t>‹#›</a:t>
            </a:fld>
            <a:endParaRPr lang="en-US"/>
          </a:p>
        </p:txBody>
      </p:sp>
      <p:sp>
        <p:nvSpPr>
          <p:cNvPr id="8" name="TextBox 7"/>
          <p:cNvSpPr txBox="1"/>
          <p:nvPr/>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2319575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Raleway-v4020 Thin" pitchFamily="50" charset="-18"/>
              </a:defRPr>
            </a:lvl1pPr>
          </a:lstStyle>
          <a:p>
            <a:r>
              <a:rPr lang="en-US"/>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Raleway-v4020" pitchFamily="50" charset="-18"/>
              </a:defRPr>
            </a:lvl1pPr>
            <a:lvl2pPr>
              <a:defRPr>
                <a:latin typeface="Raleway-v4020" pitchFamily="50" charset="-18"/>
              </a:defRPr>
            </a:lvl2pPr>
            <a:lvl3pPr>
              <a:defRPr>
                <a:latin typeface="Raleway-v4020" pitchFamily="50" charset="-18"/>
              </a:defRPr>
            </a:lvl3pPr>
            <a:lvl4pPr>
              <a:defRPr>
                <a:latin typeface="Raleway-v4020" pitchFamily="50" charset="-18"/>
              </a:defRPr>
            </a:lvl4pPr>
            <a:lvl5pPr>
              <a:defRPr>
                <a:latin typeface="Raleway-v4020" pitchFamily="50" charset="-18"/>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fld id="{D78EC400-BFA4-4608-8E49-7698D0BDDE3F}"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FAE21-826A-4CB9-95DB-DC0E59D269B7}" type="slidenum">
              <a:rPr lang="en-US" smtClean="0"/>
              <a:t>‹#›</a:t>
            </a:fld>
            <a:endParaRPr lang="en-US"/>
          </a:p>
        </p:txBody>
      </p:sp>
      <p:sp>
        <p:nvSpPr>
          <p:cNvPr id="8" name="TextBox 7"/>
          <p:cNvSpPr txBox="1"/>
          <p:nvPr/>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2733489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006EBE"/>
                </a:solidFill>
                <a:latin typeface="Raleway-v4020 Thin" pitchFamily="50" charset="-18"/>
              </a:defRPr>
            </a:lvl1pPr>
          </a:lstStyle>
          <a:p>
            <a:r>
              <a:rPr lang="en-US"/>
              <a:t>Click to edit Master title style</a:t>
            </a:r>
            <a:endParaRPr lang="en-GB" dirty="0"/>
          </a:p>
        </p:txBody>
      </p:sp>
      <p:sp>
        <p:nvSpPr>
          <p:cNvPr id="3" name="Content Placeholder 2"/>
          <p:cNvSpPr>
            <a:spLocks noGrp="1"/>
          </p:cNvSpPr>
          <p:nvPr>
            <p:ph idx="1"/>
          </p:nvPr>
        </p:nvSpPr>
        <p:spPr/>
        <p:txBody>
          <a:bodyPr/>
          <a:lstStyle>
            <a:lvl1pPr>
              <a:defRPr>
                <a:solidFill>
                  <a:srgbClr val="414141"/>
                </a:solidFill>
                <a:latin typeface="Raleway-v4020" pitchFamily="50" charset="-18"/>
              </a:defRPr>
            </a:lvl1pPr>
            <a:lvl2pPr>
              <a:defRPr>
                <a:solidFill>
                  <a:srgbClr val="414141"/>
                </a:solidFill>
                <a:latin typeface="Raleway-v4020" pitchFamily="50" charset="-18"/>
              </a:defRPr>
            </a:lvl2pPr>
            <a:lvl3pPr>
              <a:defRPr>
                <a:solidFill>
                  <a:srgbClr val="414141"/>
                </a:solidFill>
                <a:latin typeface="Raleway-v4020" pitchFamily="50" charset="-18"/>
              </a:defRPr>
            </a:lvl3pPr>
            <a:lvl4pPr>
              <a:defRPr>
                <a:solidFill>
                  <a:srgbClr val="414141"/>
                </a:solidFill>
                <a:latin typeface="Raleway-v4020" pitchFamily="50" charset="-18"/>
              </a:defRPr>
            </a:lvl4pPr>
            <a:lvl5pPr>
              <a:defRPr>
                <a:solidFill>
                  <a:srgbClr val="414141"/>
                </a:solidFill>
                <a:latin typeface="Raleway-v4020" pitchFamily="50" charset="-18"/>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fld id="{D78EC400-BFA4-4608-8E49-7698D0BDDE3F}"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FAE21-826A-4CB9-95DB-DC0E59D269B7}" type="slidenum">
              <a:rPr lang="en-US" smtClean="0"/>
              <a:t>‹#›</a:t>
            </a:fld>
            <a:endParaRPr lang="en-US"/>
          </a:p>
        </p:txBody>
      </p:sp>
      <p:sp>
        <p:nvSpPr>
          <p:cNvPr id="7" name="TextBox 7"/>
          <p:cNvSpPr txBox="1"/>
          <p:nvPr/>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1179591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62262"/>
          </a:xfrm>
        </p:spPr>
        <p:txBody>
          <a:bodyPr anchor="b"/>
          <a:lstStyle>
            <a:lvl1pPr>
              <a:defRPr sz="6000">
                <a:solidFill>
                  <a:srgbClr val="006EBE"/>
                </a:solidFill>
                <a:latin typeface="Raleway-v4020 Thin" pitchFamily="50" charset="-18"/>
              </a:defRPr>
            </a:lvl1pPr>
          </a:lstStyle>
          <a:p>
            <a:r>
              <a:rPr lang="en-US"/>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rgbClr val="414141"/>
                </a:solidFill>
                <a:latin typeface="Raleway-v4020 Black" pitchFamily="50" charset="-18"/>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p:cNvSpPr>
            <a:spLocks noGrp="1"/>
          </p:cNvSpPr>
          <p:nvPr>
            <p:ph type="dt" sz="half" idx="10"/>
          </p:nvPr>
        </p:nvSpPr>
        <p:spPr/>
        <p:txBody>
          <a:bodyPr/>
          <a:lstStyle/>
          <a:p>
            <a:fld id="{D78EC400-BFA4-4608-8E49-7698D0BDDE3F}"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FAE21-826A-4CB9-95DB-DC0E59D269B7}" type="slidenum">
              <a:rPr lang="en-US" smtClean="0"/>
              <a:t>‹#›</a:t>
            </a:fld>
            <a:endParaRPr lang="en-US"/>
          </a:p>
        </p:txBody>
      </p:sp>
      <p:sp>
        <p:nvSpPr>
          <p:cNvPr id="8" name="TextBox 7"/>
          <p:cNvSpPr txBox="1"/>
          <p:nvPr/>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11375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6EBE"/>
                </a:solidFill>
                <a:latin typeface="Raleway-v4020 Thin" pitchFamily="50" charset="-18"/>
              </a:defRPr>
            </a:lvl1pPr>
          </a:lstStyle>
          <a:p>
            <a:r>
              <a:rPr lang="en-US"/>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lvl1pPr>
              <a:defRPr sz="2800">
                <a:solidFill>
                  <a:srgbClr val="414141"/>
                </a:solidFill>
                <a:latin typeface="Raleway-v4020" pitchFamily="50" charset="-18"/>
              </a:defRPr>
            </a:lvl1pPr>
            <a:lvl2pPr>
              <a:defRPr sz="2400">
                <a:solidFill>
                  <a:srgbClr val="414141"/>
                </a:solidFill>
                <a:latin typeface="Raleway-v4020" pitchFamily="50" charset="-18"/>
              </a:defRPr>
            </a:lvl2pPr>
            <a:lvl3pPr>
              <a:defRPr sz="2000">
                <a:solidFill>
                  <a:srgbClr val="414141"/>
                </a:solidFill>
                <a:latin typeface="Raleway-v4020" pitchFamily="50" charset="-18"/>
              </a:defRPr>
            </a:lvl3pPr>
            <a:lvl4pPr>
              <a:defRPr sz="1800">
                <a:solidFill>
                  <a:srgbClr val="414141"/>
                </a:solidFill>
                <a:latin typeface="Raleway-v4020" pitchFamily="50" charset="-18"/>
              </a:defRPr>
            </a:lvl4pPr>
            <a:lvl5pPr>
              <a:defRPr sz="1800">
                <a:solidFill>
                  <a:srgbClr val="414141"/>
                </a:solidFill>
                <a:latin typeface="Raleway-v4020" pitchFamily="50" charset="-18"/>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lvl1pPr>
              <a:defRPr sz="2800">
                <a:solidFill>
                  <a:srgbClr val="414141"/>
                </a:solidFill>
                <a:latin typeface="Raleway-v4020" pitchFamily="50" charset="-18"/>
              </a:defRPr>
            </a:lvl1pPr>
            <a:lvl2pPr>
              <a:defRPr sz="2400">
                <a:solidFill>
                  <a:srgbClr val="414141"/>
                </a:solidFill>
                <a:latin typeface="Raleway-v4020" pitchFamily="50" charset="-18"/>
              </a:defRPr>
            </a:lvl2pPr>
            <a:lvl3pPr>
              <a:defRPr sz="2000">
                <a:solidFill>
                  <a:srgbClr val="414141"/>
                </a:solidFill>
                <a:latin typeface="Raleway-v4020" pitchFamily="50" charset="-18"/>
              </a:defRPr>
            </a:lvl3pPr>
            <a:lvl4pPr>
              <a:defRPr sz="1800">
                <a:solidFill>
                  <a:srgbClr val="414141"/>
                </a:solidFill>
                <a:latin typeface="Raleway-v4020" pitchFamily="50" charset="-18"/>
              </a:defRPr>
            </a:lvl4pPr>
            <a:lvl5pPr>
              <a:defRPr sz="1800">
                <a:solidFill>
                  <a:srgbClr val="414141"/>
                </a:solidFill>
                <a:latin typeface="Raleway-v4020" pitchFamily="50" charset="-18"/>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Date Placeholder 4"/>
          <p:cNvSpPr>
            <a:spLocks noGrp="1"/>
          </p:cNvSpPr>
          <p:nvPr>
            <p:ph type="dt" sz="half" idx="10"/>
          </p:nvPr>
        </p:nvSpPr>
        <p:spPr/>
        <p:txBody>
          <a:bodyPr/>
          <a:lstStyle/>
          <a:p>
            <a:fld id="{D78EC400-BFA4-4608-8E49-7698D0BDDE3F}" type="datetimeFigureOut">
              <a:rPr lang="en-US" smtClean="0"/>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AFAE21-826A-4CB9-95DB-DC0E59D269B7}" type="slidenum">
              <a:rPr lang="en-US" smtClean="0"/>
              <a:t>‹#›</a:t>
            </a:fld>
            <a:endParaRPr lang="en-US"/>
          </a:p>
        </p:txBody>
      </p:sp>
      <p:sp>
        <p:nvSpPr>
          <p:cNvPr id="9" name="TextBox 7"/>
          <p:cNvSpPr txBox="1"/>
          <p:nvPr/>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778790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a:xfrm>
            <a:off x="831850" y="274638"/>
            <a:ext cx="10515600" cy="1143000"/>
          </a:xfrm>
        </p:spPr>
        <p:txBody>
          <a:bodyPr/>
          <a:lstStyle>
            <a:lvl1pPr>
              <a:defRPr>
                <a:solidFill>
                  <a:srgbClr val="006EBE"/>
                </a:solidFill>
                <a:latin typeface="Raleway-v4020 Thin" pitchFamily="50" charset="-18"/>
              </a:defRPr>
            </a:lvl1pPr>
          </a:lstStyle>
          <a:p>
            <a:r>
              <a:rPr lang="en-US"/>
              <a:t>Click to edit Master title style</a:t>
            </a:r>
            <a:endParaRPr lang="en-GB" dirty="0"/>
          </a:p>
        </p:txBody>
      </p:sp>
      <p:sp>
        <p:nvSpPr>
          <p:cNvPr id="3" name="Text Placeholder 2"/>
          <p:cNvSpPr>
            <a:spLocks noGrp="1"/>
          </p:cNvSpPr>
          <p:nvPr>
            <p:ph type="body" idx="1"/>
          </p:nvPr>
        </p:nvSpPr>
        <p:spPr>
          <a:xfrm>
            <a:off x="831850" y="1489075"/>
            <a:ext cx="5156200" cy="641350"/>
          </a:xfrm>
        </p:spPr>
        <p:txBody>
          <a:bodyPr anchor="b"/>
          <a:lstStyle>
            <a:lvl1pPr marL="0" indent="0">
              <a:buNone/>
              <a:defRPr sz="2400" b="1">
                <a:solidFill>
                  <a:srgbClr val="414141"/>
                </a:solidFill>
                <a:latin typeface="Raleway-v4020 Black" pitchFamily="50" charset="-1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1850" y="2193925"/>
            <a:ext cx="5156200" cy="3978275"/>
          </a:xfrm>
        </p:spPr>
        <p:txBody>
          <a:bodyPr/>
          <a:lstStyle>
            <a:lvl1pPr>
              <a:defRPr sz="2400">
                <a:solidFill>
                  <a:srgbClr val="414141"/>
                </a:solidFill>
                <a:latin typeface="Raleway-v4020" pitchFamily="50" charset="-18"/>
              </a:defRPr>
            </a:lvl1pPr>
            <a:lvl2pPr>
              <a:defRPr sz="2000">
                <a:solidFill>
                  <a:srgbClr val="414141"/>
                </a:solidFill>
                <a:latin typeface="Raleway-v4020" pitchFamily="50" charset="-18"/>
              </a:defRPr>
            </a:lvl2pPr>
            <a:lvl3pPr>
              <a:defRPr sz="1800">
                <a:solidFill>
                  <a:srgbClr val="414141"/>
                </a:solidFill>
                <a:latin typeface="Raleway-v4020" pitchFamily="50" charset="-18"/>
              </a:defRPr>
            </a:lvl3pPr>
            <a:lvl4pPr>
              <a:defRPr sz="1600">
                <a:solidFill>
                  <a:srgbClr val="414141"/>
                </a:solidFill>
                <a:latin typeface="Raleway-v4020" pitchFamily="50" charset="-18"/>
              </a:defRPr>
            </a:lvl4pPr>
            <a:lvl5pPr>
              <a:defRPr sz="1600">
                <a:solidFill>
                  <a:srgbClr val="414141"/>
                </a:solidFill>
                <a:latin typeface="Raleway-v4020" pitchFamily="50" charset="-18"/>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p:nvPr>
        </p:nvSpPr>
        <p:spPr>
          <a:xfrm>
            <a:off x="6189663" y="1489075"/>
            <a:ext cx="5157787" cy="641350"/>
          </a:xfrm>
        </p:spPr>
        <p:txBody>
          <a:bodyPr anchor="b"/>
          <a:lstStyle>
            <a:lvl1pPr marL="0" indent="0">
              <a:buNone/>
              <a:defRPr sz="2400" b="1">
                <a:solidFill>
                  <a:srgbClr val="414141"/>
                </a:solidFill>
                <a:latin typeface="Raleway-v4020 Black" pitchFamily="50" charset="-1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9663" y="2193925"/>
            <a:ext cx="5157787" cy="3978275"/>
          </a:xfrm>
        </p:spPr>
        <p:txBody>
          <a:bodyPr/>
          <a:lstStyle>
            <a:lvl1pPr>
              <a:defRPr sz="2400">
                <a:solidFill>
                  <a:srgbClr val="414141"/>
                </a:solidFill>
                <a:latin typeface="Raleway-v4020" pitchFamily="50" charset="-18"/>
              </a:defRPr>
            </a:lvl1pPr>
            <a:lvl2pPr>
              <a:defRPr sz="2000">
                <a:solidFill>
                  <a:srgbClr val="414141"/>
                </a:solidFill>
                <a:latin typeface="Raleway-v4020" pitchFamily="50" charset="-18"/>
              </a:defRPr>
            </a:lvl2pPr>
            <a:lvl3pPr>
              <a:defRPr sz="1800">
                <a:solidFill>
                  <a:srgbClr val="414141"/>
                </a:solidFill>
                <a:latin typeface="Raleway-v4020" pitchFamily="50" charset="-18"/>
              </a:defRPr>
            </a:lvl3pPr>
            <a:lvl4pPr>
              <a:defRPr sz="1600">
                <a:solidFill>
                  <a:srgbClr val="414141"/>
                </a:solidFill>
                <a:latin typeface="Raleway-v4020" pitchFamily="50" charset="-18"/>
              </a:defRPr>
            </a:lvl4pPr>
            <a:lvl5pPr>
              <a:defRPr sz="1600">
                <a:solidFill>
                  <a:srgbClr val="414141"/>
                </a:solidFill>
                <a:latin typeface="Raleway-v4020" pitchFamily="50" charset="-18"/>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p:cNvSpPr>
            <a:spLocks noGrp="1"/>
          </p:cNvSpPr>
          <p:nvPr>
            <p:ph type="dt" sz="half" idx="10"/>
          </p:nvPr>
        </p:nvSpPr>
        <p:spPr/>
        <p:txBody>
          <a:bodyPr/>
          <a:lstStyle/>
          <a:p>
            <a:fld id="{D78EC400-BFA4-4608-8E49-7698D0BDDE3F}" type="datetimeFigureOut">
              <a:rPr lang="en-US" smtClean="0"/>
              <a:t>10/17/2022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AFAE21-826A-4CB9-95DB-DC0E59D269B7}" type="slidenum">
              <a:rPr lang="en-US" smtClean="0"/>
              <a:t>‹#›</a:t>
            </a:fld>
            <a:endParaRPr lang="en-US"/>
          </a:p>
        </p:txBody>
      </p:sp>
      <p:sp>
        <p:nvSpPr>
          <p:cNvPr id="11" name="TextBox 7"/>
          <p:cNvSpPr txBox="1"/>
          <p:nvPr/>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2619079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6EBE"/>
                </a:solidFill>
                <a:latin typeface="Raleway-v4020 Thin" pitchFamily="50" charset="-18"/>
              </a:defRPr>
            </a:lvl1pPr>
          </a:lstStyle>
          <a:p>
            <a:r>
              <a:rPr lang="en-US"/>
              <a:t>Click to edit Master title style</a:t>
            </a:r>
            <a:endParaRPr lang="en-GB" dirty="0"/>
          </a:p>
        </p:txBody>
      </p:sp>
      <p:sp>
        <p:nvSpPr>
          <p:cNvPr id="3" name="Date Placeholder 2"/>
          <p:cNvSpPr>
            <a:spLocks noGrp="1"/>
          </p:cNvSpPr>
          <p:nvPr>
            <p:ph type="dt" sz="half" idx="10"/>
          </p:nvPr>
        </p:nvSpPr>
        <p:spPr/>
        <p:txBody>
          <a:bodyPr/>
          <a:lstStyle/>
          <a:p>
            <a:fld id="{D78EC400-BFA4-4608-8E49-7698D0BDDE3F}" type="datetimeFigureOut">
              <a:rPr lang="en-US" smtClean="0"/>
              <a:t>10/17/2022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AFAE21-826A-4CB9-95DB-DC0E59D269B7}" type="slidenum">
              <a:rPr lang="en-US" smtClean="0"/>
              <a:t>‹#›</a:t>
            </a:fld>
            <a:endParaRPr lang="en-US"/>
          </a:p>
        </p:txBody>
      </p:sp>
      <p:sp>
        <p:nvSpPr>
          <p:cNvPr id="7" name="TextBox 7"/>
          <p:cNvSpPr txBox="1"/>
          <p:nvPr/>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2228494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8EC400-BFA4-4608-8E49-7698D0BDDE3F}" type="datetimeFigureOut">
              <a:rPr lang="en-US" smtClean="0"/>
              <a:t>10/17/2022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AFAE21-826A-4CB9-95DB-DC0E59D269B7}" type="slidenum">
              <a:rPr lang="en-US" smtClean="0"/>
              <a:t>‹#›</a:t>
            </a:fld>
            <a:endParaRPr lang="en-US"/>
          </a:p>
        </p:txBody>
      </p:sp>
      <p:sp>
        <p:nvSpPr>
          <p:cNvPr id="6" name="TextBox 7"/>
          <p:cNvSpPr txBox="1"/>
          <p:nvPr/>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246162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rgbClr val="006EBE"/>
                </a:solidFill>
                <a:latin typeface="Raleway-v4020 Thin" pitchFamily="50" charset="-18"/>
              </a:defRPr>
            </a:lvl1pPr>
          </a:lstStyle>
          <a:p>
            <a:r>
              <a:rPr lang="en-US"/>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solidFill>
                  <a:srgbClr val="414141"/>
                </a:solidFill>
                <a:latin typeface="Raleway-v4020" pitchFamily="50" charset="-18"/>
              </a:defRPr>
            </a:lvl1pPr>
            <a:lvl2pPr>
              <a:defRPr sz="2800">
                <a:solidFill>
                  <a:srgbClr val="414141"/>
                </a:solidFill>
                <a:latin typeface="Raleway-v4020" pitchFamily="50" charset="-18"/>
              </a:defRPr>
            </a:lvl2pPr>
            <a:lvl3pPr>
              <a:defRPr sz="2400">
                <a:solidFill>
                  <a:srgbClr val="414141"/>
                </a:solidFill>
                <a:latin typeface="Raleway-v4020" pitchFamily="50" charset="-18"/>
              </a:defRPr>
            </a:lvl3pPr>
            <a:lvl4pPr>
              <a:defRPr sz="2000">
                <a:solidFill>
                  <a:srgbClr val="414141"/>
                </a:solidFill>
                <a:latin typeface="Raleway-v4020" pitchFamily="50" charset="-18"/>
              </a:defRPr>
            </a:lvl4pPr>
            <a:lvl5pPr>
              <a:defRPr sz="2000">
                <a:solidFill>
                  <a:srgbClr val="414141"/>
                </a:solidFill>
                <a:latin typeface="Raleway-v4020" pitchFamily="50" charset="-18"/>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solidFill>
                  <a:srgbClr val="414141"/>
                </a:solidFill>
                <a:latin typeface="Raleway-v4020" pitchFamily="50" charset="-1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8EC400-BFA4-4608-8E49-7698D0BDDE3F}" type="datetimeFigureOut">
              <a:rPr lang="en-US" smtClean="0"/>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AFAE21-826A-4CB9-95DB-DC0E59D269B7}" type="slidenum">
              <a:rPr lang="en-US" smtClean="0"/>
              <a:t>‹#›</a:t>
            </a:fld>
            <a:endParaRPr lang="en-US"/>
          </a:p>
        </p:txBody>
      </p:sp>
      <p:sp>
        <p:nvSpPr>
          <p:cNvPr id="9" name="TextBox 7"/>
          <p:cNvSpPr txBox="1"/>
          <p:nvPr/>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287299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rgbClr val="006EBE"/>
                </a:solidFill>
                <a:latin typeface="Raleway-v4020 Thin" pitchFamily="50" charset="-18"/>
              </a:defRPr>
            </a:lvl1pPr>
          </a:lstStyle>
          <a:p>
            <a:r>
              <a:rPr lang="en-US"/>
              <a:t>Click to edit Master title style</a:t>
            </a:r>
            <a:endParaRPr lang="en-GB"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Raleway-v4020" pitchFamily="50" charset="-18"/>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dirty="0"/>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solidFill>
                  <a:srgbClr val="414141"/>
                </a:solidFill>
                <a:latin typeface="Trebuchet MS" panose="020B0603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8EC400-BFA4-4608-8E49-7698D0BDDE3F}" type="datetimeFigureOut">
              <a:rPr lang="en-US" smtClean="0"/>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AFAE21-826A-4CB9-95DB-DC0E59D269B7}" type="slidenum">
              <a:rPr lang="en-US" smtClean="0"/>
              <a:t>‹#›</a:t>
            </a:fld>
            <a:endParaRPr lang="en-US"/>
          </a:p>
        </p:txBody>
      </p:sp>
      <p:sp>
        <p:nvSpPr>
          <p:cNvPr id="9" name="TextBox 7"/>
          <p:cNvSpPr txBox="1"/>
          <p:nvPr/>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4125056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20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dirty="0"/>
              <a:t>Kliknij, aby edytować styl</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GB" dirty="0"/>
          </a:p>
        </p:txBody>
      </p:sp>
      <p:sp>
        <p:nvSpPr>
          <p:cNvPr id="4" name="Date Placeholder 3"/>
          <p:cNvSpPr>
            <a:spLocks noGrp="1"/>
          </p:cNvSpPr>
          <p:nvPr>
            <p:ph type="dt" sz="half" idx="2"/>
          </p:nvPr>
        </p:nvSpPr>
        <p:spPr>
          <a:xfrm>
            <a:off x="911424" y="6356350"/>
            <a:ext cx="922867" cy="365125"/>
          </a:xfrm>
          <a:prstGeom prst="rect">
            <a:avLst/>
          </a:prstGeom>
        </p:spPr>
        <p:txBody>
          <a:bodyPr vert="horz" lIns="91440" tIns="45720" rIns="91440" bIns="45720" rtlCol="0" anchor="ctr"/>
          <a:lstStyle>
            <a:lvl1pPr algn="l">
              <a:defRPr sz="900">
                <a:solidFill>
                  <a:srgbClr val="414141"/>
                </a:solidFill>
                <a:latin typeface="Raleway-v4020" pitchFamily="50" charset="-18"/>
              </a:defRPr>
            </a:lvl1pPr>
          </a:lstStyle>
          <a:p>
            <a:fld id="{D78EC400-BFA4-4608-8E49-7698D0BDDE3F}" type="datetimeFigureOut">
              <a:rPr lang="en-US" smtClean="0"/>
              <a:t>10/17/2022</a:t>
            </a:fld>
            <a:endParaRPr lang="en-US"/>
          </a:p>
        </p:txBody>
      </p:sp>
      <p:sp>
        <p:nvSpPr>
          <p:cNvPr id="5" name="Footer Placeholder 4"/>
          <p:cNvSpPr>
            <a:spLocks noGrp="1"/>
          </p:cNvSpPr>
          <p:nvPr>
            <p:ph type="ftr" sz="quarter" idx="3"/>
          </p:nvPr>
        </p:nvSpPr>
        <p:spPr>
          <a:xfrm>
            <a:off x="1915242" y="6356350"/>
            <a:ext cx="2895600" cy="365125"/>
          </a:xfrm>
          <a:prstGeom prst="rect">
            <a:avLst/>
          </a:prstGeom>
        </p:spPr>
        <p:txBody>
          <a:bodyPr vert="horz" lIns="91440" tIns="45720" rIns="91440" bIns="45720" rtlCol="0" anchor="ctr"/>
          <a:lstStyle>
            <a:lvl1pPr algn="ctr">
              <a:defRPr sz="900">
                <a:solidFill>
                  <a:srgbClr val="414141"/>
                </a:solidFill>
                <a:latin typeface="Raleway-v4020" pitchFamily="50" charset="-18"/>
              </a:defRPr>
            </a:lvl1pPr>
          </a:lstStyle>
          <a:p>
            <a:endParaRPr lang="en-US"/>
          </a:p>
        </p:txBody>
      </p:sp>
      <p:sp>
        <p:nvSpPr>
          <p:cNvPr id="6" name="Slide Number Placeholder 5"/>
          <p:cNvSpPr>
            <a:spLocks noGrp="1"/>
          </p:cNvSpPr>
          <p:nvPr>
            <p:ph type="sldNum" sz="quarter" idx="4"/>
          </p:nvPr>
        </p:nvSpPr>
        <p:spPr>
          <a:xfrm>
            <a:off x="261431" y="6356350"/>
            <a:ext cx="577985" cy="365125"/>
          </a:xfrm>
          <a:prstGeom prst="rect">
            <a:avLst/>
          </a:prstGeom>
        </p:spPr>
        <p:txBody>
          <a:bodyPr vert="horz" lIns="91440" tIns="45720" rIns="91440" bIns="45720" rtlCol="0" anchor="ctr"/>
          <a:lstStyle>
            <a:lvl1pPr algn="r">
              <a:defRPr sz="1400">
                <a:solidFill>
                  <a:srgbClr val="006EBE"/>
                </a:solidFill>
                <a:latin typeface="Raleway-v4020" pitchFamily="50" charset="-18"/>
                <a:ea typeface="Adobe Fan Heiti Std B" panose="020B0700000000000000" pitchFamily="34" charset="-128"/>
              </a:defRPr>
            </a:lvl1pPr>
          </a:lstStyle>
          <a:p>
            <a:fld id="{46AFAE21-826A-4CB9-95DB-DC0E59D269B7}" type="slidenum">
              <a:rPr lang="en-US" smtClean="0"/>
              <a:t>‹#›</a:t>
            </a:fld>
            <a:endParaRPr lang="en-US"/>
          </a:p>
        </p:txBody>
      </p:sp>
      <p:sp>
        <p:nvSpPr>
          <p:cNvPr id="9" name="TextBox 8"/>
          <p:cNvSpPr txBox="1"/>
          <p:nvPr/>
        </p:nvSpPr>
        <p:spPr>
          <a:xfrm>
            <a:off x="5539703" y="6356350"/>
            <a:ext cx="1461426" cy="569387"/>
          </a:xfrm>
          <a:prstGeom prst="rect">
            <a:avLst/>
          </a:prstGeom>
          <a:noFill/>
        </p:spPr>
        <p:txBody>
          <a:bodyPr wrap="none" rtlCol="0">
            <a:spAutoFit/>
          </a:bodyPr>
          <a:lstStyle/>
          <a:p>
            <a:pPr algn="ctr"/>
            <a:r>
              <a:rPr lang="en-GB" sz="1000" b="1" dirty="0" err="1">
                <a:solidFill>
                  <a:srgbClr val="414141"/>
                </a:solidFill>
                <a:latin typeface="Raleway-v4020" pitchFamily="50" charset="-18"/>
                <a:ea typeface="Adobe Fan Heiti Std B" panose="020B0700000000000000" pitchFamily="34" charset="-128"/>
              </a:rPr>
              <a:t>NobleProg</a:t>
            </a:r>
            <a:r>
              <a:rPr lang="en-GB" sz="1000" b="1" dirty="0">
                <a:solidFill>
                  <a:srgbClr val="414141"/>
                </a:solidFill>
                <a:latin typeface="Raleway-v4020" pitchFamily="50" charset="-18"/>
                <a:ea typeface="Adobe Fan Heiti Std B" panose="020B0700000000000000" pitchFamily="34" charset="-128"/>
              </a:rPr>
              <a:t>®</a:t>
            </a:r>
            <a:r>
              <a:rPr lang="en-GB" sz="1000" dirty="0">
                <a:solidFill>
                  <a:srgbClr val="414141"/>
                </a:solidFill>
                <a:latin typeface="Raleway-v4020" pitchFamily="50" charset="-18"/>
                <a:ea typeface="Adobe Fan Heiti Std B" panose="020B0700000000000000" pitchFamily="34" charset="-128"/>
              </a:rPr>
              <a:t> 20</a:t>
            </a:r>
            <a:r>
              <a:rPr lang="pl-PL" sz="1000" dirty="0">
                <a:solidFill>
                  <a:srgbClr val="414141"/>
                </a:solidFill>
                <a:latin typeface="Raleway-v4020" pitchFamily="50" charset="-18"/>
                <a:ea typeface="Adobe Fan Heiti Std B" panose="020B0700000000000000" pitchFamily="34" charset="-128"/>
              </a:rPr>
              <a:t>22</a:t>
            </a:r>
            <a:endParaRPr lang="en-GB" sz="1000" dirty="0">
              <a:solidFill>
                <a:srgbClr val="414141"/>
              </a:solidFill>
              <a:latin typeface="Raleway-v4020" pitchFamily="50" charset="-18"/>
              <a:ea typeface="Adobe Fan Heiti Std B" panose="020B0700000000000000" pitchFamily="34" charset="-128"/>
            </a:endParaRPr>
          </a:p>
          <a:p>
            <a:pPr algn="ctr"/>
            <a:r>
              <a:rPr lang="en-GB" sz="1000" dirty="0">
                <a:solidFill>
                  <a:srgbClr val="414141"/>
                </a:solidFill>
                <a:latin typeface="Raleway-v4020" pitchFamily="50" charset="-18"/>
                <a:ea typeface="Adobe Fan Heiti Std B" panose="020B0700000000000000" pitchFamily="34" charset="-128"/>
              </a:rPr>
              <a:t>All Rights Reserved</a:t>
            </a:r>
          </a:p>
          <a:p>
            <a:endParaRPr lang="en-GB" sz="1100" dirty="0">
              <a:solidFill>
                <a:srgbClr val="414141"/>
              </a:solidFill>
              <a:latin typeface="Raleway-v4020" pitchFamily="50" charset="-18"/>
              <a:ea typeface="Adobe Fan Heiti Std B" panose="020B0700000000000000" pitchFamily="34" charset="-128"/>
            </a:endParaRPr>
          </a:p>
        </p:txBody>
      </p:sp>
    </p:spTree>
    <p:extLst>
      <p:ext uri="{BB962C8B-B14F-4D97-AF65-F5344CB8AC3E}">
        <p14:creationId xmlns:p14="http://schemas.microsoft.com/office/powerpoint/2010/main" val="263471618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400" b="1" kern="1200">
          <a:solidFill>
            <a:srgbClr val="006EBE"/>
          </a:solidFill>
          <a:latin typeface="Raleway-v4020 Thin" pitchFamily="50" charset="-18"/>
          <a:ea typeface="Adobe Fan Heiti Std B" panose="020B0700000000000000" pitchFamily="34" charset="-128"/>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rgbClr val="414141"/>
          </a:solidFill>
          <a:latin typeface="Raleway-v4020" pitchFamily="50" charset="-18"/>
          <a:ea typeface="Adobe Fan Heiti Std B" panose="020B0700000000000000" pitchFamily="34" charset="-128"/>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rgbClr val="414141"/>
          </a:solidFill>
          <a:latin typeface="Raleway-v4020" pitchFamily="50" charset="-18"/>
          <a:ea typeface="Adobe Fan Heiti Std B" panose="020B0700000000000000" pitchFamily="34" charset="-128"/>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rgbClr val="414141"/>
          </a:solidFill>
          <a:latin typeface="Raleway-v4020" pitchFamily="50" charset="-18"/>
          <a:ea typeface="Adobe Fan Heiti Std B" panose="020B0700000000000000" pitchFamily="34" charset="-128"/>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rgbClr val="414141"/>
          </a:solidFill>
          <a:latin typeface="Raleway-v4020" pitchFamily="50" charset="-18"/>
          <a:ea typeface="Adobe Fan Heiti Std B" panose="020B0700000000000000" pitchFamily="34" charset="-128"/>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rgbClr val="414141"/>
          </a:solidFill>
          <a:latin typeface="Raleway-v4020" pitchFamily="50" charset="-18"/>
          <a:ea typeface="Adobe Fan Heiti Std B" panose="020B0700000000000000" pitchFamily="34" charset="-128"/>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4297" y="2129971"/>
            <a:ext cx="9144000" cy="2387600"/>
          </a:xfrm>
        </p:spPr>
        <p:txBody>
          <a:bodyPr/>
          <a:lstStyle/>
          <a:p>
            <a:r>
              <a:rPr lang="en-US" dirty="0"/>
              <a:t>Data management patterns </a:t>
            </a:r>
          </a:p>
        </p:txBody>
      </p:sp>
    </p:spTree>
    <p:extLst>
      <p:ext uri="{BB962C8B-B14F-4D97-AF65-F5344CB8AC3E}">
        <p14:creationId xmlns:p14="http://schemas.microsoft.com/office/powerpoint/2010/main" val="107832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Solution</a:t>
            </a:r>
            <a:br>
              <a:rPr lang="en-US" b="1" dirty="0"/>
            </a:b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The Event Sourcing pattern defines an approach to handling operations on data that's driven by a sequence of events, each of which is recorded in an append-only store. </a:t>
            </a:r>
          </a:p>
          <a:p>
            <a:pPr>
              <a:buFont typeface="Wingdings" panose="05000000000000000000" pitchFamily="2" charset="2"/>
              <a:buChar char="Ø"/>
            </a:pPr>
            <a:endParaRPr lang="en-US" dirty="0"/>
          </a:p>
          <a:p>
            <a:pPr>
              <a:buFont typeface="Wingdings" panose="05000000000000000000" pitchFamily="2" charset="2"/>
              <a:buChar char="Ø"/>
            </a:pPr>
            <a:r>
              <a:rPr lang="en-US" dirty="0"/>
              <a:t>Application code sends a series of events that imperatively describe each action that has occurred on the data to the event store, where they're persisted. Each event represents a set of changes to the data (such as </a:t>
            </a:r>
            <a:r>
              <a:rPr lang="en-US" dirty="0" err="1"/>
              <a:t>AddedItemToOrder</a:t>
            </a:r>
            <a:r>
              <a:rPr lang="en-US" dirty="0"/>
              <a:t>).</a:t>
            </a:r>
          </a:p>
          <a:p>
            <a:pPr marL="0" indent="0">
              <a:buNone/>
            </a:pPr>
            <a:endParaRPr lang="en-US" dirty="0"/>
          </a:p>
        </p:txBody>
      </p:sp>
    </p:spTree>
    <p:extLst>
      <p:ext uri="{BB962C8B-B14F-4D97-AF65-F5344CB8AC3E}">
        <p14:creationId xmlns:p14="http://schemas.microsoft.com/office/powerpoint/2010/main" val="839303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When to use this pattern</a:t>
            </a:r>
            <a:br>
              <a:rPr lang="en-US" b="1" dirty="0"/>
            </a:br>
            <a:endParaRPr lang="en-US" dirty="0"/>
          </a:p>
        </p:txBody>
      </p:sp>
      <p:sp>
        <p:nvSpPr>
          <p:cNvPr id="3" name="Content Placeholder 2"/>
          <p:cNvSpPr>
            <a:spLocks noGrp="1"/>
          </p:cNvSpPr>
          <p:nvPr>
            <p:ph idx="1"/>
          </p:nvPr>
        </p:nvSpPr>
        <p:spPr>
          <a:xfrm>
            <a:off x="777240" y="1214845"/>
            <a:ext cx="10932742" cy="5116285"/>
          </a:xfrm>
        </p:spPr>
        <p:txBody>
          <a:bodyPr>
            <a:normAutofit fontScale="92500" lnSpcReduction="20000"/>
          </a:bodyPr>
          <a:lstStyle/>
          <a:p>
            <a:r>
              <a:rPr lang="en-US" dirty="0"/>
              <a:t>Use this pattern in the following scenarios:</a:t>
            </a:r>
          </a:p>
          <a:p>
            <a:endParaRPr lang="en-US" dirty="0"/>
          </a:p>
          <a:p>
            <a:pPr>
              <a:buFont typeface="Wingdings" panose="05000000000000000000" pitchFamily="2" charset="2"/>
              <a:buChar char="§"/>
            </a:pPr>
            <a:r>
              <a:rPr lang="en-US" dirty="0"/>
              <a:t>When you want to capture intent, purpose, or reason in the data. For example, changes to a customer entity can be captured as a series of specific event types, such as Moved home, Closed account, or Deceased.</a:t>
            </a:r>
          </a:p>
          <a:p>
            <a:pPr>
              <a:buFont typeface="Wingdings" panose="05000000000000000000" pitchFamily="2" charset="2"/>
              <a:buChar char="§"/>
            </a:pPr>
            <a:endParaRPr lang="en-US" dirty="0"/>
          </a:p>
          <a:p>
            <a:pPr>
              <a:buFont typeface="Wingdings" panose="05000000000000000000" pitchFamily="2" charset="2"/>
              <a:buChar char="§"/>
            </a:pPr>
            <a:r>
              <a:rPr lang="en-US" dirty="0"/>
              <a:t>When it's vital to minimize or completely avoid the occurrence of conflicting updates to data.</a:t>
            </a:r>
          </a:p>
          <a:p>
            <a:pPr>
              <a:buFont typeface="Wingdings" panose="05000000000000000000" pitchFamily="2" charset="2"/>
              <a:buChar char="§"/>
            </a:pPr>
            <a:endParaRPr lang="en-US" dirty="0"/>
          </a:p>
          <a:p>
            <a:pPr>
              <a:buFont typeface="Wingdings" panose="05000000000000000000" pitchFamily="2" charset="2"/>
              <a:buChar char="§"/>
            </a:pPr>
            <a:r>
              <a:rPr lang="en-US" dirty="0"/>
              <a:t>When you want to record events that occur, and be able to replay them to restore the state of a system, roll back changes, or keep a history and audit log. For example, when a task involves multiple steps you might need to execute actions to revert updates and then replay some steps to bring the data back into a consistent state.</a:t>
            </a:r>
          </a:p>
          <a:p>
            <a:endParaRPr lang="en-US" dirty="0"/>
          </a:p>
        </p:txBody>
      </p:sp>
    </p:spTree>
    <p:extLst>
      <p:ext uri="{BB962C8B-B14F-4D97-AF65-F5344CB8AC3E}">
        <p14:creationId xmlns:p14="http://schemas.microsoft.com/office/powerpoint/2010/main" val="2107055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Static Content</a:t>
            </a:r>
          </a:p>
        </p:txBody>
      </p:sp>
    </p:spTree>
    <p:extLst>
      <p:ext uri="{BB962C8B-B14F-4D97-AF65-F5344CB8AC3E}">
        <p14:creationId xmlns:p14="http://schemas.microsoft.com/office/powerpoint/2010/main" val="1576639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Static Content Hosting pattern</a:t>
            </a:r>
            <a:br>
              <a:rPr lang="en-US" dirty="0"/>
            </a:br>
            <a:endParaRPr lang="en-US" dirty="0"/>
          </a:p>
        </p:txBody>
      </p:sp>
      <p:sp>
        <p:nvSpPr>
          <p:cNvPr id="3" name="Content Placeholder 2"/>
          <p:cNvSpPr>
            <a:spLocks noGrp="1"/>
          </p:cNvSpPr>
          <p:nvPr>
            <p:ph idx="1"/>
          </p:nvPr>
        </p:nvSpPr>
        <p:spPr/>
        <p:txBody>
          <a:bodyPr/>
          <a:lstStyle/>
          <a:p>
            <a:r>
              <a:rPr lang="en-US" dirty="0"/>
              <a:t>Deploy static content to a cloud-based storage service that can deliver them directly to the client. This can reduce the need for potentially expensive compute instances.</a:t>
            </a:r>
          </a:p>
        </p:txBody>
      </p:sp>
    </p:spTree>
    <p:extLst>
      <p:ext uri="{BB962C8B-B14F-4D97-AF65-F5344CB8AC3E}">
        <p14:creationId xmlns:p14="http://schemas.microsoft.com/office/powerpoint/2010/main" val="4203246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Solution</a:t>
            </a:r>
            <a:br>
              <a:rPr lang="en-US" b="1" dirty="0"/>
            </a:br>
            <a:endParaRPr lang="en-US" dirty="0"/>
          </a:p>
        </p:txBody>
      </p:sp>
      <p:sp>
        <p:nvSpPr>
          <p:cNvPr id="3" name="Content Placeholder 2"/>
          <p:cNvSpPr>
            <a:spLocks noGrp="1"/>
          </p:cNvSpPr>
          <p:nvPr>
            <p:ph idx="1"/>
          </p:nvPr>
        </p:nvSpPr>
        <p:spPr/>
        <p:txBody>
          <a:bodyPr/>
          <a:lstStyle/>
          <a:p>
            <a:r>
              <a:rPr lang="en-US" dirty="0"/>
              <a:t>In most cloud hosting environments, you can put some of an application's resources and static pages in a storage service. The storage service can serve requests for these resources, reducing load on the compute resources that handle other web requests. </a:t>
            </a:r>
          </a:p>
          <a:p>
            <a:endParaRPr lang="en-US" dirty="0"/>
          </a:p>
          <a:p>
            <a:r>
              <a:rPr lang="en-US" dirty="0"/>
              <a:t>The cost for cloud-hosted storage is typically much less than for compute instances</a:t>
            </a:r>
          </a:p>
        </p:txBody>
      </p:sp>
    </p:spTree>
    <p:extLst>
      <p:ext uri="{BB962C8B-B14F-4D97-AF65-F5344CB8AC3E}">
        <p14:creationId xmlns:p14="http://schemas.microsoft.com/office/powerpoint/2010/main" val="3625892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When to use this pattern</a:t>
            </a:r>
            <a:br>
              <a:rPr lang="en-US" b="1" dirty="0"/>
            </a:br>
            <a:endParaRPr lang="en-US" dirty="0"/>
          </a:p>
        </p:txBody>
      </p:sp>
      <p:sp>
        <p:nvSpPr>
          <p:cNvPr id="3" name="Content Placeholder 2"/>
          <p:cNvSpPr>
            <a:spLocks noGrp="1"/>
          </p:cNvSpPr>
          <p:nvPr>
            <p:ph idx="1"/>
          </p:nvPr>
        </p:nvSpPr>
        <p:spPr/>
        <p:txBody>
          <a:bodyPr/>
          <a:lstStyle/>
          <a:p>
            <a:pPr marL="0" indent="0">
              <a:buNone/>
            </a:pPr>
            <a:r>
              <a:rPr lang="en-US" u="sng" dirty="0"/>
              <a:t>This pattern is useful for:</a:t>
            </a:r>
          </a:p>
          <a:p>
            <a:r>
              <a:rPr lang="en-US" dirty="0"/>
              <a:t>Minimizing the hosting cost for websites and applications that contain some static resources.</a:t>
            </a:r>
          </a:p>
          <a:p>
            <a:r>
              <a:rPr lang="en-US" dirty="0"/>
              <a:t>Minimizing the hosting cost for websites that consist of only static content and resources. Depending on the capabilities of the hosting provider's storage system, it might be possible to entirely host a fully static website in a storage account.</a:t>
            </a:r>
          </a:p>
          <a:p>
            <a:r>
              <a:rPr lang="en-US" dirty="0"/>
              <a:t>Exposing static resources and content for applications running in other hosting environments or on-premises servers.</a:t>
            </a:r>
          </a:p>
          <a:p>
            <a:endParaRPr lang="en-US" dirty="0"/>
          </a:p>
        </p:txBody>
      </p:sp>
    </p:spTree>
    <p:extLst>
      <p:ext uri="{BB962C8B-B14F-4D97-AF65-F5344CB8AC3E}">
        <p14:creationId xmlns:p14="http://schemas.microsoft.com/office/powerpoint/2010/main" val="3111052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This pattern might not be useful in the following situations:</a:t>
            </a:r>
          </a:p>
        </p:txBody>
      </p:sp>
      <p:sp>
        <p:nvSpPr>
          <p:cNvPr id="3" name="Content Placeholder 2"/>
          <p:cNvSpPr>
            <a:spLocks noGrp="1"/>
          </p:cNvSpPr>
          <p:nvPr>
            <p:ph idx="1"/>
          </p:nvPr>
        </p:nvSpPr>
        <p:spPr/>
        <p:txBody>
          <a:bodyPr/>
          <a:lstStyle/>
          <a:p>
            <a:r>
              <a:rPr lang="en-US" dirty="0"/>
              <a:t>The application needs to perform some processing on the static content before delivering it to the client. For example, it might be necessary to add a timestamp to a document.</a:t>
            </a:r>
          </a:p>
          <a:p>
            <a:endParaRPr lang="en-US" dirty="0"/>
          </a:p>
          <a:p>
            <a:r>
              <a:rPr lang="en-US" dirty="0"/>
              <a:t>The volume of static content is very small. The overhead of retrieving this content from separate storage can outweigh the cost benefit of separating it out from the compute resource.</a:t>
            </a:r>
          </a:p>
          <a:p>
            <a:endParaRPr lang="en-US" dirty="0"/>
          </a:p>
        </p:txBody>
      </p:sp>
    </p:spTree>
    <p:extLst>
      <p:ext uri="{BB962C8B-B14F-4D97-AF65-F5344CB8AC3E}">
        <p14:creationId xmlns:p14="http://schemas.microsoft.com/office/powerpoint/2010/main" val="1694931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858666" y="1955075"/>
            <a:ext cx="9720073" cy="1319348"/>
          </a:xfrm>
          <a:noFill/>
          <a:ln>
            <a:solidFill>
              <a:schemeClr val="tx2">
                <a:lumMod val="50000"/>
              </a:schemeClr>
            </a:solidFill>
          </a:ln>
        </p:spPr>
        <p:txBody>
          <a:bodyPr/>
          <a:lstStyle/>
          <a:p>
            <a:r>
              <a:rPr lang="en-US" dirty="0"/>
              <a:t>&lt;Setting name="</a:t>
            </a:r>
            <a:r>
              <a:rPr lang="en-US" dirty="0" err="1"/>
              <a:t>StaticContent.StorageConnectionString</a:t>
            </a:r>
            <a:r>
              <a:rPr lang="en-US" dirty="0"/>
              <a:t>"         value="</a:t>
            </a:r>
            <a:r>
              <a:rPr lang="en-US" dirty="0" err="1"/>
              <a:t>UseDevelopmentStorage</a:t>
            </a:r>
            <a:r>
              <a:rPr lang="en-US" dirty="0"/>
              <a:t>=true" /&gt;&lt;Setting name="</a:t>
            </a:r>
            <a:r>
              <a:rPr lang="en-US" dirty="0" err="1"/>
              <a:t>StaticContent.Container</a:t>
            </a:r>
            <a:r>
              <a:rPr lang="en-US" dirty="0"/>
              <a:t>" value="static-content" /&gt;</a:t>
            </a:r>
          </a:p>
        </p:txBody>
      </p:sp>
    </p:spTree>
    <p:extLst>
      <p:ext uri="{BB962C8B-B14F-4D97-AF65-F5344CB8AC3E}">
        <p14:creationId xmlns:p14="http://schemas.microsoft.com/office/powerpoint/2010/main" val="1308910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2514" y="277225"/>
            <a:ext cx="11521439" cy="646331"/>
          </a:xfrm>
          <a:prstGeom prst="rect">
            <a:avLst/>
          </a:prstGeom>
        </p:spPr>
        <p:txBody>
          <a:bodyPr wrap="square">
            <a:spAutoFit/>
          </a:bodyPr>
          <a:lstStyle/>
          <a:p>
            <a:r>
              <a:rPr lang="en-US" dirty="0"/>
              <a:t>The Settings class in the file </a:t>
            </a:r>
            <a:r>
              <a:rPr lang="en-US" dirty="0" err="1"/>
              <a:t>Settings.cs</a:t>
            </a:r>
            <a:r>
              <a:rPr lang="en-US" dirty="0"/>
              <a:t> of the </a:t>
            </a:r>
            <a:r>
              <a:rPr lang="en-US" dirty="0" err="1"/>
              <a:t>StaticContentHosting.Web</a:t>
            </a:r>
            <a:r>
              <a:rPr lang="en-US" dirty="0"/>
              <a:t> project contains methods to extract these values and build a string value containing the cloud storage account container URL.</a:t>
            </a:r>
          </a:p>
        </p:txBody>
      </p:sp>
      <p:sp>
        <p:nvSpPr>
          <p:cNvPr id="5" name="Rectangle 4"/>
          <p:cNvSpPr/>
          <p:nvPr/>
        </p:nvSpPr>
        <p:spPr>
          <a:xfrm>
            <a:off x="3361509" y="1169356"/>
            <a:ext cx="6096000" cy="5355312"/>
          </a:xfrm>
          <a:prstGeom prst="rect">
            <a:avLst/>
          </a:prstGeom>
          <a:noFill/>
          <a:ln>
            <a:solidFill>
              <a:schemeClr val="tx2">
                <a:lumMod val="50000"/>
              </a:schemeClr>
            </a:solidFill>
          </a:ln>
        </p:spPr>
        <p:txBody>
          <a:bodyPr>
            <a:spAutoFit/>
          </a:bodyPr>
          <a:lstStyle/>
          <a:p>
            <a:r>
              <a:rPr lang="en-US" dirty="0"/>
              <a:t>public class Settings</a:t>
            </a:r>
          </a:p>
          <a:p>
            <a:r>
              <a:rPr lang="en-US" dirty="0"/>
              <a:t>{</a:t>
            </a:r>
          </a:p>
          <a:p>
            <a:r>
              <a:rPr lang="en-US" dirty="0"/>
              <a:t>  public static string </a:t>
            </a:r>
            <a:r>
              <a:rPr lang="en-US" dirty="0" err="1"/>
              <a:t>StaticContentStorageConnectionString</a:t>
            </a:r>
            <a:r>
              <a:rPr lang="en-US" dirty="0"/>
              <a:t> {</a:t>
            </a:r>
          </a:p>
          <a:p>
            <a:r>
              <a:rPr lang="en-US" dirty="0"/>
              <a:t>    get</a:t>
            </a:r>
          </a:p>
          <a:p>
            <a:r>
              <a:rPr lang="en-US" dirty="0"/>
              <a:t>    {</a:t>
            </a:r>
          </a:p>
          <a:p>
            <a:r>
              <a:rPr lang="en-US" dirty="0"/>
              <a:t>      return </a:t>
            </a:r>
            <a:r>
              <a:rPr lang="en-US" dirty="0" err="1"/>
              <a:t>RoleEnvironment.GetConfigurationSettingValue</a:t>
            </a:r>
            <a:r>
              <a:rPr lang="en-US" dirty="0"/>
              <a:t>(</a:t>
            </a:r>
          </a:p>
          <a:p>
            <a:r>
              <a:rPr lang="en-US" dirty="0"/>
              <a:t>                              "</a:t>
            </a:r>
            <a:r>
              <a:rPr lang="en-US" dirty="0" err="1"/>
              <a:t>StaticContent.StorageConnectionString</a:t>
            </a:r>
            <a:r>
              <a:rPr lang="en-US" dirty="0"/>
              <a:t>");</a:t>
            </a:r>
          </a:p>
          <a:p>
            <a:r>
              <a:rPr lang="en-US" dirty="0"/>
              <a:t>    }</a:t>
            </a:r>
          </a:p>
          <a:p>
            <a:r>
              <a:rPr lang="en-US" dirty="0"/>
              <a:t>  }</a:t>
            </a:r>
          </a:p>
          <a:p>
            <a:endParaRPr lang="en-US" dirty="0"/>
          </a:p>
          <a:p>
            <a:r>
              <a:rPr lang="en-US" dirty="0"/>
              <a:t>  public static string </a:t>
            </a:r>
            <a:r>
              <a:rPr lang="en-US" dirty="0" err="1"/>
              <a:t>StaticContentContainer</a:t>
            </a:r>
            <a:endParaRPr lang="en-US" dirty="0"/>
          </a:p>
          <a:p>
            <a:r>
              <a:rPr lang="en-US" dirty="0"/>
              <a:t>  {</a:t>
            </a:r>
          </a:p>
          <a:p>
            <a:r>
              <a:rPr lang="en-US" dirty="0"/>
              <a:t>    get</a:t>
            </a:r>
          </a:p>
          <a:p>
            <a:r>
              <a:rPr lang="en-US" dirty="0"/>
              <a:t>    {</a:t>
            </a:r>
          </a:p>
          <a:p>
            <a:r>
              <a:rPr lang="en-US" dirty="0"/>
              <a:t>      return </a:t>
            </a:r>
            <a:r>
              <a:rPr lang="en-US" dirty="0" err="1"/>
              <a:t>RoleEnvironment.GetConfigurationSettingValue</a:t>
            </a:r>
            <a:r>
              <a:rPr lang="en-US" dirty="0"/>
              <a:t>("</a:t>
            </a:r>
            <a:r>
              <a:rPr lang="en-US" dirty="0" err="1"/>
              <a:t>StaticContent.Container</a:t>
            </a:r>
            <a:r>
              <a:rPr lang="en-US" dirty="0"/>
              <a:t>");</a:t>
            </a:r>
          </a:p>
          <a:p>
            <a:r>
              <a:rPr lang="en-US" dirty="0"/>
              <a:t>    }</a:t>
            </a:r>
          </a:p>
          <a:p>
            <a:r>
              <a:rPr lang="en-US" dirty="0"/>
              <a:t>  }</a:t>
            </a:r>
          </a:p>
        </p:txBody>
      </p:sp>
    </p:spTree>
    <p:extLst>
      <p:ext uri="{BB962C8B-B14F-4D97-AF65-F5344CB8AC3E}">
        <p14:creationId xmlns:p14="http://schemas.microsoft.com/office/powerpoint/2010/main" val="3418806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92783" y="885655"/>
            <a:ext cx="6096000" cy="3693319"/>
          </a:xfrm>
          <a:prstGeom prst="rect">
            <a:avLst/>
          </a:prstGeom>
          <a:noFill/>
          <a:ln>
            <a:solidFill>
              <a:schemeClr val="tx2">
                <a:lumMod val="50000"/>
              </a:schemeClr>
            </a:solidFill>
          </a:ln>
        </p:spPr>
        <p:txBody>
          <a:bodyPr>
            <a:spAutoFit/>
          </a:bodyPr>
          <a:lstStyle/>
          <a:p>
            <a:r>
              <a:rPr lang="en-US" dirty="0"/>
              <a:t>public static string </a:t>
            </a:r>
            <a:r>
              <a:rPr lang="en-US" dirty="0" err="1"/>
              <a:t>StaticContentBaseUrl</a:t>
            </a:r>
            <a:endParaRPr lang="en-US" dirty="0"/>
          </a:p>
          <a:p>
            <a:r>
              <a:rPr lang="en-US" dirty="0"/>
              <a:t>  {</a:t>
            </a:r>
          </a:p>
          <a:p>
            <a:r>
              <a:rPr lang="en-US" dirty="0"/>
              <a:t>    get</a:t>
            </a:r>
          </a:p>
          <a:p>
            <a:r>
              <a:rPr lang="en-US" dirty="0"/>
              <a:t>    {</a:t>
            </a:r>
          </a:p>
          <a:p>
            <a:r>
              <a:rPr lang="en-US" dirty="0"/>
              <a:t>        </a:t>
            </a:r>
            <a:r>
              <a:rPr lang="en-US" dirty="0" err="1"/>
              <a:t>var</a:t>
            </a:r>
            <a:r>
              <a:rPr lang="en-US" dirty="0"/>
              <a:t> </a:t>
            </a:r>
            <a:r>
              <a:rPr lang="en-US" dirty="0" err="1"/>
              <a:t>blobServiceClient</a:t>
            </a:r>
            <a:r>
              <a:rPr lang="en-US" dirty="0"/>
              <a:t> = new </a:t>
            </a:r>
            <a:r>
              <a:rPr lang="en-US" dirty="0" err="1"/>
              <a:t>BlobServiceClient</a:t>
            </a:r>
            <a:r>
              <a:rPr lang="en-US" dirty="0"/>
              <a:t>(</a:t>
            </a:r>
            <a:r>
              <a:rPr lang="en-US" dirty="0" err="1"/>
              <a:t>StaticContentStorageConnectionString</a:t>
            </a:r>
            <a:r>
              <a:rPr lang="en-US" dirty="0"/>
              <a:t>);</a:t>
            </a:r>
          </a:p>
          <a:p>
            <a:endParaRPr lang="en-US" dirty="0"/>
          </a:p>
          <a:p>
            <a:r>
              <a:rPr lang="en-US" dirty="0"/>
              <a:t>        return </a:t>
            </a:r>
            <a:r>
              <a:rPr lang="en-US" dirty="0" err="1"/>
              <a:t>string.Format</a:t>
            </a:r>
            <a:r>
              <a:rPr lang="en-US" dirty="0"/>
              <a:t>("{0}/{1}", </a:t>
            </a:r>
            <a:r>
              <a:rPr lang="en-US" dirty="0" err="1"/>
              <a:t>blobServiceClient.Uri.ToString</a:t>
            </a:r>
            <a:r>
              <a:rPr lang="en-US" dirty="0"/>
              <a:t>().</a:t>
            </a:r>
            <a:r>
              <a:rPr lang="en-US" dirty="0" err="1"/>
              <a:t>TrimEnd</a:t>
            </a:r>
            <a:r>
              <a:rPr lang="en-US" dirty="0"/>
              <a:t>('/'), </a:t>
            </a:r>
            <a:r>
              <a:rPr lang="en-US" dirty="0" err="1"/>
              <a:t>StaticContentContainer.TrimStart</a:t>
            </a:r>
            <a:r>
              <a:rPr lang="en-US" dirty="0"/>
              <a:t>('/'));</a:t>
            </a:r>
          </a:p>
          <a:p>
            <a:r>
              <a:rPr lang="en-US" dirty="0"/>
              <a:t>    }</a:t>
            </a:r>
          </a:p>
          <a:p>
            <a:r>
              <a:rPr lang="en-US" dirty="0"/>
              <a:t>  }</a:t>
            </a:r>
          </a:p>
          <a:p>
            <a:r>
              <a:rPr lang="en-US" dirty="0"/>
              <a:t>}</a:t>
            </a:r>
          </a:p>
        </p:txBody>
      </p:sp>
    </p:spTree>
    <p:extLst>
      <p:ext uri="{BB962C8B-B14F-4D97-AF65-F5344CB8AC3E}">
        <p14:creationId xmlns:p14="http://schemas.microsoft.com/office/powerpoint/2010/main" val="3807815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Cache-Aside</a:t>
            </a:r>
          </a:p>
        </p:txBody>
      </p:sp>
    </p:spTree>
    <p:extLst>
      <p:ext uri="{BB962C8B-B14F-4D97-AF65-F5344CB8AC3E}">
        <p14:creationId xmlns:p14="http://schemas.microsoft.com/office/powerpoint/2010/main" val="2309219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Sharding</a:t>
            </a:r>
            <a:endParaRPr lang="en-US" dirty="0"/>
          </a:p>
        </p:txBody>
      </p:sp>
    </p:spTree>
    <p:extLst>
      <p:ext uri="{BB962C8B-B14F-4D97-AF65-F5344CB8AC3E}">
        <p14:creationId xmlns:p14="http://schemas.microsoft.com/office/powerpoint/2010/main" val="3583855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a:t>
            </a:r>
            <a:r>
              <a:rPr lang="en-US" dirty="0" err="1"/>
              <a:t>Sharding</a:t>
            </a:r>
            <a:r>
              <a:rPr lang="en-US" dirty="0"/>
              <a:t> pattern</a:t>
            </a:r>
            <a:br>
              <a:rPr lang="en-US" dirty="0"/>
            </a:br>
            <a:endParaRPr lang="en-US" dirty="0"/>
          </a:p>
        </p:txBody>
      </p:sp>
      <p:sp>
        <p:nvSpPr>
          <p:cNvPr id="3" name="Content Placeholder 2"/>
          <p:cNvSpPr>
            <a:spLocks noGrp="1"/>
          </p:cNvSpPr>
          <p:nvPr>
            <p:ph idx="1"/>
          </p:nvPr>
        </p:nvSpPr>
        <p:spPr/>
        <p:txBody>
          <a:bodyPr/>
          <a:lstStyle/>
          <a:p>
            <a:r>
              <a:rPr lang="en-US" dirty="0"/>
              <a:t>Divide a data store into a set of horizontal partitions or shards. This can improve scalability when storing and accessing large volumes of data.</a:t>
            </a:r>
          </a:p>
        </p:txBody>
      </p:sp>
    </p:spTree>
    <p:extLst>
      <p:ext uri="{BB962C8B-B14F-4D97-AF65-F5344CB8AC3E}">
        <p14:creationId xmlns:p14="http://schemas.microsoft.com/office/powerpoint/2010/main" val="4178408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Context and problem</a:t>
            </a:r>
            <a:br>
              <a:rPr lang="en-US" b="1" dirty="0"/>
            </a:br>
            <a:endParaRPr lang="en-US" dirty="0"/>
          </a:p>
        </p:txBody>
      </p:sp>
      <p:sp>
        <p:nvSpPr>
          <p:cNvPr id="3" name="Content Placeholder 2"/>
          <p:cNvSpPr>
            <a:spLocks noGrp="1"/>
          </p:cNvSpPr>
          <p:nvPr>
            <p:ph idx="1"/>
          </p:nvPr>
        </p:nvSpPr>
        <p:spPr>
          <a:xfrm>
            <a:off x="1024128" y="1580605"/>
            <a:ext cx="9720073" cy="4023360"/>
          </a:xfrm>
        </p:spPr>
        <p:txBody>
          <a:bodyPr/>
          <a:lstStyle/>
          <a:p>
            <a:r>
              <a:rPr lang="en-US" dirty="0"/>
              <a:t>A data store hosted by a single server might be subject to the following limitations:</a:t>
            </a:r>
          </a:p>
          <a:p>
            <a:endParaRPr lang="en-US" dirty="0"/>
          </a:p>
          <a:p>
            <a:pPr>
              <a:buFont typeface="Wingdings" panose="05000000000000000000" pitchFamily="2" charset="2"/>
              <a:buChar char="Ø"/>
            </a:pPr>
            <a:r>
              <a:rPr lang="en-US" b="1" dirty="0"/>
              <a:t>Storage space</a:t>
            </a:r>
          </a:p>
          <a:p>
            <a:pPr>
              <a:buFont typeface="Wingdings" panose="05000000000000000000" pitchFamily="2" charset="2"/>
              <a:buChar char="Ø"/>
            </a:pPr>
            <a:r>
              <a:rPr lang="en-US" b="1" dirty="0"/>
              <a:t>Computing resources</a:t>
            </a:r>
            <a:r>
              <a:rPr lang="en-US" dirty="0"/>
              <a:t>.</a:t>
            </a:r>
          </a:p>
          <a:p>
            <a:pPr>
              <a:buFont typeface="Wingdings" panose="05000000000000000000" pitchFamily="2" charset="2"/>
              <a:buChar char="Ø"/>
            </a:pPr>
            <a:r>
              <a:rPr lang="en-US" b="1" dirty="0"/>
              <a:t>Network bandwidth</a:t>
            </a:r>
          </a:p>
          <a:p>
            <a:pPr>
              <a:buFont typeface="Wingdings" panose="05000000000000000000" pitchFamily="2" charset="2"/>
              <a:buChar char="Ø"/>
            </a:pPr>
            <a:r>
              <a:rPr lang="en-US" b="1" dirty="0"/>
              <a:t>Geography</a:t>
            </a:r>
            <a:endParaRPr lang="en-US" dirty="0"/>
          </a:p>
        </p:txBody>
      </p:sp>
    </p:spTree>
    <p:extLst>
      <p:ext uri="{BB962C8B-B14F-4D97-AF65-F5344CB8AC3E}">
        <p14:creationId xmlns:p14="http://schemas.microsoft.com/office/powerpoint/2010/main" val="59060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Solution</a:t>
            </a:r>
            <a:br>
              <a:rPr lang="en-US" b="1" dirty="0"/>
            </a:br>
            <a:endParaRPr lang="en-US" dirty="0"/>
          </a:p>
        </p:txBody>
      </p:sp>
      <p:sp>
        <p:nvSpPr>
          <p:cNvPr id="3" name="Content Placeholder 2"/>
          <p:cNvSpPr>
            <a:spLocks noGrp="1"/>
          </p:cNvSpPr>
          <p:nvPr>
            <p:ph idx="1"/>
          </p:nvPr>
        </p:nvSpPr>
        <p:spPr/>
        <p:txBody>
          <a:bodyPr/>
          <a:lstStyle/>
          <a:p>
            <a:r>
              <a:rPr lang="en-US" dirty="0"/>
              <a:t>Divide the data store into horizontal partitions or shards. Each shard has the same schema, but holds its own distinct subset of the data. A shard is a data store in its own right (it can contain the data for many entities of different types), running on a server acting as a storage node.</a:t>
            </a:r>
          </a:p>
        </p:txBody>
      </p:sp>
    </p:spTree>
    <p:extLst>
      <p:ext uri="{BB962C8B-B14F-4D97-AF65-F5344CB8AC3E}">
        <p14:creationId xmlns:p14="http://schemas.microsoft.com/office/powerpoint/2010/main" val="578424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 benefits</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You can scale the system out by adding further shards running on additional storage nodes.</a:t>
            </a:r>
          </a:p>
          <a:p>
            <a:pPr>
              <a:buFont typeface="Wingdings" panose="05000000000000000000" pitchFamily="2" charset="2"/>
              <a:buChar char="§"/>
            </a:pPr>
            <a:r>
              <a:rPr lang="en-US" dirty="0"/>
              <a:t>A system can use off-the-shelf hardware rather than specialized and expensive computers for each storage node.</a:t>
            </a:r>
          </a:p>
          <a:p>
            <a:pPr>
              <a:buFont typeface="Wingdings" panose="05000000000000000000" pitchFamily="2" charset="2"/>
              <a:buChar char="§"/>
            </a:pPr>
            <a:r>
              <a:rPr lang="en-US" dirty="0"/>
              <a:t>You can reduce contention and improve performance by balancing the workload across shards.</a:t>
            </a:r>
          </a:p>
          <a:p>
            <a:pPr>
              <a:buFont typeface="Wingdings" panose="05000000000000000000" pitchFamily="2" charset="2"/>
              <a:buChar char="§"/>
            </a:pPr>
            <a:r>
              <a:rPr lang="en-US" dirty="0"/>
              <a:t>In the cloud, shards can be located physically close to the users that'll access the data.</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3320984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Scaling and data movement operations</a:t>
            </a:r>
            <a:br>
              <a:rPr lang="en-US" b="1" dirty="0"/>
            </a:br>
            <a:endParaRPr lang="en-US" dirty="0"/>
          </a:p>
        </p:txBody>
      </p:sp>
      <p:sp>
        <p:nvSpPr>
          <p:cNvPr id="3" name="Content Placeholder 2"/>
          <p:cNvSpPr>
            <a:spLocks noGrp="1"/>
          </p:cNvSpPr>
          <p:nvPr>
            <p:ph idx="1"/>
          </p:nvPr>
        </p:nvSpPr>
        <p:spPr>
          <a:xfrm>
            <a:off x="1520515" y="3352255"/>
            <a:ext cx="8953719" cy="2486297"/>
          </a:xfrm>
          <a:solidFill>
            <a:schemeClr val="accent3"/>
          </a:solidFill>
        </p:spPr>
        <p:txBody>
          <a:bodyPr>
            <a:normAutofit fontScale="77500" lnSpcReduction="20000"/>
          </a:bodyPr>
          <a:lstStyle/>
          <a:p>
            <a:endParaRPr lang="en-US" dirty="0"/>
          </a:p>
          <a:p>
            <a:r>
              <a:rPr lang="en-US" dirty="0"/>
              <a:t>The Lookup strategy permits scaling and data movement operations to be carried out at the user level, either online or offline. The technique is to suspend some or all user activity (perhaps during off-peak periods), move the data to the new virtual partition or physical shard, change the mappings, invalidate or refresh any caches that hold this data, and then allow user activity to resume. Often this type of operation can be centrally managed. The Lookup strategy requires state to be highly cacheable and replica friendly</a:t>
            </a:r>
          </a:p>
          <a:p>
            <a:endParaRPr lang="en-US" dirty="0"/>
          </a:p>
        </p:txBody>
      </p:sp>
      <p:sp>
        <p:nvSpPr>
          <p:cNvPr id="4" name="Rectangle 3"/>
          <p:cNvSpPr/>
          <p:nvPr/>
        </p:nvSpPr>
        <p:spPr>
          <a:xfrm>
            <a:off x="1384662" y="1852639"/>
            <a:ext cx="9988731" cy="1200329"/>
          </a:xfrm>
          <a:prstGeom prst="rect">
            <a:avLst/>
          </a:prstGeom>
        </p:spPr>
        <p:txBody>
          <a:bodyPr wrap="square">
            <a:spAutoFit/>
          </a:bodyPr>
          <a:lstStyle/>
          <a:p>
            <a:r>
              <a:rPr lang="en-US" sz="2400" dirty="0"/>
              <a:t>Each of the </a:t>
            </a:r>
            <a:r>
              <a:rPr lang="en-US" sz="2400" dirty="0" err="1"/>
              <a:t>sharding</a:t>
            </a:r>
            <a:r>
              <a:rPr lang="en-US" sz="2400" dirty="0"/>
              <a:t> strategies implies different capabilities and levels of complexity for managing scale in, scale out, data movement, and maintaining state.</a:t>
            </a:r>
          </a:p>
        </p:txBody>
      </p:sp>
    </p:spTree>
    <p:extLst>
      <p:ext uri="{BB962C8B-B14F-4D97-AF65-F5344CB8AC3E}">
        <p14:creationId xmlns:p14="http://schemas.microsoft.com/office/powerpoint/2010/main" val="16436989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When to use this pattern</a:t>
            </a:r>
            <a:br>
              <a:rPr lang="en-US" b="1" dirty="0"/>
            </a:br>
            <a:endParaRPr lang="en-US" dirty="0"/>
          </a:p>
        </p:txBody>
      </p:sp>
      <p:sp>
        <p:nvSpPr>
          <p:cNvPr id="3" name="Content Placeholder 2"/>
          <p:cNvSpPr>
            <a:spLocks noGrp="1"/>
          </p:cNvSpPr>
          <p:nvPr>
            <p:ph idx="1"/>
          </p:nvPr>
        </p:nvSpPr>
        <p:spPr>
          <a:xfrm>
            <a:off x="1024127" y="1815737"/>
            <a:ext cx="9720073" cy="4023360"/>
          </a:xfrm>
        </p:spPr>
        <p:txBody>
          <a:bodyPr/>
          <a:lstStyle/>
          <a:p>
            <a:r>
              <a:rPr lang="en-US" dirty="0"/>
              <a:t>Use this pattern when a data store is likely to need to scale beyond the resources available to a single storage node, or to improve performance by reducing contention in a data store.</a:t>
            </a:r>
          </a:p>
        </p:txBody>
      </p:sp>
    </p:spTree>
    <p:extLst>
      <p:ext uri="{BB962C8B-B14F-4D97-AF65-F5344CB8AC3E}">
        <p14:creationId xmlns:p14="http://schemas.microsoft.com/office/powerpoint/2010/main" val="33728544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The following example in C# uses a set of SQL Server databases acting as shards. Each database holds a subset of the data used by an application. The application retrieves data that's distributed across the shards using its own </a:t>
            </a:r>
            <a:r>
              <a:rPr lang="en-US" dirty="0" err="1"/>
              <a:t>sharding</a:t>
            </a:r>
            <a:r>
              <a:rPr lang="en-US" dirty="0"/>
              <a:t> logic (this is an example of a fan-out query). The details of the data that's located in each shard is returned by a method called </a:t>
            </a:r>
            <a:r>
              <a:rPr lang="en-US" dirty="0" err="1"/>
              <a:t>GetShards</a:t>
            </a:r>
            <a:r>
              <a:rPr lang="en-US" dirty="0"/>
              <a:t>. This method returns an enumerable list of </a:t>
            </a:r>
            <a:r>
              <a:rPr lang="en-US" dirty="0" err="1"/>
              <a:t>ShardInformation</a:t>
            </a:r>
            <a:r>
              <a:rPr lang="en-US" dirty="0"/>
              <a:t> objects, where the </a:t>
            </a:r>
            <a:r>
              <a:rPr lang="en-US" dirty="0" err="1"/>
              <a:t>ShardInformation</a:t>
            </a:r>
            <a:r>
              <a:rPr lang="en-US" dirty="0"/>
              <a:t> type contains an identifier for each shard and the SQL Server connection string that an application should use to connect to the shard.</a:t>
            </a:r>
          </a:p>
        </p:txBody>
      </p:sp>
    </p:spTree>
    <p:extLst>
      <p:ext uri="{BB962C8B-B14F-4D97-AF65-F5344CB8AC3E}">
        <p14:creationId xmlns:p14="http://schemas.microsoft.com/office/powerpoint/2010/main" val="3469940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02663" y="980939"/>
            <a:ext cx="7248525" cy="4391025"/>
          </a:xfrm>
          <a:prstGeom prst="rect">
            <a:avLst/>
          </a:prstGeom>
        </p:spPr>
      </p:pic>
    </p:spTree>
    <p:extLst>
      <p:ext uri="{BB962C8B-B14F-4D97-AF65-F5344CB8AC3E}">
        <p14:creationId xmlns:p14="http://schemas.microsoft.com/office/powerpoint/2010/main" val="3274430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760" y="376369"/>
            <a:ext cx="11512731" cy="1200329"/>
          </a:xfrm>
          <a:prstGeom prst="rect">
            <a:avLst/>
          </a:prstGeom>
        </p:spPr>
        <p:txBody>
          <a:bodyPr wrap="square">
            <a:spAutoFit/>
          </a:bodyPr>
          <a:lstStyle/>
          <a:p>
            <a:r>
              <a:rPr lang="en-US" dirty="0"/>
              <a:t>The code below shows how the application uses the list of </a:t>
            </a:r>
            <a:r>
              <a:rPr lang="en-US" dirty="0" err="1"/>
              <a:t>ShardInformation</a:t>
            </a:r>
            <a:r>
              <a:rPr lang="en-US" dirty="0"/>
              <a:t> objects to perform a query that fetches data from each shard in parallel. The details of the query aren't shown, but in this example the data that's retrieved contains a string that could hold information such as the name of a customer if the shards contain the details of customers. The results are aggregated into a </a:t>
            </a:r>
            <a:r>
              <a:rPr lang="en-US" dirty="0" err="1"/>
              <a:t>ConcurrentBag</a:t>
            </a:r>
            <a:r>
              <a:rPr lang="en-US" dirty="0"/>
              <a:t> collection for processing by the application.</a:t>
            </a:r>
          </a:p>
        </p:txBody>
      </p:sp>
      <p:sp>
        <p:nvSpPr>
          <p:cNvPr id="3" name="Rectangle 2"/>
          <p:cNvSpPr/>
          <p:nvPr/>
        </p:nvSpPr>
        <p:spPr>
          <a:xfrm>
            <a:off x="2821577" y="1733737"/>
            <a:ext cx="6096000" cy="4801314"/>
          </a:xfrm>
          <a:prstGeom prst="rect">
            <a:avLst/>
          </a:prstGeom>
          <a:solidFill>
            <a:schemeClr val="tx2">
              <a:lumMod val="40000"/>
              <a:lumOff val="60000"/>
            </a:schemeClr>
          </a:solidFill>
        </p:spPr>
        <p:txBody>
          <a:bodyPr>
            <a:spAutoFit/>
          </a:bodyPr>
          <a:lstStyle/>
          <a:p>
            <a:r>
              <a:rPr lang="en-US" dirty="0"/>
              <a:t>/ Retrieve the shards as a </a:t>
            </a:r>
            <a:r>
              <a:rPr lang="en-US" dirty="0" err="1"/>
              <a:t>ShardInformation</a:t>
            </a:r>
            <a:r>
              <a:rPr lang="en-US" dirty="0"/>
              <a:t>[] instance.</a:t>
            </a:r>
          </a:p>
          <a:p>
            <a:r>
              <a:rPr lang="en-US" dirty="0" err="1"/>
              <a:t>var</a:t>
            </a:r>
            <a:r>
              <a:rPr lang="en-US" dirty="0"/>
              <a:t> shards = </a:t>
            </a:r>
            <a:r>
              <a:rPr lang="en-US" dirty="0" err="1"/>
              <a:t>GetShards</a:t>
            </a:r>
            <a:r>
              <a:rPr lang="en-US" dirty="0"/>
              <a:t>();</a:t>
            </a:r>
          </a:p>
          <a:p>
            <a:endParaRPr lang="en-US" dirty="0"/>
          </a:p>
          <a:p>
            <a:r>
              <a:rPr lang="en-US" dirty="0" err="1"/>
              <a:t>var</a:t>
            </a:r>
            <a:r>
              <a:rPr lang="en-US" dirty="0"/>
              <a:t> results = new </a:t>
            </a:r>
            <a:r>
              <a:rPr lang="en-US" dirty="0" err="1"/>
              <a:t>ConcurrentBag</a:t>
            </a:r>
            <a:r>
              <a:rPr lang="en-US" dirty="0"/>
              <a:t>&lt;string&gt;();</a:t>
            </a:r>
          </a:p>
          <a:p>
            <a:endParaRPr lang="en-US" dirty="0"/>
          </a:p>
          <a:p>
            <a:r>
              <a:rPr lang="en-US" dirty="0"/>
              <a:t>// Execute the query against each shard in the shard list.</a:t>
            </a:r>
          </a:p>
          <a:p>
            <a:r>
              <a:rPr lang="en-US" dirty="0"/>
              <a:t>// This list would typically be retrieved from configuration</a:t>
            </a:r>
          </a:p>
          <a:p>
            <a:r>
              <a:rPr lang="en-US" dirty="0"/>
              <a:t>// or from a root/primary shard store.</a:t>
            </a:r>
          </a:p>
          <a:p>
            <a:r>
              <a:rPr lang="en-US" dirty="0" err="1"/>
              <a:t>Parallel.ForEach</a:t>
            </a:r>
            <a:r>
              <a:rPr lang="en-US" dirty="0"/>
              <a:t>(shards, shard =&gt;</a:t>
            </a:r>
          </a:p>
          <a:p>
            <a:r>
              <a:rPr lang="en-US" dirty="0"/>
              <a:t>{</a:t>
            </a:r>
          </a:p>
          <a:p>
            <a:r>
              <a:rPr lang="en-US" dirty="0"/>
              <a:t>  // NOTE: Transient fault handling isn't included,</a:t>
            </a:r>
          </a:p>
          <a:p>
            <a:r>
              <a:rPr lang="en-US" dirty="0"/>
              <a:t>  // but should be incorporated when used in a real world application.</a:t>
            </a:r>
          </a:p>
          <a:p>
            <a:r>
              <a:rPr lang="en-US" dirty="0"/>
              <a:t>  using (</a:t>
            </a:r>
            <a:r>
              <a:rPr lang="en-US" dirty="0" err="1"/>
              <a:t>var</a:t>
            </a:r>
            <a:r>
              <a:rPr lang="en-US" dirty="0"/>
              <a:t> con = new </a:t>
            </a:r>
            <a:r>
              <a:rPr lang="en-US" dirty="0" err="1"/>
              <a:t>SqlConnection</a:t>
            </a:r>
            <a:r>
              <a:rPr lang="en-US" dirty="0"/>
              <a:t>(</a:t>
            </a:r>
            <a:r>
              <a:rPr lang="en-US" dirty="0" err="1"/>
              <a:t>shard.ConnectionString</a:t>
            </a:r>
            <a:r>
              <a:rPr lang="en-US" dirty="0"/>
              <a:t>))</a:t>
            </a:r>
          </a:p>
          <a:p>
            <a:r>
              <a:rPr lang="en-US" dirty="0"/>
              <a:t>  {</a:t>
            </a:r>
          </a:p>
          <a:p>
            <a:r>
              <a:rPr lang="en-US" dirty="0"/>
              <a:t>    </a:t>
            </a:r>
            <a:r>
              <a:rPr lang="en-US" dirty="0" err="1"/>
              <a:t>con.Open</a:t>
            </a:r>
            <a:r>
              <a:rPr lang="en-US" dirty="0"/>
              <a:t>();</a:t>
            </a:r>
          </a:p>
          <a:p>
            <a:r>
              <a:rPr lang="en-US" dirty="0"/>
              <a:t>    </a:t>
            </a:r>
            <a:r>
              <a:rPr lang="en-US" dirty="0" err="1"/>
              <a:t>var</a:t>
            </a:r>
            <a:r>
              <a:rPr lang="en-US" dirty="0"/>
              <a:t> </a:t>
            </a:r>
            <a:r>
              <a:rPr lang="en-US" dirty="0" err="1"/>
              <a:t>cmd</a:t>
            </a:r>
            <a:r>
              <a:rPr lang="en-US" dirty="0"/>
              <a:t> = new </a:t>
            </a:r>
            <a:r>
              <a:rPr lang="en-US" dirty="0" err="1"/>
              <a:t>SqlCommand</a:t>
            </a:r>
            <a:r>
              <a:rPr lang="en-US" dirty="0"/>
              <a:t>("SELECT ... FROM ...", con);</a:t>
            </a:r>
          </a:p>
        </p:txBody>
      </p:sp>
    </p:spTree>
    <p:extLst>
      <p:ext uri="{BB962C8B-B14F-4D97-AF65-F5344CB8AC3E}">
        <p14:creationId xmlns:p14="http://schemas.microsoft.com/office/powerpoint/2010/main" val="4269711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a:t>
            </a:r>
            <a:r>
              <a:rPr lang="en-US" b="1" dirty="0"/>
              <a:t>Cache-Aside pattern</a:t>
            </a:r>
            <a:br>
              <a:rPr lang="en-US" b="1" dirty="0"/>
            </a:br>
            <a:endParaRPr lang="en-US" dirty="0"/>
          </a:p>
        </p:txBody>
      </p:sp>
      <p:sp>
        <p:nvSpPr>
          <p:cNvPr id="3" name="Content Placeholder 2"/>
          <p:cNvSpPr>
            <a:spLocks noGrp="1"/>
          </p:cNvSpPr>
          <p:nvPr>
            <p:ph idx="1"/>
          </p:nvPr>
        </p:nvSpPr>
        <p:spPr/>
        <p:txBody>
          <a:bodyPr/>
          <a:lstStyle/>
          <a:p>
            <a:r>
              <a:rPr lang="en-US" dirty="0"/>
              <a:t>Load data on demand into a cache from a data store. This can improve performance and also helps to maintain consistency between data held in the cache and data in the underlying data store.</a:t>
            </a:r>
          </a:p>
        </p:txBody>
      </p:sp>
    </p:spTree>
    <p:extLst>
      <p:ext uri="{BB962C8B-B14F-4D97-AF65-F5344CB8AC3E}">
        <p14:creationId xmlns:p14="http://schemas.microsoft.com/office/powerpoint/2010/main" val="14856430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82835" y="1226965"/>
            <a:ext cx="6096000" cy="4247317"/>
          </a:xfrm>
          <a:prstGeom prst="rect">
            <a:avLst/>
          </a:prstGeom>
          <a:solidFill>
            <a:schemeClr val="tx2">
              <a:lumMod val="40000"/>
              <a:lumOff val="60000"/>
            </a:schemeClr>
          </a:solidFill>
        </p:spPr>
        <p:txBody>
          <a:bodyPr>
            <a:spAutoFit/>
          </a:bodyPr>
          <a:lstStyle/>
          <a:p>
            <a:r>
              <a:rPr lang="en-US" dirty="0"/>
              <a:t> </a:t>
            </a:r>
            <a:r>
              <a:rPr lang="en-US" dirty="0" err="1"/>
              <a:t>Trace.TraceInformation</a:t>
            </a:r>
            <a:r>
              <a:rPr lang="en-US" dirty="0"/>
              <a:t>("Executing command against shard: {0}", </a:t>
            </a:r>
            <a:r>
              <a:rPr lang="en-US" dirty="0" err="1"/>
              <a:t>shard.Id</a:t>
            </a:r>
            <a:r>
              <a:rPr lang="en-US" dirty="0"/>
              <a:t>);</a:t>
            </a:r>
          </a:p>
          <a:p>
            <a:endParaRPr lang="en-US" dirty="0"/>
          </a:p>
          <a:p>
            <a:r>
              <a:rPr lang="en-US" dirty="0"/>
              <a:t>    </a:t>
            </a:r>
            <a:r>
              <a:rPr lang="en-US" dirty="0" err="1"/>
              <a:t>var</a:t>
            </a:r>
            <a:r>
              <a:rPr lang="en-US" dirty="0"/>
              <a:t> reader = </a:t>
            </a:r>
            <a:r>
              <a:rPr lang="en-US" dirty="0" err="1"/>
              <a:t>cmd.ExecuteReader</a:t>
            </a:r>
            <a:r>
              <a:rPr lang="en-US" dirty="0"/>
              <a:t>();</a:t>
            </a:r>
          </a:p>
          <a:p>
            <a:r>
              <a:rPr lang="en-US" dirty="0"/>
              <a:t>    // Read the results in to a thread-safe data structure.</a:t>
            </a:r>
          </a:p>
          <a:p>
            <a:r>
              <a:rPr lang="en-US" dirty="0"/>
              <a:t>    while (</a:t>
            </a:r>
            <a:r>
              <a:rPr lang="en-US" dirty="0" err="1"/>
              <a:t>reader.Read</a:t>
            </a:r>
            <a:r>
              <a:rPr lang="en-US" dirty="0"/>
              <a:t>())</a:t>
            </a:r>
          </a:p>
          <a:p>
            <a:r>
              <a:rPr lang="en-US" dirty="0"/>
              <a:t>    {</a:t>
            </a:r>
          </a:p>
          <a:p>
            <a:r>
              <a:rPr lang="en-US" dirty="0"/>
              <a:t>      </a:t>
            </a:r>
            <a:r>
              <a:rPr lang="en-US" dirty="0" err="1"/>
              <a:t>results.Add</a:t>
            </a:r>
            <a:r>
              <a:rPr lang="en-US" dirty="0"/>
              <a:t>(</a:t>
            </a:r>
            <a:r>
              <a:rPr lang="en-US" dirty="0" err="1"/>
              <a:t>reader.GetString</a:t>
            </a:r>
            <a:r>
              <a:rPr lang="en-US" dirty="0"/>
              <a:t>(0));</a:t>
            </a:r>
          </a:p>
          <a:p>
            <a:r>
              <a:rPr lang="en-US" dirty="0"/>
              <a:t>    }</a:t>
            </a:r>
          </a:p>
          <a:p>
            <a:r>
              <a:rPr lang="en-US" dirty="0"/>
              <a:t>  }</a:t>
            </a:r>
          </a:p>
          <a:p>
            <a:r>
              <a:rPr lang="en-US" dirty="0"/>
              <a:t>});</a:t>
            </a:r>
          </a:p>
          <a:p>
            <a:endParaRPr lang="en-US" dirty="0"/>
          </a:p>
          <a:p>
            <a:r>
              <a:rPr lang="en-US" dirty="0" err="1"/>
              <a:t>Trace.TraceInformation</a:t>
            </a:r>
            <a:r>
              <a:rPr lang="en-US" dirty="0"/>
              <a:t>("</a:t>
            </a:r>
            <a:r>
              <a:rPr lang="en-US" dirty="0" err="1"/>
              <a:t>Fanout</a:t>
            </a:r>
            <a:r>
              <a:rPr lang="en-US" dirty="0"/>
              <a:t> query complete - Record Count: {0}",</a:t>
            </a:r>
          </a:p>
          <a:p>
            <a:r>
              <a:rPr lang="en-US" dirty="0"/>
              <a:t>                        </a:t>
            </a:r>
            <a:r>
              <a:rPr lang="en-US" dirty="0" err="1"/>
              <a:t>results.Count</a:t>
            </a:r>
            <a:r>
              <a:rPr lang="en-US" dirty="0"/>
              <a:t>);</a:t>
            </a:r>
          </a:p>
        </p:txBody>
      </p:sp>
    </p:spTree>
    <p:extLst>
      <p:ext uri="{BB962C8B-B14F-4D97-AF65-F5344CB8AC3E}">
        <p14:creationId xmlns:p14="http://schemas.microsoft.com/office/powerpoint/2010/main" val="42806038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0094" y="1425348"/>
            <a:ext cx="6439037" cy="428488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066574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Solution</a:t>
            </a:r>
            <a:br>
              <a:rPr lang="en-US" b="1" dirty="0"/>
            </a:br>
            <a:endParaRPr lang="en-US" dirty="0"/>
          </a:p>
        </p:txBody>
      </p:sp>
      <p:sp>
        <p:nvSpPr>
          <p:cNvPr id="3" name="Content Placeholder 2"/>
          <p:cNvSpPr>
            <a:spLocks noGrp="1"/>
          </p:cNvSpPr>
          <p:nvPr>
            <p:ph idx="1"/>
          </p:nvPr>
        </p:nvSpPr>
        <p:spPr>
          <a:xfrm>
            <a:off x="655320" y="1346654"/>
            <a:ext cx="10515600" cy="4351338"/>
          </a:xfrm>
        </p:spPr>
        <p:txBody>
          <a:bodyPr>
            <a:normAutofit fontScale="92500"/>
          </a:bodyPr>
          <a:lstStyle/>
          <a:p>
            <a:r>
              <a:rPr lang="en-US" dirty="0"/>
              <a:t>Many commercial caching systems provide read-through and write-through/write-behind operations. In these systems, an application retrieves data by referencing the cache. </a:t>
            </a:r>
          </a:p>
          <a:p>
            <a:endParaRPr lang="en-US" dirty="0"/>
          </a:p>
          <a:p>
            <a:r>
              <a:rPr lang="en-US" dirty="0"/>
              <a:t>If the data isn't in the cache, it's retrieved from the data store and added to the cache. Any modifications to data held in the cache are automatically written back to the data store as well.</a:t>
            </a:r>
          </a:p>
          <a:p>
            <a:endParaRPr lang="en-US" dirty="0"/>
          </a:p>
          <a:p>
            <a:r>
              <a:rPr lang="en-US" dirty="0"/>
              <a:t>For caches that don't provide this functionality, it's the responsibility of the applications that use the cache to maintain the data.</a:t>
            </a:r>
          </a:p>
          <a:p>
            <a:endParaRPr lang="en-US" dirty="0"/>
          </a:p>
        </p:txBody>
      </p:sp>
    </p:spTree>
    <p:extLst>
      <p:ext uri="{BB962C8B-B14F-4D97-AF65-F5344CB8AC3E}">
        <p14:creationId xmlns:p14="http://schemas.microsoft.com/office/powerpoint/2010/main" val="306655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903" y="357051"/>
            <a:ext cx="11385913" cy="2211977"/>
          </a:xfrm>
        </p:spPr>
        <p:txBody>
          <a:bodyPr/>
          <a:lstStyle/>
          <a:p>
            <a:r>
              <a:rPr lang="en-US" dirty="0"/>
              <a:t>An application can emulate the functionality of read-through caching by implementing the cache-aside strategy. This strategy loads data into the cache on demand. </a:t>
            </a:r>
          </a:p>
          <a:p>
            <a:r>
              <a:rPr lang="en-US" dirty="0"/>
              <a:t>The figure illustrates using the Cache-Aside pattern to store data in the cache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7661" y="2569028"/>
            <a:ext cx="2898865" cy="3357852"/>
          </a:xfrm>
          <a:prstGeom prst="rect">
            <a:avLst/>
          </a:prstGeom>
        </p:spPr>
      </p:pic>
    </p:spTree>
    <p:extLst>
      <p:ext uri="{BB962C8B-B14F-4D97-AF65-F5344CB8AC3E}">
        <p14:creationId xmlns:p14="http://schemas.microsoft.com/office/powerpoint/2010/main" val="294345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When to use this pattern</a:t>
            </a:r>
            <a:br>
              <a:rPr lang="en-US" b="1" dirty="0"/>
            </a:br>
            <a:endParaRPr lang="en-US" dirty="0"/>
          </a:p>
        </p:txBody>
      </p:sp>
      <p:sp>
        <p:nvSpPr>
          <p:cNvPr id="3" name="Content Placeholder 2"/>
          <p:cNvSpPr>
            <a:spLocks noGrp="1"/>
          </p:cNvSpPr>
          <p:nvPr>
            <p:ph idx="1"/>
          </p:nvPr>
        </p:nvSpPr>
        <p:spPr/>
        <p:txBody>
          <a:bodyPr/>
          <a:lstStyle/>
          <a:p>
            <a:r>
              <a:rPr lang="en-US" dirty="0"/>
              <a:t>Use this pattern when:</a:t>
            </a:r>
          </a:p>
          <a:p>
            <a:endParaRPr lang="en-US" dirty="0"/>
          </a:p>
          <a:p>
            <a:pPr>
              <a:buFont typeface="Wingdings" panose="05000000000000000000" pitchFamily="2" charset="2"/>
              <a:buChar char="Ø"/>
            </a:pPr>
            <a:r>
              <a:rPr lang="en-US" dirty="0"/>
              <a:t>A cache doesn't provide native read-through and write-through operations.</a:t>
            </a:r>
          </a:p>
          <a:p>
            <a:pPr>
              <a:buFont typeface="Wingdings" panose="05000000000000000000" pitchFamily="2" charset="2"/>
              <a:buChar char="Ø"/>
            </a:pPr>
            <a:r>
              <a:rPr lang="en-US" dirty="0"/>
              <a:t>Resource demand is unpredictable. This pattern enables applications to load data on demand. It makes no assumptions about which data an application will require in advance.</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923355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4516" y="1449978"/>
            <a:ext cx="4767072" cy="4750526"/>
          </a:xfrm>
          <a:noFill/>
          <a:ln>
            <a:solidFill>
              <a:schemeClr val="tx2">
                <a:lumMod val="50000"/>
              </a:schemeClr>
            </a:solidFill>
          </a:ln>
        </p:spPr>
        <p:txBody>
          <a:bodyPr>
            <a:normAutofit fontScale="25000" lnSpcReduction="20000"/>
          </a:bodyPr>
          <a:lstStyle/>
          <a:p>
            <a:pPr marL="0" indent="0">
              <a:buNone/>
            </a:pPr>
            <a:r>
              <a:rPr lang="en-US" sz="5600" dirty="0"/>
              <a:t>// Set five minute expiration as a default</a:t>
            </a:r>
          </a:p>
          <a:p>
            <a:pPr marL="0" indent="0">
              <a:buNone/>
            </a:pPr>
            <a:r>
              <a:rPr lang="en-US" sz="5600" dirty="0"/>
              <a:t>private </a:t>
            </a:r>
            <a:r>
              <a:rPr lang="en-US" sz="5600" dirty="0" err="1"/>
              <a:t>const</a:t>
            </a:r>
            <a:r>
              <a:rPr lang="en-US" sz="5600" dirty="0"/>
              <a:t> double </a:t>
            </a:r>
            <a:r>
              <a:rPr lang="en-US" sz="5600" dirty="0" err="1"/>
              <a:t>DefaultExpirationTimeInMinutes</a:t>
            </a:r>
            <a:r>
              <a:rPr lang="en-US" sz="5600" dirty="0"/>
              <a:t> = 5.0;</a:t>
            </a:r>
          </a:p>
          <a:p>
            <a:pPr marL="0" indent="0">
              <a:buNone/>
            </a:pPr>
            <a:endParaRPr lang="en-US" sz="5600" dirty="0"/>
          </a:p>
          <a:p>
            <a:pPr marL="0" indent="0">
              <a:buNone/>
            </a:pPr>
            <a:r>
              <a:rPr lang="en-US" sz="5600" dirty="0"/>
              <a:t>public </a:t>
            </a:r>
            <a:r>
              <a:rPr lang="en-US" sz="5600" dirty="0" err="1"/>
              <a:t>async</a:t>
            </a:r>
            <a:r>
              <a:rPr lang="en-US" sz="5600" dirty="0"/>
              <a:t> Task&lt;</a:t>
            </a:r>
            <a:r>
              <a:rPr lang="en-US" sz="5600" dirty="0" err="1"/>
              <a:t>MyEntity</a:t>
            </a:r>
            <a:r>
              <a:rPr lang="en-US" sz="5600" dirty="0"/>
              <a:t>&gt; </a:t>
            </a:r>
            <a:r>
              <a:rPr lang="en-US" sz="5600" dirty="0" err="1"/>
              <a:t>GetMyEntityAsync</a:t>
            </a:r>
            <a:r>
              <a:rPr lang="en-US" sz="5600" dirty="0"/>
              <a:t>(</a:t>
            </a:r>
            <a:r>
              <a:rPr lang="en-US" sz="5600" dirty="0" err="1"/>
              <a:t>int</a:t>
            </a:r>
            <a:r>
              <a:rPr lang="en-US" sz="5600" dirty="0"/>
              <a:t> id)</a:t>
            </a:r>
          </a:p>
          <a:p>
            <a:pPr marL="0" indent="0">
              <a:buNone/>
            </a:pPr>
            <a:r>
              <a:rPr lang="en-US" sz="5600" dirty="0"/>
              <a:t>{</a:t>
            </a:r>
          </a:p>
          <a:p>
            <a:pPr marL="0" indent="0">
              <a:buNone/>
            </a:pPr>
            <a:r>
              <a:rPr lang="en-US" sz="5600" dirty="0"/>
              <a:t>  // Define a unique key for this method and its parameters.</a:t>
            </a:r>
          </a:p>
          <a:p>
            <a:pPr marL="0" indent="0">
              <a:buNone/>
            </a:pPr>
            <a:r>
              <a:rPr lang="en-US" sz="5600" dirty="0"/>
              <a:t>  </a:t>
            </a:r>
            <a:r>
              <a:rPr lang="en-US" sz="5600" dirty="0" err="1"/>
              <a:t>var</a:t>
            </a:r>
            <a:r>
              <a:rPr lang="en-US" sz="5600" dirty="0"/>
              <a:t> key = $"</a:t>
            </a:r>
            <a:r>
              <a:rPr lang="en-US" sz="5600" dirty="0" err="1"/>
              <a:t>MyEntity</a:t>
            </a:r>
            <a:r>
              <a:rPr lang="en-US" sz="5600" dirty="0"/>
              <a:t>:{id}";</a:t>
            </a:r>
          </a:p>
          <a:p>
            <a:pPr marL="0" indent="0">
              <a:buNone/>
            </a:pPr>
            <a:r>
              <a:rPr lang="en-US" sz="5600" dirty="0"/>
              <a:t>  </a:t>
            </a:r>
            <a:r>
              <a:rPr lang="en-US" sz="5600" dirty="0" err="1"/>
              <a:t>var</a:t>
            </a:r>
            <a:r>
              <a:rPr lang="en-US" sz="5600" dirty="0"/>
              <a:t> cache = </a:t>
            </a:r>
            <a:r>
              <a:rPr lang="en-US" sz="5600" dirty="0" err="1"/>
              <a:t>Connection.GetDatabase</a:t>
            </a:r>
            <a:r>
              <a:rPr lang="en-US" sz="5600" dirty="0"/>
              <a:t>();</a:t>
            </a:r>
          </a:p>
          <a:p>
            <a:pPr marL="0" indent="0">
              <a:buNone/>
            </a:pPr>
            <a:endParaRPr lang="en-US" sz="5600" dirty="0"/>
          </a:p>
          <a:p>
            <a:pPr marL="0" indent="0">
              <a:buNone/>
            </a:pPr>
            <a:r>
              <a:rPr lang="en-US" sz="5600" dirty="0"/>
              <a:t>  // Try to get the entity from the cache.</a:t>
            </a:r>
          </a:p>
          <a:p>
            <a:pPr marL="0" indent="0">
              <a:buNone/>
            </a:pPr>
            <a:r>
              <a:rPr lang="en-US" sz="5600" dirty="0"/>
              <a:t>  </a:t>
            </a:r>
            <a:r>
              <a:rPr lang="en-US" sz="5600" dirty="0" err="1"/>
              <a:t>var</a:t>
            </a:r>
            <a:r>
              <a:rPr lang="en-US" sz="5600" dirty="0"/>
              <a:t> </a:t>
            </a:r>
            <a:r>
              <a:rPr lang="en-US" sz="5600" dirty="0" err="1"/>
              <a:t>json</a:t>
            </a:r>
            <a:r>
              <a:rPr lang="en-US" sz="5600" dirty="0"/>
              <a:t> = await </a:t>
            </a:r>
            <a:r>
              <a:rPr lang="en-US" sz="5600" dirty="0" err="1"/>
              <a:t>cache.StringGetAsync</a:t>
            </a:r>
            <a:r>
              <a:rPr lang="en-US" sz="5600" dirty="0"/>
              <a:t>(key).</a:t>
            </a:r>
            <a:r>
              <a:rPr lang="en-US" sz="5600" dirty="0" err="1"/>
              <a:t>ConfigureAwait</a:t>
            </a:r>
            <a:r>
              <a:rPr lang="en-US" sz="5600" dirty="0"/>
              <a:t>(false);</a:t>
            </a:r>
          </a:p>
          <a:p>
            <a:pPr marL="0" indent="0">
              <a:buNone/>
            </a:pPr>
            <a:r>
              <a:rPr lang="en-US" sz="5600" dirty="0"/>
              <a:t>  </a:t>
            </a:r>
            <a:r>
              <a:rPr lang="en-US" sz="5600" dirty="0" err="1"/>
              <a:t>var</a:t>
            </a:r>
            <a:r>
              <a:rPr lang="en-US" sz="5600" dirty="0"/>
              <a:t> value = </a:t>
            </a:r>
            <a:r>
              <a:rPr lang="en-US" sz="5600" dirty="0" err="1"/>
              <a:t>string.IsNullOrWhiteSpace</a:t>
            </a:r>
            <a:r>
              <a:rPr lang="en-US" sz="5600" dirty="0"/>
              <a:t>(</a:t>
            </a:r>
            <a:r>
              <a:rPr lang="en-US" sz="5600" dirty="0" err="1"/>
              <a:t>json</a:t>
            </a:r>
            <a:r>
              <a:rPr lang="en-US" sz="5600" dirty="0"/>
              <a:t>)</a:t>
            </a:r>
          </a:p>
          <a:p>
            <a:pPr marL="0" indent="0">
              <a:buNone/>
            </a:pPr>
            <a:r>
              <a:rPr lang="en-US" sz="5600" dirty="0"/>
              <a:t>                ? default(</a:t>
            </a:r>
            <a:r>
              <a:rPr lang="en-US" sz="5600" dirty="0" err="1"/>
              <a:t>MyEntity</a:t>
            </a:r>
            <a:r>
              <a:rPr lang="en-US" sz="5600" dirty="0"/>
              <a:t>)</a:t>
            </a:r>
          </a:p>
          <a:p>
            <a:pPr marL="0" indent="0">
              <a:buNone/>
            </a:pPr>
            <a:r>
              <a:rPr lang="en-US" sz="5600" dirty="0"/>
              <a:t>                : </a:t>
            </a:r>
            <a:r>
              <a:rPr lang="en-US" sz="5600" dirty="0" err="1"/>
              <a:t>JsonConvert.DeserializeObject</a:t>
            </a:r>
            <a:r>
              <a:rPr lang="en-US" sz="5600" dirty="0"/>
              <a:t>&lt;</a:t>
            </a:r>
            <a:r>
              <a:rPr lang="en-US" sz="5600" dirty="0" err="1"/>
              <a:t>MyEntity</a:t>
            </a:r>
            <a:r>
              <a:rPr lang="en-US" dirty="0"/>
              <a:t>&gt;(</a:t>
            </a:r>
            <a:r>
              <a:rPr lang="en-US" dirty="0" err="1"/>
              <a:t>json</a:t>
            </a:r>
            <a:r>
              <a:rPr lang="en-US" dirty="0"/>
              <a:t>);</a:t>
            </a:r>
          </a:p>
        </p:txBody>
      </p:sp>
      <p:sp>
        <p:nvSpPr>
          <p:cNvPr id="6" name="Rectangle 5"/>
          <p:cNvSpPr/>
          <p:nvPr/>
        </p:nvSpPr>
        <p:spPr>
          <a:xfrm>
            <a:off x="555606" y="390434"/>
            <a:ext cx="10565240" cy="646331"/>
          </a:xfrm>
          <a:prstGeom prst="rect">
            <a:avLst/>
          </a:prstGeom>
        </p:spPr>
        <p:txBody>
          <a:bodyPr wrap="square">
            <a:spAutoFit/>
          </a:bodyPr>
          <a:lstStyle/>
          <a:p>
            <a:r>
              <a:rPr lang="en-US" dirty="0"/>
              <a:t>The </a:t>
            </a:r>
            <a:r>
              <a:rPr lang="en-US" dirty="0" err="1"/>
              <a:t>GetMyEntityAsync</a:t>
            </a:r>
            <a:r>
              <a:rPr lang="en-US" dirty="0"/>
              <a:t> method in the following code example shows an implementation of the Cache-Aside pattern. This method retrieves an object from the cache using the read-through approach.</a:t>
            </a:r>
          </a:p>
        </p:txBody>
      </p:sp>
    </p:spTree>
    <p:extLst>
      <p:ext uri="{BB962C8B-B14F-4D97-AF65-F5344CB8AC3E}">
        <p14:creationId xmlns:p14="http://schemas.microsoft.com/office/powerpoint/2010/main" val="4213573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Event Sourcing</a:t>
            </a:r>
          </a:p>
        </p:txBody>
      </p:sp>
    </p:spTree>
    <p:extLst>
      <p:ext uri="{BB962C8B-B14F-4D97-AF65-F5344CB8AC3E}">
        <p14:creationId xmlns:p14="http://schemas.microsoft.com/office/powerpoint/2010/main" val="4172592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Event Sourcing pattern</a:t>
            </a:r>
            <a:br>
              <a:rPr lang="en-US" dirty="0"/>
            </a:br>
            <a:endParaRPr lang="en-US" dirty="0"/>
          </a:p>
        </p:txBody>
      </p:sp>
      <p:sp>
        <p:nvSpPr>
          <p:cNvPr id="3" name="Content Placeholder 2"/>
          <p:cNvSpPr>
            <a:spLocks noGrp="1"/>
          </p:cNvSpPr>
          <p:nvPr>
            <p:ph idx="1"/>
          </p:nvPr>
        </p:nvSpPr>
        <p:spPr>
          <a:xfrm>
            <a:off x="1024128" y="2084832"/>
            <a:ext cx="10392809" cy="3043645"/>
          </a:xfrm>
        </p:spPr>
        <p:txBody>
          <a:bodyPr>
            <a:normAutofit fontScale="85000" lnSpcReduction="20000"/>
          </a:bodyPr>
          <a:lstStyle/>
          <a:p>
            <a:r>
              <a:rPr lang="en-US" dirty="0"/>
              <a:t>Instead of storing just the current state of the data in a domain, use an append-only store to record the full series of actions taken on that data. The store acts as the system of record and can be used to materialize the domain objects. </a:t>
            </a:r>
          </a:p>
          <a:p>
            <a:endParaRPr lang="en-US" dirty="0"/>
          </a:p>
          <a:p>
            <a:r>
              <a:rPr lang="en-US" dirty="0"/>
              <a:t>This can simplify tasks in complex domains, by avoiding the need to synchronize the data model and the business domain, while improving performance, scalability, and responsiveness. It can also provide consistency for transactional data, and maintain full audit trails and history that can enable compensating actions.</a:t>
            </a:r>
          </a:p>
        </p:txBody>
      </p:sp>
    </p:spTree>
    <p:extLst>
      <p:ext uri="{BB962C8B-B14F-4D97-AF65-F5344CB8AC3E}">
        <p14:creationId xmlns:p14="http://schemas.microsoft.com/office/powerpoint/2010/main" val="2627810595"/>
      </p:ext>
    </p:extLst>
  </p:cSld>
  <p:clrMapOvr>
    <a:masterClrMapping/>
  </p:clrMapOvr>
</p:sld>
</file>

<file path=ppt/theme/theme1.xml><?xml version="1.0" encoding="utf-8"?>
<a:theme xmlns:a="http://schemas.openxmlformats.org/drawingml/2006/main" name="00_PPT_Theme_NobleProg">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0_PPT_Theme_NobleProg" id="{A17BA39C-7068-4A79-96F4-6BEF9CC27A16}" vid="{9D5DCB5B-7A90-40BA-B296-3AD5E152D1B3}"/>
    </a:ext>
  </a:extLst>
</a:theme>
</file>

<file path=docProps/app.xml><?xml version="1.0" encoding="utf-8"?>
<Properties xmlns="http://schemas.openxmlformats.org/officeDocument/2006/extended-properties" xmlns:vt="http://schemas.openxmlformats.org/officeDocument/2006/docPropsVTypes">
  <Template>00_PPT_Theme_NobleProg_2022</Template>
  <TotalTime>101</TotalTime>
  <Words>1853</Words>
  <Application>Microsoft Office PowerPoint</Application>
  <PresentationFormat>Widescreen</PresentationFormat>
  <Paragraphs>150</Paragraphs>
  <Slides>31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Arial Narrow</vt:lpstr>
      <vt:lpstr>Calibri</vt:lpstr>
      <vt:lpstr>Raleway-v4020</vt:lpstr>
      <vt:lpstr>Raleway-v4020 Black</vt:lpstr>
      <vt:lpstr>Raleway-v4020 Thin</vt:lpstr>
      <vt:lpstr>Trebuchet MS</vt:lpstr>
      <vt:lpstr>Wingdings</vt:lpstr>
      <vt:lpstr>00_PPT_Theme_NobleProg</vt:lpstr>
      <vt:lpstr>Data management patterns </vt:lpstr>
      <vt:lpstr>Cache-Aside</vt:lpstr>
      <vt:lpstr>What is Cache-Aside pattern </vt:lpstr>
      <vt:lpstr>Solution </vt:lpstr>
      <vt:lpstr>PowerPoint Presentation</vt:lpstr>
      <vt:lpstr>When to use this pattern </vt:lpstr>
      <vt:lpstr>PowerPoint Presentation</vt:lpstr>
      <vt:lpstr>Event Sourcing</vt:lpstr>
      <vt:lpstr>What is Event Sourcing pattern </vt:lpstr>
      <vt:lpstr>Solution </vt:lpstr>
      <vt:lpstr>When to use this pattern </vt:lpstr>
      <vt:lpstr>Static Content</vt:lpstr>
      <vt:lpstr>What is Static Content Hosting pattern </vt:lpstr>
      <vt:lpstr>Solution </vt:lpstr>
      <vt:lpstr>When to use this pattern </vt:lpstr>
      <vt:lpstr>This pattern might not be useful in the following situations:</vt:lpstr>
      <vt:lpstr>example</vt:lpstr>
      <vt:lpstr>PowerPoint Presentation</vt:lpstr>
      <vt:lpstr>PowerPoint Presentation</vt:lpstr>
      <vt:lpstr>Sharding</vt:lpstr>
      <vt:lpstr>What is Sharding pattern </vt:lpstr>
      <vt:lpstr>Context and problem </vt:lpstr>
      <vt:lpstr>Solution </vt:lpstr>
      <vt:lpstr>Pattern benefits</vt:lpstr>
      <vt:lpstr>Scaling and data movement operations </vt:lpstr>
      <vt:lpstr>When to use this pattern </vt:lpstr>
      <vt:lpstr>example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management patterns</dc:title>
  <dc:creator>oshadini</dc:creator>
  <cp:lastModifiedBy>Uditha bandara</cp:lastModifiedBy>
  <cp:revision>14</cp:revision>
  <dcterms:created xsi:type="dcterms:W3CDTF">2022-09-27T16:55:24Z</dcterms:created>
  <dcterms:modified xsi:type="dcterms:W3CDTF">2022-10-17T04:25:10Z</dcterms:modified>
</cp:coreProperties>
</file>