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65" r:id="rId4"/>
    <p:sldId id="263" r:id="rId5"/>
    <p:sldId id="270" r:id="rId6"/>
    <p:sldId id="315" r:id="rId7"/>
    <p:sldId id="316" r:id="rId8"/>
    <p:sldId id="272" r:id="rId9"/>
    <p:sldId id="273" r:id="rId10"/>
    <p:sldId id="275" r:id="rId11"/>
    <p:sldId id="278" r:id="rId12"/>
    <p:sldId id="322" r:id="rId13"/>
    <p:sldId id="279" r:id="rId14"/>
    <p:sldId id="280" r:id="rId15"/>
    <p:sldId id="287" r:id="rId16"/>
    <p:sldId id="289" r:id="rId17"/>
    <p:sldId id="290" r:id="rId18"/>
    <p:sldId id="323" r:id="rId19"/>
    <p:sldId id="291" r:id="rId20"/>
    <p:sldId id="285" r:id="rId21"/>
    <p:sldId id="294" r:id="rId22"/>
    <p:sldId id="293" r:id="rId23"/>
    <p:sldId id="296" r:id="rId24"/>
    <p:sldId id="297" r:id="rId25"/>
    <p:sldId id="324" r:id="rId26"/>
    <p:sldId id="327" r:id="rId27"/>
    <p:sldId id="299" r:id="rId28"/>
    <p:sldId id="300" r:id="rId29"/>
    <p:sldId id="302" r:id="rId30"/>
    <p:sldId id="304" r:id="rId31"/>
    <p:sldId id="307" r:id="rId32"/>
    <p:sldId id="306" r:id="rId33"/>
    <p:sldId id="310" r:id="rId34"/>
    <p:sldId id="313" r:id="rId35"/>
    <p:sldId id="332" r:id="rId36"/>
    <p:sldId id="333"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36377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397D6B5-FA75-4D06-B427-4C90F817F9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EB14-2DA6-4B6A-9A15-90E806C149D6}"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0645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397D6B5-FA75-4D06-B427-4C90F817F9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EB14-2DA6-4B6A-9A15-90E806C149D6}"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90762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397D6B5-FA75-4D06-B427-4C90F817F9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EB14-2DA6-4B6A-9A15-90E806C149D6}"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08405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E397D6B5-FA75-4D06-B427-4C90F817F9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EB14-2DA6-4B6A-9A15-90E806C149D6}"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58288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E397D6B5-FA75-4D06-B427-4C90F817F96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CEB14-2DA6-4B6A-9A15-90E806C149D6}"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09698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E397D6B5-FA75-4D06-B427-4C90F817F96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CEB14-2DA6-4B6A-9A15-90E806C149D6}" type="slidenum">
              <a:rPr lang="en-US" smtClean="0"/>
              <a:t>‹#›</a:t>
            </a:fld>
            <a:endParaRPr lang="en-US"/>
          </a:p>
        </p:txBody>
      </p:sp>
      <p:sp>
        <p:nvSpPr>
          <p:cNvPr id="11"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09069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E397D6B5-FA75-4D06-B427-4C90F817F96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CEB14-2DA6-4B6A-9A15-90E806C149D6}"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04889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7D6B5-FA75-4D06-B427-4C90F817F96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CEB14-2DA6-4B6A-9A15-90E806C149D6}" type="slidenum">
              <a:rPr lang="en-US" smtClean="0"/>
              <a:t>‹#›</a:t>
            </a:fld>
            <a:endParaRPr lang="en-US"/>
          </a:p>
        </p:txBody>
      </p:sp>
      <p:sp>
        <p:nvSpPr>
          <p:cNvPr id="6"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63974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97D6B5-FA75-4D06-B427-4C90F817F96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CEB14-2DA6-4B6A-9A15-90E806C149D6}"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28218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97D6B5-FA75-4D06-B427-4C90F817F96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CEB14-2DA6-4B6A-9A15-90E806C149D6}"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59755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E397D6B5-FA75-4D06-B427-4C90F817F96B}" type="datetimeFigureOut">
              <a:rPr lang="en-US" smtClean="0"/>
              <a:t>10/18/2022</a:t>
            </a:fld>
            <a:endParaRPr lang="en-US"/>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endParaRPr lang="en-US"/>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564CEB14-2DA6-4B6A-9A15-90E806C149D6}" type="slidenum">
              <a:rPr lang="en-US" smtClean="0"/>
              <a:t>‹#›</a:t>
            </a:fld>
            <a:endParaRPr lang="en-US"/>
          </a:p>
        </p:txBody>
      </p:sp>
      <p:sp>
        <p:nvSpPr>
          <p:cNvPr id="9" name="TextBox 8"/>
          <p:cNvSpPr txBox="1"/>
          <p:nvPr/>
        </p:nvSpPr>
        <p:spPr>
          <a:xfrm>
            <a:off x="5539703" y="6356350"/>
            <a:ext cx="1461426"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20</a:t>
            </a:r>
            <a:r>
              <a:rPr lang="pl-PL" sz="1000" dirty="0">
                <a:solidFill>
                  <a:srgbClr val="414141"/>
                </a:solidFill>
                <a:latin typeface="Raleway-v4020" pitchFamily="50" charset="-18"/>
                <a:ea typeface="Adobe Fan Heiti Std B" panose="020B0700000000000000" pitchFamily="34" charset="-128"/>
              </a:rPr>
              <a:t>22</a:t>
            </a:r>
            <a:endParaRPr lang="en-GB" sz="1000" dirty="0">
              <a:solidFill>
                <a:srgbClr val="414141"/>
              </a:solidFill>
              <a:latin typeface="Raleway-v4020" pitchFamily="50" charset="-18"/>
              <a:ea typeface="Adobe Fan Heiti Std B" panose="020B0700000000000000" pitchFamily="34" charset="-128"/>
            </a:endParaRP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8301701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794" y="1903549"/>
            <a:ext cx="9144000" cy="2387600"/>
          </a:xfrm>
        </p:spPr>
        <p:txBody>
          <a:bodyPr>
            <a:normAutofit fontScale="90000"/>
          </a:bodyPr>
          <a:lstStyle/>
          <a:p>
            <a:r>
              <a:rPr lang="en-US" dirty="0"/>
              <a:t>Design and implementation patterns </a:t>
            </a:r>
          </a:p>
        </p:txBody>
      </p:sp>
    </p:spTree>
    <p:extLst>
      <p:ext uri="{BB962C8B-B14F-4D97-AF65-F5344CB8AC3E}">
        <p14:creationId xmlns:p14="http://schemas.microsoft.com/office/powerpoint/2010/main" val="83975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658369" y="1319348"/>
            <a:ext cx="11228832" cy="2183498"/>
          </a:xfrm>
        </p:spPr>
        <p:txBody>
          <a:bodyPr>
            <a:normAutofit fontScale="85000" lnSpcReduction="20000"/>
          </a:bodyPr>
          <a:lstStyle/>
          <a:p>
            <a:r>
              <a:rPr lang="en-US" dirty="0"/>
              <a:t>Store the entire message payload into an external service, such as a database. Get the reference to the stored payload, and send just that reference to the message bus. </a:t>
            </a:r>
          </a:p>
          <a:p>
            <a:endParaRPr lang="en-US" dirty="0"/>
          </a:p>
          <a:p>
            <a:r>
              <a:rPr lang="en-US" dirty="0"/>
              <a:t>The reference acts like a claim check used to retrieve a piece of luggage, hence the name of the pattern. Clients interested in processing that specific message can use the obtained reference to retrieve the payload, if needed.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9" y="3685726"/>
            <a:ext cx="7791261" cy="2662436"/>
          </a:xfrm>
          <a:prstGeom prst="rect">
            <a:avLst/>
          </a:prstGeom>
        </p:spPr>
      </p:pic>
    </p:spTree>
    <p:extLst>
      <p:ext uri="{BB962C8B-B14F-4D97-AF65-F5344CB8AC3E}">
        <p14:creationId xmlns:p14="http://schemas.microsoft.com/office/powerpoint/2010/main" val="380704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838200" y="1580605"/>
            <a:ext cx="10915323" cy="4023360"/>
          </a:xfrm>
        </p:spPr>
        <p:txBody>
          <a:bodyPr>
            <a:normAutofit fontScale="92500"/>
          </a:bodyPr>
          <a:lstStyle/>
          <a:p>
            <a:r>
              <a:rPr lang="en-US" dirty="0"/>
              <a:t>This pattern could be used whenever a message cannot fit the supported message limit of the chosen message bus technology. For example, Service Bus currently has a limit of 100 MB (premium tier), while Event Grid supports up to 1 MB messages.</a:t>
            </a:r>
          </a:p>
          <a:p>
            <a:endParaRPr lang="en-US" dirty="0"/>
          </a:p>
          <a:p>
            <a:r>
              <a:rPr lang="en-US" dirty="0"/>
              <a:t>The pattern can also be used if the payload should be accessed only by services that are authorized to see it. By offloading the payload to an external resource, stricter authentication and authorization rules can be put in place, to ensure that security is enforced when sensitive data is stored in the payload.</a:t>
            </a:r>
          </a:p>
          <a:p>
            <a:endParaRPr lang="en-US" dirty="0"/>
          </a:p>
        </p:txBody>
      </p:sp>
    </p:spTree>
    <p:extLst>
      <p:ext uri="{BB962C8B-B14F-4D97-AF65-F5344CB8AC3E}">
        <p14:creationId xmlns:p14="http://schemas.microsoft.com/office/powerpoint/2010/main" val="402707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709" y="731520"/>
            <a:ext cx="7611291" cy="3693319"/>
          </a:xfrm>
          <a:prstGeom prst="rect">
            <a:avLst/>
          </a:prstGeom>
          <a:noFill/>
          <a:ln>
            <a:solidFill>
              <a:schemeClr val="tx1"/>
            </a:solidFill>
          </a:ln>
        </p:spPr>
        <p:txBody>
          <a:bodyPr wrap="square">
            <a:spAutoFit/>
          </a:bodyPr>
          <a:lstStyle/>
          <a:p>
            <a:r>
              <a:rPr lang="en-US" dirty="0"/>
              <a:t>// Creating and registering the sender using Service Bus Connection String and Queue Name</a:t>
            </a:r>
          </a:p>
          <a:p>
            <a:r>
              <a:rPr lang="en-US" dirty="0" err="1"/>
              <a:t>var</a:t>
            </a:r>
            <a:r>
              <a:rPr lang="en-US" dirty="0"/>
              <a:t> sender = new </a:t>
            </a:r>
            <a:r>
              <a:rPr lang="en-US" dirty="0" err="1"/>
              <a:t>MessageSender</a:t>
            </a:r>
            <a:r>
              <a:rPr lang="en-US" dirty="0"/>
              <a:t>(</a:t>
            </a:r>
            <a:r>
              <a:rPr lang="en-US" dirty="0" err="1"/>
              <a:t>serviceBusConnectionString</a:t>
            </a:r>
            <a:r>
              <a:rPr lang="en-US" dirty="0"/>
              <a:t>, </a:t>
            </a:r>
            <a:r>
              <a:rPr lang="en-US" dirty="0" err="1"/>
              <a:t>queueName</a:t>
            </a:r>
            <a:r>
              <a:rPr lang="en-US" dirty="0"/>
              <a:t>);</a:t>
            </a:r>
          </a:p>
          <a:p>
            <a:r>
              <a:rPr lang="en-US" dirty="0" err="1"/>
              <a:t>sender.RegisterAzureStorageAttachmentPlugin</a:t>
            </a:r>
            <a:r>
              <a:rPr lang="en-US" dirty="0"/>
              <a:t>(</a:t>
            </a:r>
            <a:r>
              <a:rPr lang="en-US" dirty="0" err="1"/>
              <a:t>config</a:t>
            </a:r>
            <a:r>
              <a:rPr lang="en-US" dirty="0"/>
              <a:t>);</a:t>
            </a:r>
          </a:p>
          <a:p>
            <a:endParaRPr lang="en-US" dirty="0"/>
          </a:p>
          <a:p>
            <a:r>
              <a:rPr lang="en-US" dirty="0"/>
              <a:t>// Create payload</a:t>
            </a:r>
          </a:p>
          <a:p>
            <a:r>
              <a:rPr lang="en-US" dirty="0" err="1"/>
              <a:t>var</a:t>
            </a:r>
            <a:r>
              <a:rPr lang="en-US" dirty="0"/>
              <a:t> payload = new { data = "random data string for testing" };</a:t>
            </a:r>
          </a:p>
          <a:p>
            <a:r>
              <a:rPr lang="en-US" dirty="0" err="1"/>
              <a:t>var</a:t>
            </a:r>
            <a:r>
              <a:rPr lang="en-US" dirty="0"/>
              <a:t> serialized = </a:t>
            </a:r>
            <a:r>
              <a:rPr lang="en-US" dirty="0" err="1"/>
              <a:t>JsonConvert.SerializeObject</a:t>
            </a:r>
            <a:r>
              <a:rPr lang="en-US" dirty="0"/>
              <a:t>(payload);</a:t>
            </a:r>
          </a:p>
          <a:p>
            <a:r>
              <a:rPr lang="en-US" dirty="0" err="1"/>
              <a:t>var</a:t>
            </a:r>
            <a:r>
              <a:rPr lang="en-US" dirty="0"/>
              <a:t> </a:t>
            </a:r>
            <a:r>
              <a:rPr lang="en-US" dirty="0" err="1"/>
              <a:t>payloadAsBytes</a:t>
            </a:r>
            <a:r>
              <a:rPr lang="en-US" dirty="0"/>
              <a:t> = Encoding.UTF8.GetBytes(serialized);</a:t>
            </a:r>
          </a:p>
          <a:p>
            <a:r>
              <a:rPr lang="en-US" dirty="0" err="1"/>
              <a:t>var</a:t>
            </a:r>
            <a:r>
              <a:rPr lang="en-US" dirty="0"/>
              <a:t> message = new Message(</a:t>
            </a:r>
            <a:r>
              <a:rPr lang="en-US" dirty="0" err="1"/>
              <a:t>payloadAsBytes</a:t>
            </a:r>
            <a:r>
              <a:rPr lang="en-US" dirty="0"/>
              <a:t>);</a:t>
            </a:r>
          </a:p>
          <a:p>
            <a:endParaRPr lang="en-US" dirty="0"/>
          </a:p>
          <a:p>
            <a:r>
              <a:rPr lang="en-US" dirty="0"/>
              <a:t>// Send the message</a:t>
            </a:r>
          </a:p>
          <a:p>
            <a:r>
              <a:rPr lang="en-US" dirty="0"/>
              <a:t>await </a:t>
            </a:r>
            <a:r>
              <a:rPr lang="en-US" dirty="0" err="1"/>
              <a:t>sender.SendAsync</a:t>
            </a:r>
            <a:r>
              <a:rPr lang="en-US" dirty="0"/>
              <a:t>(message);</a:t>
            </a:r>
          </a:p>
        </p:txBody>
      </p:sp>
    </p:spTree>
    <p:extLst>
      <p:ext uri="{BB962C8B-B14F-4D97-AF65-F5344CB8AC3E}">
        <p14:creationId xmlns:p14="http://schemas.microsoft.com/office/powerpoint/2010/main" val="265516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Choreography</a:t>
            </a:r>
          </a:p>
        </p:txBody>
      </p:sp>
    </p:spTree>
    <p:extLst>
      <p:ext uri="{BB962C8B-B14F-4D97-AF65-F5344CB8AC3E}">
        <p14:creationId xmlns:p14="http://schemas.microsoft.com/office/powerpoint/2010/main" val="332625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Choreography pattern</a:t>
            </a:r>
            <a:br>
              <a:rPr lang="en-US" b="1" dirty="0"/>
            </a:br>
            <a:endParaRPr lang="en-US" dirty="0"/>
          </a:p>
        </p:txBody>
      </p:sp>
      <p:sp>
        <p:nvSpPr>
          <p:cNvPr id="3" name="Content Placeholder 2"/>
          <p:cNvSpPr>
            <a:spLocks noGrp="1"/>
          </p:cNvSpPr>
          <p:nvPr>
            <p:ph idx="1"/>
          </p:nvPr>
        </p:nvSpPr>
        <p:spPr/>
        <p:txBody>
          <a:bodyPr/>
          <a:lstStyle/>
          <a:p>
            <a:r>
              <a:rPr lang="en-US" dirty="0"/>
              <a:t>Have each component of the system participate in the decision-making process about the workflow of a business transaction, instead of relying on a central point of control.</a:t>
            </a:r>
          </a:p>
        </p:txBody>
      </p:sp>
    </p:spTree>
    <p:extLst>
      <p:ext uri="{BB962C8B-B14F-4D97-AF65-F5344CB8AC3E}">
        <p14:creationId xmlns:p14="http://schemas.microsoft.com/office/powerpoint/2010/main" val="275709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7" y="235131"/>
            <a:ext cx="10937966" cy="3370217"/>
          </a:xfrm>
        </p:spPr>
        <p:txBody>
          <a:bodyPr>
            <a:normAutofit fontScale="85000" lnSpcReduction="20000"/>
          </a:bodyPr>
          <a:lstStyle/>
          <a:p>
            <a:r>
              <a:rPr lang="en-US" dirty="0"/>
              <a:t>The orchestrator pattern reduces point-to-point communication between services but has some drawbacks because of the tight coupling between the orchestrator and other services that participate in processing of the business transaction. </a:t>
            </a:r>
          </a:p>
          <a:p>
            <a:endParaRPr lang="en-US" dirty="0"/>
          </a:p>
          <a:p>
            <a:r>
              <a:rPr lang="en-US" dirty="0"/>
              <a:t>To execute tasks in a sequence, the orchestrator needs to have some domain knowledge about the responsibilities of those services. If you want to add or remove services, existing logic will break, and you'll need to rewire portions of the communication path. While you can configure the workflow, add or remove services easily with a well-designed orchestrator, such an implementation is complex and hard to maintain.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920" y="3422324"/>
            <a:ext cx="7340937" cy="2960709"/>
          </a:xfrm>
          <a:prstGeom prst="rect">
            <a:avLst/>
          </a:prstGeom>
        </p:spPr>
      </p:pic>
    </p:spTree>
    <p:extLst>
      <p:ext uri="{BB962C8B-B14F-4D97-AF65-F5344CB8AC3E}">
        <p14:creationId xmlns:p14="http://schemas.microsoft.com/office/powerpoint/2010/main" val="54717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902208" y="1554480"/>
            <a:ext cx="9720073" cy="2547257"/>
          </a:xfrm>
        </p:spPr>
        <p:txBody>
          <a:bodyPr>
            <a:normAutofit fontScale="92500"/>
          </a:bodyPr>
          <a:lstStyle/>
          <a:p>
            <a:r>
              <a:rPr lang="en-US" dirty="0"/>
              <a:t>Let each service decide when and how a business operation is processed, instead of depending on a central orchestrator.</a:t>
            </a:r>
          </a:p>
          <a:p>
            <a:endParaRPr lang="en-US" dirty="0"/>
          </a:p>
          <a:p>
            <a:r>
              <a:rPr lang="en-US" dirty="0"/>
              <a:t>One way to implement choreography is to use the asynchronous messaging pattern to coordinate the business operations.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244" y="3892273"/>
            <a:ext cx="4914936" cy="2357455"/>
          </a:xfrm>
          <a:prstGeom prst="rect">
            <a:avLst/>
          </a:prstGeom>
        </p:spPr>
      </p:pic>
    </p:spTree>
    <p:extLst>
      <p:ext uri="{BB962C8B-B14F-4D97-AF65-F5344CB8AC3E}">
        <p14:creationId xmlns:p14="http://schemas.microsoft.com/office/powerpoint/2010/main" val="50721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 the choreography pattern if you expect to update, remove, or add new services frequently. The entire app can be modified with lesser effort and minimal disruption to existing services.</a:t>
            </a:r>
          </a:p>
          <a:p>
            <a:pPr>
              <a:buFont typeface="Wingdings" panose="05000000000000000000" pitchFamily="2" charset="2"/>
              <a:buChar char="Ø"/>
            </a:pPr>
            <a:r>
              <a:rPr lang="en-US" dirty="0"/>
              <a:t>Consider this pattern if you experience performance bottlenecks in the central orchestrator.</a:t>
            </a:r>
          </a:p>
          <a:p>
            <a:pPr>
              <a:buFont typeface="Wingdings" panose="05000000000000000000" pitchFamily="2" charset="2"/>
              <a:buChar char="Ø"/>
            </a:pPr>
            <a:r>
              <a:rPr lang="en-US" dirty="0"/>
              <a:t>This pattern is a natural model for the </a:t>
            </a:r>
            <a:r>
              <a:rPr lang="en-US" dirty="0" err="1"/>
              <a:t>serverless</a:t>
            </a:r>
            <a:r>
              <a:rPr lang="en-US" dirty="0"/>
              <a:t> architecture where all services can be short lived, or event driven. Services can spin up because of an event, do their task, and are removed when the task is finished.</a:t>
            </a:r>
          </a:p>
          <a:p>
            <a:endParaRPr lang="en-US" dirty="0"/>
          </a:p>
        </p:txBody>
      </p:sp>
    </p:spTree>
    <p:extLst>
      <p:ext uri="{BB962C8B-B14F-4D97-AF65-F5344CB8AC3E}">
        <p14:creationId xmlns:p14="http://schemas.microsoft.com/office/powerpoint/2010/main" val="2947086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49234" y="1741714"/>
            <a:ext cx="4650377" cy="4567646"/>
          </a:xfrm>
          <a:noFill/>
          <a:ln>
            <a:solidFill>
              <a:schemeClr val="tx1"/>
            </a:solidFill>
          </a:ln>
        </p:spPr>
        <p:txBody>
          <a:bodyPr>
            <a:normAutofit fontScale="55000" lnSpcReduction="20000"/>
          </a:bodyPr>
          <a:lstStyle/>
          <a:p>
            <a:r>
              <a:rPr lang="en-US" dirty="0"/>
              <a:t>[</a:t>
            </a:r>
            <a:r>
              <a:rPr lang="en-US" dirty="0" err="1"/>
              <a:t>HttpPost</a:t>
            </a:r>
            <a:r>
              <a:rPr lang="en-US" dirty="0"/>
              <a:t>]</a:t>
            </a:r>
          </a:p>
          <a:p>
            <a:r>
              <a:rPr lang="en-US" dirty="0"/>
              <a:t>[Route("/</a:t>
            </a:r>
            <a:r>
              <a:rPr lang="en-US" dirty="0" err="1"/>
              <a:t>api</a:t>
            </a:r>
            <a:r>
              <a:rPr lang="en-US" dirty="0"/>
              <a:t>/[controller]/operation")]</a:t>
            </a:r>
          </a:p>
          <a:p>
            <a:r>
              <a:rPr lang="en-US" dirty="0"/>
              <a:t>[</a:t>
            </a:r>
            <a:r>
              <a:rPr lang="en-US" dirty="0" err="1"/>
              <a:t>ProducesResponseType</a:t>
            </a:r>
            <a:r>
              <a:rPr lang="en-US" dirty="0"/>
              <a:t>(</a:t>
            </a:r>
            <a:r>
              <a:rPr lang="en-US" dirty="0" err="1"/>
              <a:t>typeof</a:t>
            </a:r>
            <a:r>
              <a:rPr lang="en-US" dirty="0"/>
              <a:t>(void), 200)]</a:t>
            </a:r>
          </a:p>
          <a:p>
            <a:r>
              <a:rPr lang="en-US" dirty="0"/>
              <a:t>[</a:t>
            </a:r>
            <a:r>
              <a:rPr lang="en-US" dirty="0" err="1"/>
              <a:t>ProducesResponseType</a:t>
            </a:r>
            <a:r>
              <a:rPr lang="en-US" dirty="0"/>
              <a:t>(</a:t>
            </a:r>
            <a:r>
              <a:rPr lang="en-US" dirty="0" err="1"/>
              <a:t>typeof</a:t>
            </a:r>
            <a:r>
              <a:rPr lang="en-US" dirty="0"/>
              <a:t>(void), 400)]</a:t>
            </a:r>
          </a:p>
          <a:p>
            <a:r>
              <a:rPr lang="en-US" dirty="0"/>
              <a:t>[</a:t>
            </a:r>
            <a:r>
              <a:rPr lang="en-US" dirty="0" err="1"/>
              <a:t>ProducesResponseType</a:t>
            </a:r>
            <a:r>
              <a:rPr lang="en-US" dirty="0"/>
              <a:t>(</a:t>
            </a:r>
            <a:r>
              <a:rPr lang="en-US" dirty="0" err="1"/>
              <a:t>typeof</a:t>
            </a:r>
            <a:r>
              <a:rPr lang="en-US" dirty="0"/>
              <a:t>(void), 500)]</a:t>
            </a:r>
          </a:p>
          <a:p>
            <a:endParaRPr lang="en-US" dirty="0"/>
          </a:p>
          <a:p>
            <a:r>
              <a:rPr lang="en-US" dirty="0"/>
              <a:t>public </a:t>
            </a:r>
            <a:r>
              <a:rPr lang="en-US" dirty="0" err="1"/>
              <a:t>async</a:t>
            </a:r>
            <a:r>
              <a:rPr lang="en-US" dirty="0"/>
              <a:t> Task&lt;</a:t>
            </a:r>
            <a:r>
              <a:rPr lang="en-US" dirty="0" err="1"/>
              <a:t>IActionResult</a:t>
            </a:r>
            <a:r>
              <a:rPr lang="en-US" dirty="0"/>
              <a:t>&gt; Post([</a:t>
            </a:r>
            <a:r>
              <a:rPr lang="en-US" dirty="0" err="1"/>
              <a:t>FromBody</a:t>
            </a:r>
            <a:r>
              <a:rPr lang="en-US" dirty="0"/>
              <a:t>] </a:t>
            </a:r>
            <a:r>
              <a:rPr lang="en-US" dirty="0" err="1"/>
              <a:t>EventGridEvent</a:t>
            </a:r>
            <a:r>
              <a:rPr lang="en-US" dirty="0"/>
              <a:t>[] events)</a:t>
            </a:r>
          </a:p>
          <a:p>
            <a:r>
              <a:rPr lang="en-US" dirty="0"/>
              <a:t>{</a:t>
            </a:r>
          </a:p>
          <a:p>
            <a:endParaRPr lang="en-US" dirty="0"/>
          </a:p>
          <a:p>
            <a:r>
              <a:rPr lang="en-US" dirty="0"/>
              <a:t>   if (events == null)</a:t>
            </a:r>
          </a:p>
          <a:p>
            <a:r>
              <a:rPr lang="en-US" dirty="0"/>
              <a:t>   {</a:t>
            </a:r>
          </a:p>
          <a:p>
            <a:r>
              <a:rPr lang="en-US" dirty="0"/>
              <a:t>       return </a:t>
            </a:r>
            <a:r>
              <a:rPr lang="en-US" dirty="0" err="1"/>
              <a:t>BadRequest</a:t>
            </a:r>
            <a:r>
              <a:rPr lang="en-US" dirty="0"/>
              <a:t>("No Event for Choreography");</a:t>
            </a:r>
          </a:p>
          <a:p>
            <a:r>
              <a:rPr lang="en-US" dirty="0"/>
              <a:t>   }</a:t>
            </a:r>
          </a:p>
          <a:p>
            <a:endParaRPr lang="en-US" dirty="0"/>
          </a:p>
        </p:txBody>
      </p:sp>
    </p:spTree>
    <p:extLst>
      <p:ext uri="{BB962C8B-B14F-4D97-AF65-F5344CB8AC3E}">
        <p14:creationId xmlns:p14="http://schemas.microsoft.com/office/powerpoint/2010/main" val="210666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Competing Consumers</a:t>
            </a:r>
          </a:p>
        </p:txBody>
      </p:sp>
    </p:spTree>
    <p:extLst>
      <p:ext uri="{BB962C8B-B14F-4D97-AF65-F5344CB8AC3E}">
        <p14:creationId xmlns:p14="http://schemas.microsoft.com/office/powerpoint/2010/main" val="11924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252" y="2034177"/>
            <a:ext cx="9144000" cy="2387600"/>
          </a:xfrm>
        </p:spPr>
        <p:txBody>
          <a:bodyPr/>
          <a:lstStyle/>
          <a:p>
            <a:r>
              <a:rPr lang="en-US" dirty="0"/>
              <a:t>Asynchronous Request-Reply</a:t>
            </a:r>
          </a:p>
        </p:txBody>
      </p:sp>
    </p:spTree>
    <p:extLst>
      <p:ext uri="{BB962C8B-B14F-4D97-AF65-F5344CB8AC3E}">
        <p14:creationId xmlns:p14="http://schemas.microsoft.com/office/powerpoint/2010/main" val="137854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Competing Consumers pattern</a:t>
            </a:r>
            <a:br>
              <a:rPr lang="en-US" b="1" dirty="0"/>
            </a:br>
            <a:endParaRPr lang="en-US" b="1" dirty="0"/>
          </a:p>
        </p:txBody>
      </p:sp>
      <p:sp>
        <p:nvSpPr>
          <p:cNvPr id="3" name="Content Placeholder 2"/>
          <p:cNvSpPr>
            <a:spLocks noGrp="1"/>
          </p:cNvSpPr>
          <p:nvPr>
            <p:ph idx="1"/>
          </p:nvPr>
        </p:nvSpPr>
        <p:spPr/>
        <p:txBody>
          <a:bodyPr/>
          <a:lstStyle/>
          <a:p>
            <a:r>
              <a:rPr lang="en-US" dirty="0"/>
              <a:t>Enable multiple concurrent consumers to process messages received on the same messaging channel. With multiple concurrent consumers, a system can process multiple messages concurrently to optimize throughput, to improve scalability and availability, and to balance the workload.</a:t>
            </a:r>
          </a:p>
        </p:txBody>
      </p:sp>
    </p:spTree>
    <p:extLst>
      <p:ext uri="{BB962C8B-B14F-4D97-AF65-F5344CB8AC3E}">
        <p14:creationId xmlns:p14="http://schemas.microsoft.com/office/powerpoint/2010/main" val="398553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358" y="1001484"/>
            <a:ext cx="10901737" cy="4258491"/>
          </a:xfrm>
        </p:spPr>
      </p:pic>
    </p:spTree>
    <p:extLst>
      <p:ext uri="{BB962C8B-B14F-4D97-AF65-F5344CB8AC3E}">
        <p14:creationId xmlns:p14="http://schemas.microsoft.com/office/powerpoint/2010/main" val="233661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734567" y="1502228"/>
            <a:ext cx="10619233" cy="4023360"/>
          </a:xfrm>
        </p:spPr>
        <p:txBody>
          <a:bodyPr>
            <a:normAutofit fontScale="92500"/>
          </a:bodyPr>
          <a:lstStyle/>
          <a:p>
            <a:r>
              <a:rPr lang="en-US" dirty="0"/>
              <a:t>Use a message queue to implement the communication channel between the application and the instances of the consumer service. The application posts requests in the form of messages to the queue, and the consumer service instances receive messages from the queue and process them. </a:t>
            </a:r>
          </a:p>
          <a:p>
            <a:endParaRPr lang="en-US" dirty="0"/>
          </a:p>
          <a:p>
            <a:r>
              <a:rPr lang="en-US" dirty="0"/>
              <a:t>This approach enables the same pool of consumer service instances to handle messages from any instance of the application. The figure illustrates using a message queue to distribute work to instances of a service.</a:t>
            </a:r>
          </a:p>
        </p:txBody>
      </p:sp>
    </p:spTree>
    <p:extLst>
      <p:ext uri="{BB962C8B-B14F-4D97-AF65-F5344CB8AC3E}">
        <p14:creationId xmlns:p14="http://schemas.microsoft.com/office/powerpoint/2010/main" val="2634075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Issues and considerations</a:t>
            </a:r>
            <a:br>
              <a:rPr lang="en-US" b="1" dirty="0"/>
            </a:br>
            <a:endParaRPr lang="en-US" dirty="0"/>
          </a:p>
        </p:txBody>
      </p:sp>
      <p:sp>
        <p:nvSpPr>
          <p:cNvPr id="3" name="Content Placeholder 2"/>
          <p:cNvSpPr>
            <a:spLocks noGrp="1"/>
          </p:cNvSpPr>
          <p:nvPr>
            <p:ph idx="1"/>
          </p:nvPr>
        </p:nvSpPr>
        <p:spPr/>
        <p:txBody>
          <a:bodyPr/>
          <a:lstStyle/>
          <a:p>
            <a:r>
              <a:rPr lang="en-US" b="1" dirty="0"/>
              <a:t>Message ordering</a:t>
            </a:r>
          </a:p>
          <a:p>
            <a:r>
              <a:rPr lang="en-US" b="1" dirty="0"/>
              <a:t>Designing services for resiliency</a:t>
            </a:r>
          </a:p>
          <a:p>
            <a:r>
              <a:rPr lang="en-US" b="1" dirty="0"/>
              <a:t>Detecting poison messages</a:t>
            </a:r>
            <a:endParaRPr lang="en-US" dirty="0"/>
          </a:p>
          <a:p>
            <a:r>
              <a:rPr lang="en-US" b="1" dirty="0"/>
              <a:t>Handling results</a:t>
            </a:r>
            <a:endParaRPr lang="en-US" dirty="0"/>
          </a:p>
          <a:p>
            <a:r>
              <a:rPr lang="en-US" b="1" dirty="0"/>
              <a:t>Scaling the messaging system</a:t>
            </a:r>
          </a:p>
          <a:p>
            <a:r>
              <a:rPr lang="en-US" b="1" dirty="0"/>
              <a:t>Ensuring reliability of the messaging system</a:t>
            </a:r>
            <a:endParaRPr lang="en-US" dirty="0"/>
          </a:p>
        </p:txBody>
      </p:sp>
    </p:spTree>
    <p:extLst>
      <p:ext uri="{BB962C8B-B14F-4D97-AF65-F5344CB8AC3E}">
        <p14:creationId xmlns:p14="http://schemas.microsoft.com/office/powerpoint/2010/main" val="67264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339634" y="1841863"/>
            <a:ext cx="11704320" cy="4023360"/>
          </a:xfrm>
        </p:spPr>
        <p:txBody>
          <a:bodyPr/>
          <a:lstStyle/>
          <a:p>
            <a:pPr marL="0" indent="0">
              <a:buNone/>
            </a:pPr>
            <a:r>
              <a:rPr lang="en-US" dirty="0"/>
              <a:t>Use this pattern when:</a:t>
            </a:r>
          </a:p>
          <a:p>
            <a:endParaRPr lang="en-US" dirty="0"/>
          </a:p>
          <a:p>
            <a:pPr>
              <a:buFont typeface="Wingdings" panose="05000000000000000000" pitchFamily="2" charset="2"/>
              <a:buChar char="§"/>
            </a:pPr>
            <a:r>
              <a:rPr lang="en-US" dirty="0"/>
              <a:t>The workload for an application is divided into tasks that can run asynchronously.</a:t>
            </a:r>
          </a:p>
          <a:p>
            <a:pPr>
              <a:buFont typeface="Wingdings" panose="05000000000000000000" pitchFamily="2" charset="2"/>
              <a:buChar char="§"/>
            </a:pPr>
            <a:r>
              <a:rPr lang="en-US" dirty="0"/>
              <a:t>Tasks are independent and can run in parallel.</a:t>
            </a:r>
          </a:p>
          <a:p>
            <a:pPr>
              <a:buFont typeface="Wingdings" panose="05000000000000000000" pitchFamily="2" charset="2"/>
              <a:buChar char="§"/>
            </a:pPr>
            <a:r>
              <a:rPr lang="en-US" dirty="0"/>
              <a:t>The volume of work is highly variable, requiring a scalable solution.</a:t>
            </a:r>
          </a:p>
          <a:p>
            <a:pPr>
              <a:buFont typeface="Wingdings" panose="05000000000000000000" pitchFamily="2" charset="2"/>
              <a:buChar char="§"/>
            </a:pPr>
            <a:r>
              <a:rPr lang="en-US" dirty="0"/>
              <a:t>The solution must provide high availability, and must be resilient if the processing    for a task fails.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80481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Azure provides Service Bus Queues and Azure Function queue triggers that, when combined, are a direct implementation of this cloud design pattern. </a:t>
            </a:r>
          </a:p>
          <a:p>
            <a:r>
              <a:rPr lang="en-US" dirty="0"/>
              <a:t>Azure Functions integrate with Azure Service Bus via triggers and bindings. Integrating with Service Bus allows you to build functions that consume queue messages sent by publishers. The publishing application(s) will post messages to a queue, and consumers, implemented as Azure Functions, can retrieve messages from this queue and handle them.</a:t>
            </a:r>
          </a:p>
        </p:txBody>
      </p:sp>
    </p:spTree>
    <p:extLst>
      <p:ext uri="{BB962C8B-B14F-4D97-AF65-F5344CB8AC3E}">
        <p14:creationId xmlns:p14="http://schemas.microsoft.com/office/powerpoint/2010/main" val="774717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3077" y="148046"/>
            <a:ext cx="6429093" cy="6453052"/>
          </a:xfrm>
          <a:prstGeom prst="rect">
            <a:avLst/>
          </a:prstGeom>
        </p:spPr>
      </p:pic>
    </p:spTree>
    <p:extLst>
      <p:ext uri="{BB962C8B-B14F-4D97-AF65-F5344CB8AC3E}">
        <p14:creationId xmlns:p14="http://schemas.microsoft.com/office/powerpoint/2010/main" val="195125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3006" y="1894840"/>
            <a:ext cx="9144000" cy="2387600"/>
          </a:xfrm>
        </p:spPr>
        <p:txBody>
          <a:bodyPr/>
          <a:lstStyle/>
          <a:p>
            <a:r>
              <a:rPr lang="en-US" b="1" dirty="0"/>
              <a:t>Gateway Aggregation</a:t>
            </a:r>
            <a:br>
              <a:rPr lang="en-US" b="1" dirty="0"/>
            </a:br>
            <a:endParaRPr lang="en-US" dirty="0"/>
          </a:p>
        </p:txBody>
      </p:sp>
    </p:spTree>
    <p:extLst>
      <p:ext uri="{BB962C8B-B14F-4D97-AF65-F5344CB8AC3E}">
        <p14:creationId xmlns:p14="http://schemas.microsoft.com/office/powerpoint/2010/main" val="3904248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Gateway Aggregation pattern</a:t>
            </a:r>
            <a:br>
              <a:rPr lang="en-US" dirty="0"/>
            </a:br>
            <a:endParaRPr lang="en-US" dirty="0"/>
          </a:p>
        </p:txBody>
      </p:sp>
      <p:sp>
        <p:nvSpPr>
          <p:cNvPr id="3" name="Content Placeholder 2"/>
          <p:cNvSpPr>
            <a:spLocks noGrp="1"/>
          </p:cNvSpPr>
          <p:nvPr>
            <p:ph idx="1"/>
          </p:nvPr>
        </p:nvSpPr>
        <p:spPr/>
        <p:txBody>
          <a:bodyPr/>
          <a:lstStyle/>
          <a:p>
            <a:r>
              <a:rPr lang="en-US" dirty="0"/>
              <a:t>Use a gateway to aggregate multiple individual requests into a single request. This pattern is useful when a client must make multiple calls to different backend systems to perform an operation.</a:t>
            </a:r>
          </a:p>
        </p:txBody>
      </p:sp>
    </p:spTree>
    <p:extLst>
      <p:ext uri="{BB962C8B-B14F-4D97-AF65-F5344CB8AC3E}">
        <p14:creationId xmlns:p14="http://schemas.microsoft.com/office/powerpoint/2010/main" val="1592414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pic>
        <p:nvPicPr>
          <p:cNvPr id="7" name="Content Placeholder 6">
            <a:extLst>
              <a:ext uri="{FF2B5EF4-FFF2-40B4-BE49-F238E27FC236}">
                <a16:creationId xmlns:a16="http://schemas.microsoft.com/office/drawing/2014/main" id="{0B60110A-827B-7B6E-097E-7F2E2FF43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499" y="1535235"/>
            <a:ext cx="3501325" cy="4003507"/>
          </a:xfrm>
        </p:spPr>
      </p:pic>
    </p:spTree>
    <p:extLst>
      <p:ext uri="{BB962C8B-B14F-4D97-AF65-F5344CB8AC3E}">
        <p14:creationId xmlns:p14="http://schemas.microsoft.com/office/powerpoint/2010/main" val="168408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Asynchronous Request-Reply pattern</a:t>
            </a:r>
            <a:br>
              <a:rPr lang="en-US" b="1" dirty="0"/>
            </a:br>
            <a:endParaRPr lang="en-US" dirty="0"/>
          </a:p>
        </p:txBody>
      </p:sp>
      <p:sp>
        <p:nvSpPr>
          <p:cNvPr id="3" name="Content Placeholder 2"/>
          <p:cNvSpPr>
            <a:spLocks noGrp="1"/>
          </p:cNvSpPr>
          <p:nvPr>
            <p:ph idx="1"/>
          </p:nvPr>
        </p:nvSpPr>
        <p:spPr/>
        <p:txBody>
          <a:bodyPr/>
          <a:lstStyle/>
          <a:p>
            <a:r>
              <a:rPr lang="en-US" dirty="0"/>
              <a:t>Decouple backend processing from a frontend host, where backend processing needs to be asynchronous, but the frontend still needs a clear response.</a:t>
            </a:r>
          </a:p>
        </p:txBody>
      </p:sp>
    </p:spTree>
    <p:extLst>
      <p:ext uri="{BB962C8B-B14F-4D97-AF65-F5344CB8AC3E}">
        <p14:creationId xmlns:p14="http://schemas.microsoft.com/office/powerpoint/2010/main" val="873529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1024128" y="2286000"/>
            <a:ext cx="11167872" cy="4023360"/>
          </a:xfrm>
        </p:spPr>
        <p:txBody>
          <a:bodyPr/>
          <a:lstStyle/>
          <a:p>
            <a:pPr marL="0" indent="0">
              <a:buNone/>
            </a:pPr>
            <a:r>
              <a:rPr lang="en-US" dirty="0"/>
              <a:t>Use this pattern when:</a:t>
            </a:r>
          </a:p>
          <a:p>
            <a:endParaRPr lang="en-US" dirty="0"/>
          </a:p>
          <a:p>
            <a:pPr>
              <a:buFont typeface="Wingdings" panose="05000000000000000000" pitchFamily="2" charset="2"/>
              <a:buChar char="Ø"/>
            </a:pPr>
            <a:r>
              <a:rPr lang="en-US" dirty="0"/>
              <a:t>A client needs to communicate with multiple backend services to perform an operation.</a:t>
            </a:r>
          </a:p>
          <a:p>
            <a:pPr>
              <a:buFont typeface="Wingdings" panose="05000000000000000000" pitchFamily="2" charset="2"/>
              <a:buChar char="Ø"/>
            </a:pPr>
            <a:r>
              <a:rPr lang="en-US" dirty="0"/>
              <a:t>The client may use networks with significant latency, such as cellular networks.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78873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Gateway Offloading</a:t>
            </a:r>
          </a:p>
        </p:txBody>
      </p:sp>
    </p:spTree>
    <p:extLst>
      <p:ext uri="{BB962C8B-B14F-4D97-AF65-F5344CB8AC3E}">
        <p14:creationId xmlns:p14="http://schemas.microsoft.com/office/powerpoint/2010/main" val="2852852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Gateway Offloading pattern</a:t>
            </a:r>
            <a:br>
              <a:rPr lang="en-US" dirty="0"/>
            </a:br>
            <a:endParaRPr lang="en-US" dirty="0"/>
          </a:p>
        </p:txBody>
      </p:sp>
      <p:sp>
        <p:nvSpPr>
          <p:cNvPr id="3" name="Content Placeholder 2"/>
          <p:cNvSpPr>
            <a:spLocks noGrp="1"/>
          </p:cNvSpPr>
          <p:nvPr>
            <p:ph idx="1"/>
          </p:nvPr>
        </p:nvSpPr>
        <p:spPr/>
        <p:txBody>
          <a:bodyPr/>
          <a:lstStyle/>
          <a:p>
            <a:r>
              <a:rPr lang="en-US" dirty="0"/>
              <a:t>Offload shared or specialized service functionality to a gateway proxy. This pattern can simplify application development by moving shared service functionality, such as the use of SSL certificates, from other parts of the application into the gateway.</a:t>
            </a:r>
          </a:p>
        </p:txBody>
      </p:sp>
    </p:spTree>
    <p:extLst>
      <p:ext uri="{BB962C8B-B14F-4D97-AF65-F5344CB8AC3E}">
        <p14:creationId xmlns:p14="http://schemas.microsoft.com/office/powerpoint/2010/main" val="462761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633983" y="1214846"/>
            <a:ext cx="10924033" cy="2338252"/>
          </a:xfrm>
        </p:spPr>
        <p:txBody>
          <a:bodyPr>
            <a:normAutofit fontScale="92500" lnSpcReduction="10000"/>
          </a:bodyPr>
          <a:lstStyle/>
          <a:p>
            <a:r>
              <a:rPr lang="en-US" dirty="0"/>
              <a:t>Offload some features into a gateway, particularly cross-cutting concerns such as certificate management, authentication, SSL termination, monitoring, protocol translation, or throttling.</a:t>
            </a:r>
          </a:p>
          <a:p>
            <a:r>
              <a:rPr lang="en-US" dirty="0"/>
              <a:t>The following diagram shows a gateway that terminates inbound SSL connections. It requests data on behalf of the original requestor from any HTTP server upstream of the gateway.</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6211" y="3722118"/>
            <a:ext cx="8787213" cy="2400007"/>
          </a:xfrm>
          <a:prstGeom prst="rect">
            <a:avLst/>
          </a:prstGeom>
        </p:spPr>
      </p:pic>
    </p:spTree>
    <p:extLst>
      <p:ext uri="{BB962C8B-B14F-4D97-AF65-F5344CB8AC3E}">
        <p14:creationId xmlns:p14="http://schemas.microsoft.com/office/powerpoint/2010/main" val="2734950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lstStyle/>
          <a:p>
            <a:r>
              <a:rPr lang="en-US" dirty="0"/>
              <a:t>Use this pattern when:</a:t>
            </a:r>
          </a:p>
          <a:p>
            <a:pPr>
              <a:buFont typeface="Wingdings" panose="05000000000000000000" pitchFamily="2" charset="2"/>
              <a:buChar char="Ø"/>
            </a:pPr>
            <a:r>
              <a:rPr lang="en-US" dirty="0"/>
              <a:t>An application deployment has a shared concern such as SSL certificates or encryption.</a:t>
            </a:r>
          </a:p>
          <a:p>
            <a:pPr>
              <a:buFont typeface="Wingdings" panose="05000000000000000000" pitchFamily="2" charset="2"/>
              <a:buChar char="Ø"/>
            </a:pPr>
            <a:r>
              <a:rPr lang="en-US" dirty="0"/>
              <a:t>A feature that is common across application deployments that may have different resource requirements, such as memory resources, storage capacity or network connections.</a:t>
            </a:r>
          </a:p>
          <a:p>
            <a:pPr>
              <a:buFont typeface="Wingdings" panose="05000000000000000000" pitchFamily="2" charset="2"/>
              <a:buChar char="Ø"/>
            </a:pPr>
            <a:r>
              <a:rPr lang="en-US" dirty="0"/>
              <a:t>You wish to move the responsibility for issues such as network security, throttling, or other network boundary concerns to a more specialized team.</a:t>
            </a:r>
          </a:p>
          <a:p>
            <a:endParaRPr lang="en-US" dirty="0"/>
          </a:p>
        </p:txBody>
      </p:sp>
    </p:spTree>
    <p:extLst>
      <p:ext uri="{BB962C8B-B14F-4D97-AF65-F5344CB8AC3E}">
        <p14:creationId xmlns:p14="http://schemas.microsoft.com/office/powerpoint/2010/main" val="137732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br>
              <a:rPr lang="en-US" b="1" dirty="0"/>
            </a:br>
            <a:endParaRPr lang="en-US" dirty="0"/>
          </a:p>
        </p:txBody>
      </p:sp>
      <p:sp>
        <p:nvSpPr>
          <p:cNvPr id="3" name="Content Placeholder 2"/>
          <p:cNvSpPr>
            <a:spLocks noGrp="1"/>
          </p:cNvSpPr>
          <p:nvPr>
            <p:ph idx="1"/>
          </p:nvPr>
        </p:nvSpPr>
        <p:spPr/>
        <p:txBody>
          <a:bodyPr/>
          <a:lstStyle/>
          <a:p>
            <a:r>
              <a:rPr lang="en-US" dirty="0"/>
              <a:t>using Nginx as the SSL offload appliance, the following configuration terminates an inbound SSL connection and distributes the connection to one of three upstream HTTP servers.</a:t>
            </a:r>
          </a:p>
        </p:txBody>
      </p:sp>
    </p:spTree>
    <p:extLst>
      <p:ext uri="{BB962C8B-B14F-4D97-AF65-F5344CB8AC3E}">
        <p14:creationId xmlns:p14="http://schemas.microsoft.com/office/powerpoint/2010/main" val="1656955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9122" y="587557"/>
            <a:ext cx="7524750" cy="5543550"/>
          </a:xfrm>
          <a:prstGeom prst="rect">
            <a:avLst/>
          </a:prstGeom>
        </p:spPr>
      </p:pic>
    </p:spTree>
    <p:extLst>
      <p:ext uri="{BB962C8B-B14F-4D97-AF65-F5344CB8AC3E}">
        <p14:creationId xmlns:p14="http://schemas.microsoft.com/office/powerpoint/2010/main" val="232654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003" y="1207633"/>
            <a:ext cx="6613207" cy="4400788"/>
          </a:xfrm>
          <a:prstGeom prst="rect">
            <a:avLst/>
          </a:prstGeom>
        </p:spPr>
      </p:pic>
    </p:spTree>
    <p:extLst>
      <p:ext uri="{BB962C8B-B14F-4D97-AF65-F5344CB8AC3E}">
        <p14:creationId xmlns:p14="http://schemas.microsoft.com/office/powerpoint/2010/main" val="72857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Context and problem</a:t>
            </a:r>
            <a:br>
              <a:rPr lang="en-US" b="1" dirty="0"/>
            </a:br>
            <a:endParaRPr lang="en-US" dirty="0"/>
          </a:p>
        </p:txBody>
      </p:sp>
      <p:sp>
        <p:nvSpPr>
          <p:cNvPr id="3" name="Content Placeholder 2"/>
          <p:cNvSpPr>
            <a:spLocks noGrp="1"/>
          </p:cNvSpPr>
          <p:nvPr>
            <p:ph idx="1"/>
          </p:nvPr>
        </p:nvSpPr>
        <p:spPr/>
        <p:txBody>
          <a:bodyPr/>
          <a:lstStyle/>
          <a:p>
            <a:r>
              <a:rPr lang="en-US" dirty="0"/>
              <a:t>In modern application development, it's normal for client applications — often code running in a web-client (browser) — to depend on remote APIs to provide business logic and compose functionality. </a:t>
            </a:r>
          </a:p>
          <a:p>
            <a:endParaRPr lang="en-US" dirty="0"/>
          </a:p>
          <a:p>
            <a:r>
              <a:rPr lang="en-US" dirty="0"/>
              <a:t>These APIs may be directly related to the application or may be shared services provided by a third party. Commonly these API calls take place over the HTTP(S) protocol and follow REST semantics.</a:t>
            </a:r>
          </a:p>
        </p:txBody>
      </p:sp>
    </p:spTree>
    <p:extLst>
      <p:ext uri="{BB962C8B-B14F-4D97-AF65-F5344CB8AC3E}">
        <p14:creationId xmlns:p14="http://schemas.microsoft.com/office/powerpoint/2010/main" val="16263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751113" y="1459865"/>
            <a:ext cx="11153503" cy="4766764"/>
          </a:xfrm>
        </p:spPr>
        <p:txBody>
          <a:bodyPr>
            <a:normAutofit fontScale="92500" lnSpcReduction="10000"/>
          </a:bodyPr>
          <a:lstStyle/>
          <a:p>
            <a:pPr marL="0" indent="0">
              <a:buNone/>
            </a:pPr>
            <a:r>
              <a:rPr lang="en-US" u="sng" dirty="0"/>
              <a:t>Use this pattern for:</a:t>
            </a:r>
          </a:p>
          <a:p>
            <a:pPr>
              <a:buFont typeface="Wingdings" panose="05000000000000000000" pitchFamily="2" charset="2"/>
              <a:buChar char="Ø"/>
            </a:pPr>
            <a:r>
              <a:rPr lang="en-US" dirty="0"/>
              <a:t>Client-side code, such as browser applications, where it's difficult to provide call-back endpoints, or the use of long-running connections adds too much additional complexity.</a:t>
            </a:r>
          </a:p>
          <a:p>
            <a:pPr>
              <a:buFont typeface="Wingdings" panose="05000000000000000000" pitchFamily="2" charset="2"/>
              <a:buChar char="Ø"/>
            </a:pPr>
            <a:endParaRPr lang="en-US" dirty="0"/>
          </a:p>
          <a:p>
            <a:pPr>
              <a:buFont typeface="Wingdings" panose="05000000000000000000" pitchFamily="2" charset="2"/>
              <a:buChar char="Ø"/>
            </a:pPr>
            <a:r>
              <a:rPr lang="en-US" dirty="0"/>
              <a:t>Service calls where only the HTTP protocol is available and the return service can't fire callbacks because of firewall restrictions on the client-side.</a:t>
            </a:r>
          </a:p>
          <a:p>
            <a:pPr>
              <a:buFont typeface="Wingdings" panose="05000000000000000000" pitchFamily="2" charset="2"/>
              <a:buChar char="Ø"/>
            </a:pPr>
            <a:endParaRPr lang="en-US" dirty="0"/>
          </a:p>
          <a:p>
            <a:pPr>
              <a:buFont typeface="Wingdings" panose="05000000000000000000" pitchFamily="2" charset="2"/>
              <a:buChar char="Ø"/>
            </a:pPr>
            <a:r>
              <a:rPr lang="en-US" dirty="0"/>
              <a:t>Service calls that need to be integrated with legacy architectures that don't support modern callback technologies such as </a:t>
            </a:r>
            <a:r>
              <a:rPr lang="en-US" dirty="0" err="1"/>
              <a:t>WebSockets</a:t>
            </a:r>
            <a:r>
              <a:rPr lang="en-US" dirty="0"/>
              <a:t> or </a:t>
            </a:r>
            <a:r>
              <a:rPr lang="en-US" dirty="0" err="1"/>
              <a:t>webhooks</a:t>
            </a:r>
            <a:r>
              <a:rPr lang="en-US" dirty="0"/>
              <a: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5052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br>
              <a:rPr lang="en-US" b="1" dirty="0"/>
            </a:br>
            <a:endParaRPr lang="en-US" dirty="0"/>
          </a:p>
        </p:txBody>
      </p:sp>
      <p:sp>
        <p:nvSpPr>
          <p:cNvPr id="3" name="Content Placeholder 2"/>
          <p:cNvSpPr>
            <a:spLocks noGrp="1"/>
          </p:cNvSpPr>
          <p:nvPr>
            <p:ph idx="1"/>
          </p:nvPr>
        </p:nvSpPr>
        <p:spPr>
          <a:xfrm>
            <a:off x="838200" y="1690688"/>
            <a:ext cx="10854364" cy="4023360"/>
          </a:xfrm>
        </p:spPr>
        <p:txBody>
          <a:bodyPr>
            <a:normAutofit fontScale="92500" lnSpcReduction="10000"/>
          </a:bodyPr>
          <a:lstStyle/>
          <a:p>
            <a:r>
              <a:rPr lang="en-US" dirty="0" err="1"/>
              <a:t>AsyncProcessingWorkAcceptor</a:t>
            </a:r>
            <a:r>
              <a:rPr lang="en-US" dirty="0"/>
              <a:t> function</a:t>
            </a:r>
          </a:p>
          <a:p>
            <a:endParaRPr lang="en-US" dirty="0"/>
          </a:p>
          <a:p>
            <a:r>
              <a:rPr lang="en-US" dirty="0"/>
              <a:t>The </a:t>
            </a:r>
            <a:r>
              <a:rPr lang="en-US" dirty="0" err="1"/>
              <a:t>AsyncProcessingWorkAcceptor</a:t>
            </a:r>
            <a:r>
              <a:rPr lang="en-US" dirty="0"/>
              <a:t> function implements an endpoint that accepts work from a client application and puts it on a queue for processing.</a:t>
            </a:r>
          </a:p>
          <a:p>
            <a:endParaRPr lang="en-US" dirty="0"/>
          </a:p>
          <a:p>
            <a:pPr>
              <a:buFont typeface="Wingdings" panose="05000000000000000000" pitchFamily="2" charset="2"/>
              <a:buChar char="§"/>
            </a:pPr>
            <a:r>
              <a:rPr lang="en-US" dirty="0"/>
              <a:t>The function generates a request ID and adds it as metadata to the queue message.</a:t>
            </a:r>
          </a:p>
          <a:p>
            <a:pPr>
              <a:buFont typeface="Wingdings" panose="05000000000000000000" pitchFamily="2" charset="2"/>
              <a:buChar char="§"/>
            </a:pPr>
            <a:r>
              <a:rPr lang="en-US" dirty="0"/>
              <a:t>The HTTP response includes a location header pointing to a status endpoint. The request ID is part of the URL path</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79436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9098" y="809898"/>
            <a:ext cx="7933508" cy="4247317"/>
          </a:xfrm>
          <a:prstGeom prst="rect">
            <a:avLst/>
          </a:prstGeom>
          <a:solidFill>
            <a:schemeClr val="tx2">
              <a:lumMod val="20000"/>
              <a:lumOff val="80000"/>
            </a:schemeClr>
          </a:solidFill>
          <a:ln>
            <a:solidFill>
              <a:schemeClr val="tx1"/>
            </a:solidFill>
          </a:ln>
        </p:spPr>
        <p:txBody>
          <a:bodyPr wrap="square">
            <a:spAutoFit/>
          </a:bodyPr>
          <a:lstStyle/>
          <a:p>
            <a:r>
              <a:rPr lang="en-US" dirty="0"/>
              <a:t>public static class </a:t>
            </a:r>
            <a:r>
              <a:rPr lang="en-US" dirty="0" err="1"/>
              <a:t>AsyncProcessingWorkAcceptor</a:t>
            </a:r>
            <a:endParaRPr lang="en-US" dirty="0"/>
          </a:p>
          <a:p>
            <a:r>
              <a:rPr lang="en-US" dirty="0"/>
              <a:t>{</a:t>
            </a:r>
          </a:p>
          <a:p>
            <a:r>
              <a:rPr lang="en-US" dirty="0"/>
              <a:t>    [</a:t>
            </a:r>
            <a:r>
              <a:rPr lang="en-US" dirty="0" err="1"/>
              <a:t>FunctionName</a:t>
            </a:r>
            <a:r>
              <a:rPr lang="en-US" dirty="0"/>
              <a:t>("</a:t>
            </a:r>
            <a:r>
              <a:rPr lang="en-US" dirty="0" err="1"/>
              <a:t>AsyncProcessingWorkAcceptor</a:t>
            </a:r>
            <a:r>
              <a:rPr lang="en-US" dirty="0"/>
              <a:t>")]</a:t>
            </a:r>
          </a:p>
          <a:p>
            <a:r>
              <a:rPr lang="en-US" dirty="0"/>
              <a:t>    public static </a:t>
            </a:r>
            <a:r>
              <a:rPr lang="en-US" dirty="0" err="1"/>
              <a:t>async</a:t>
            </a:r>
            <a:r>
              <a:rPr lang="en-US" dirty="0"/>
              <a:t> Task&lt;</a:t>
            </a:r>
            <a:r>
              <a:rPr lang="en-US" dirty="0" err="1"/>
              <a:t>IActionResult</a:t>
            </a:r>
            <a:r>
              <a:rPr lang="en-US" dirty="0"/>
              <a:t>&gt; Run(</a:t>
            </a:r>
          </a:p>
          <a:p>
            <a:r>
              <a:rPr lang="en-US" dirty="0"/>
              <a:t>        [</a:t>
            </a:r>
            <a:r>
              <a:rPr lang="en-US" dirty="0" err="1"/>
              <a:t>HttpTrigger</a:t>
            </a:r>
            <a:r>
              <a:rPr lang="en-US" dirty="0"/>
              <a:t>(</a:t>
            </a:r>
            <a:r>
              <a:rPr lang="en-US" dirty="0" err="1"/>
              <a:t>AuthorizationLevel.Anonymous</a:t>
            </a:r>
            <a:r>
              <a:rPr lang="en-US" dirty="0"/>
              <a:t>, "post", Route = null)] </a:t>
            </a:r>
            <a:r>
              <a:rPr lang="en-US" dirty="0" err="1"/>
              <a:t>CustomerPOCO</a:t>
            </a:r>
            <a:r>
              <a:rPr lang="en-US" dirty="0"/>
              <a:t> customer,</a:t>
            </a:r>
          </a:p>
          <a:p>
            <a:r>
              <a:rPr lang="en-US" dirty="0"/>
              <a:t>        [</a:t>
            </a:r>
            <a:r>
              <a:rPr lang="en-US" dirty="0" err="1"/>
              <a:t>ServiceBus</a:t>
            </a:r>
            <a:r>
              <a:rPr lang="en-US" dirty="0"/>
              <a:t>("</a:t>
            </a:r>
            <a:r>
              <a:rPr lang="en-US" dirty="0" err="1"/>
              <a:t>outqueue</a:t>
            </a:r>
            <a:r>
              <a:rPr lang="en-US" dirty="0"/>
              <a:t>", Connection = "</a:t>
            </a:r>
            <a:r>
              <a:rPr lang="en-US" dirty="0" err="1"/>
              <a:t>ServiceBusConnectionAppSetting</a:t>
            </a:r>
            <a:r>
              <a:rPr lang="en-US" dirty="0"/>
              <a:t>")] </a:t>
            </a:r>
            <a:r>
              <a:rPr lang="en-US" dirty="0" err="1"/>
              <a:t>IAsyncCollector</a:t>
            </a:r>
            <a:r>
              <a:rPr lang="en-US" dirty="0"/>
              <a:t>&lt;</a:t>
            </a:r>
            <a:r>
              <a:rPr lang="en-US" dirty="0" err="1"/>
              <a:t>ServiceBusMessage</a:t>
            </a:r>
            <a:r>
              <a:rPr lang="en-US" dirty="0"/>
              <a:t>&gt; </a:t>
            </a:r>
            <a:r>
              <a:rPr lang="en-US" dirty="0" err="1"/>
              <a:t>OutMessages</a:t>
            </a:r>
            <a:r>
              <a:rPr lang="en-US" dirty="0"/>
              <a:t>,</a:t>
            </a:r>
          </a:p>
          <a:p>
            <a:r>
              <a:rPr lang="en-US" dirty="0"/>
              <a:t>        </a:t>
            </a:r>
            <a:r>
              <a:rPr lang="en-US" dirty="0" err="1"/>
              <a:t>ILogger</a:t>
            </a:r>
            <a:r>
              <a:rPr lang="en-US" dirty="0"/>
              <a:t> log)</a:t>
            </a:r>
          </a:p>
          <a:p>
            <a:r>
              <a:rPr lang="en-US" dirty="0"/>
              <a:t>    {</a:t>
            </a:r>
          </a:p>
          <a:p>
            <a:r>
              <a:rPr lang="en-US" dirty="0"/>
              <a:t>        if (</a:t>
            </a:r>
            <a:r>
              <a:rPr lang="en-US" dirty="0" err="1"/>
              <a:t>String.IsNullOrEmpty</a:t>
            </a:r>
            <a:r>
              <a:rPr lang="en-US" dirty="0"/>
              <a:t>(customer.id) || </a:t>
            </a:r>
            <a:r>
              <a:rPr lang="en-US" dirty="0" err="1"/>
              <a:t>String.IsNullOrEmpty</a:t>
            </a:r>
            <a:r>
              <a:rPr lang="en-US" dirty="0"/>
              <a:t>(</a:t>
            </a:r>
            <a:r>
              <a:rPr lang="en-US" dirty="0" err="1"/>
              <a:t>customer.customername</a:t>
            </a:r>
            <a:r>
              <a:rPr lang="en-US" dirty="0"/>
              <a:t>))</a:t>
            </a:r>
          </a:p>
          <a:p>
            <a:r>
              <a:rPr lang="en-US" dirty="0"/>
              <a:t>        {</a:t>
            </a:r>
          </a:p>
          <a:p>
            <a:r>
              <a:rPr lang="en-US" dirty="0"/>
              <a:t>            return new </a:t>
            </a:r>
            <a:r>
              <a:rPr lang="en-US" dirty="0" err="1"/>
              <a:t>BadRequestResult</a:t>
            </a:r>
            <a:r>
              <a:rPr lang="en-US" dirty="0"/>
              <a:t>();</a:t>
            </a:r>
          </a:p>
          <a:p>
            <a:r>
              <a:rPr lang="en-US" dirty="0"/>
              <a:t>        }</a:t>
            </a:r>
          </a:p>
        </p:txBody>
      </p:sp>
    </p:spTree>
    <p:extLst>
      <p:ext uri="{BB962C8B-B14F-4D97-AF65-F5344CB8AC3E}">
        <p14:creationId xmlns:p14="http://schemas.microsoft.com/office/powerpoint/2010/main" val="321786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Claim Check</a:t>
            </a:r>
          </a:p>
        </p:txBody>
      </p:sp>
    </p:spTree>
    <p:extLst>
      <p:ext uri="{BB962C8B-B14F-4D97-AF65-F5344CB8AC3E}">
        <p14:creationId xmlns:p14="http://schemas.microsoft.com/office/powerpoint/2010/main" val="269580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Claim-Check pattern</a:t>
            </a:r>
            <a:br>
              <a:rPr lang="en-US" dirty="0"/>
            </a:b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a:t>Split a large message into a claim check and a payload. Send the claim check to the messaging platform and store the payload to an external service. </a:t>
            </a:r>
          </a:p>
          <a:p>
            <a:endParaRPr lang="en-US" dirty="0"/>
          </a:p>
          <a:p>
            <a:r>
              <a:rPr lang="en-US" dirty="0"/>
              <a:t>This pattern allows large messages to be processed, while protecting the message bus and the client from being overwhelmed or slowed down. </a:t>
            </a:r>
          </a:p>
          <a:p>
            <a:endParaRPr lang="en-US" dirty="0"/>
          </a:p>
          <a:p>
            <a:r>
              <a:rPr lang="en-US" dirty="0"/>
              <a:t>This pattern also helps to reduce costs, as storage is usually cheaper than resource units used by the messaging platform.</a:t>
            </a:r>
          </a:p>
        </p:txBody>
      </p:sp>
    </p:spTree>
    <p:extLst>
      <p:ext uri="{BB962C8B-B14F-4D97-AF65-F5344CB8AC3E}">
        <p14:creationId xmlns:p14="http://schemas.microsoft.com/office/powerpoint/2010/main" val="1798979952"/>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_PPT_Theme_NobleProg" id="{A17BA39C-7068-4A79-96F4-6BEF9CC27A16}" vid="{9D5DCB5B-7A90-40BA-B296-3AD5E152D1B3}"/>
    </a:ext>
  </a:extLst>
</a:theme>
</file>

<file path=docProps/app.xml><?xml version="1.0" encoding="utf-8"?>
<Properties xmlns="http://schemas.openxmlformats.org/officeDocument/2006/extended-properties" xmlns:vt="http://schemas.openxmlformats.org/officeDocument/2006/docPropsVTypes">
  <Template>00_PPT_Theme_NobleProg_2022</Template>
  <TotalTime>90</TotalTime>
  <Words>1672</Words>
  <Application>Microsoft Office PowerPoint</Application>
  <PresentationFormat>Widescreen</PresentationFormat>
  <Paragraphs>135</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Narrow</vt:lpstr>
      <vt:lpstr>Calibri</vt:lpstr>
      <vt:lpstr>Raleway-v4020</vt:lpstr>
      <vt:lpstr>Raleway-v4020 Black</vt:lpstr>
      <vt:lpstr>Raleway-v4020 Thin</vt:lpstr>
      <vt:lpstr>Trebuchet MS</vt:lpstr>
      <vt:lpstr>Wingdings</vt:lpstr>
      <vt:lpstr>00_PPT_Theme_NobleProg</vt:lpstr>
      <vt:lpstr>Design and implementation patterns </vt:lpstr>
      <vt:lpstr>Asynchronous Request-Reply</vt:lpstr>
      <vt:lpstr>Asynchronous Request-Reply pattern </vt:lpstr>
      <vt:lpstr>Context and problem </vt:lpstr>
      <vt:lpstr>When to use this pattern </vt:lpstr>
      <vt:lpstr>Example </vt:lpstr>
      <vt:lpstr>PowerPoint Presentation</vt:lpstr>
      <vt:lpstr>Claim Check</vt:lpstr>
      <vt:lpstr>What is Claim-Check pattern </vt:lpstr>
      <vt:lpstr>Solution </vt:lpstr>
      <vt:lpstr>When to use this pattern </vt:lpstr>
      <vt:lpstr>PowerPoint Presentation</vt:lpstr>
      <vt:lpstr>Choreography</vt:lpstr>
      <vt:lpstr>What is Choreography pattern </vt:lpstr>
      <vt:lpstr>PowerPoint Presentation</vt:lpstr>
      <vt:lpstr>Solution </vt:lpstr>
      <vt:lpstr>When to use this pattern </vt:lpstr>
      <vt:lpstr>example</vt:lpstr>
      <vt:lpstr>Competing Consumers</vt:lpstr>
      <vt:lpstr>What is Competing Consumers pattern </vt:lpstr>
      <vt:lpstr>PowerPoint Presentation</vt:lpstr>
      <vt:lpstr>Solution </vt:lpstr>
      <vt:lpstr>Issues and considerations </vt:lpstr>
      <vt:lpstr>When to use this pattern </vt:lpstr>
      <vt:lpstr>example</vt:lpstr>
      <vt:lpstr>PowerPoint Presentation</vt:lpstr>
      <vt:lpstr>Gateway Aggregation </vt:lpstr>
      <vt:lpstr>What is Gateway Aggregation pattern </vt:lpstr>
      <vt:lpstr>Solution </vt:lpstr>
      <vt:lpstr>When to use this pattern </vt:lpstr>
      <vt:lpstr>Gateway Offloading</vt:lpstr>
      <vt:lpstr>What is Gateway Offloading pattern </vt:lpstr>
      <vt:lpstr>Solution </vt:lpstr>
      <vt:lpstr>When to use this pattern </vt:lpstr>
      <vt:lpstr>Example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patterns</dc:title>
  <dc:creator>oshadini</dc:creator>
  <cp:lastModifiedBy>Uditha bandara</cp:lastModifiedBy>
  <cp:revision>15</cp:revision>
  <dcterms:created xsi:type="dcterms:W3CDTF">2022-09-27T18:00:33Z</dcterms:created>
  <dcterms:modified xsi:type="dcterms:W3CDTF">2022-10-18T04:22:30Z</dcterms:modified>
</cp:coreProperties>
</file>