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2" r:id="rId3"/>
    <p:sldId id="257" r:id="rId4"/>
    <p:sldId id="258" r:id="rId5"/>
    <p:sldId id="263" r:id="rId6"/>
    <p:sldId id="259" r:id="rId7"/>
    <p:sldId id="261" r:id="rId8"/>
    <p:sldId id="265" r:id="rId9"/>
    <p:sldId id="268" r:id="rId10"/>
    <p:sldId id="269" r:id="rId11"/>
    <p:sldId id="278" r:id="rId12"/>
    <p:sldId id="279" r:id="rId13"/>
    <p:sldId id="280" r:id="rId14"/>
    <p:sldId id="296" r:id="rId15"/>
    <p:sldId id="281" r:id="rId16"/>
    <p:sldId id="282" r:id="rId17"/>
    <p:sldId id="283" r:id="rId18"/>
    <p:sldId id="284" r:id="rId19"/>
    <p:sldId id="271" r:id="rId20"/>
    <p:sldId id="286" r:id="rId21"/>
    <p:sldId id="288" r:id="rId22"/>
    <p:sldId id="287" r:id="rId23"/>
    <p:sldId id="290" r:id="rId24"/>
    <p:sldId id="273" r:id="rId25"/>
    <p:sldId id="293" r:id="rId26"/>
    <p:sldId id="29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Pr>
        <a:blipFill dpi="0" rotWithShape="1">
          <a:blip r:embed="rId2" cstate="print">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solidFill>
                  <a:srgbClr val="006EBE"/>
                </a:solidFill>
                <a:latin typeface="Raleway-v4020 Thin" pitchFamily="50" charset="-18"/>
              </a:defRPr>
            </a:lvl1pPr>
          </a:lstStyle>
          <a:p>
            <a:r>
              <a:rPr lang="en-US"/>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414141"/>
                </a:solidFill>
                <a:latin typeface="Raleway-v4020 Black" pitchFamily="50" charset="-1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extBox 7"/>
          <p:cNvSpPr txBox="1"/>
          <p:nvPr/>
        </p:nvSpPr>
        <p:spPr>
          <a:xfrm>
            <a:off x="479376" y="332656"/>
            <a:ext cx="2733441" cy="830997"/>
          </a:xfrm>
          <a:prstGeom prst="rect">
            <a:avLst/>
          </a:prstGeom>
          <a:noFill/>
        </p:spPr>
        <p:txBody>
          <a:bodyPr wrap="none" rtlCol="0">
            <a:spAutoFit/>
          </a:bodyPr>
          <a:lstStyle/>
          <a:p>
            <a:r>
              <a:rPr lang="en-US" sz="4800" b="1" i="1" dirty="0" err="1">
                <a:solidFill>
                  <a:srgbClr val="006EBE"/>
                </a:solidFill>
                <a:latin typeface="Arial Narrow" panose="020B0606020202030204" pitchFamily="34" charset="0"/>
              </a:rPr>
              <a:t>NobleProg</a:t>
            </a:r>
            <a:endParaRPr lang="en-GB" sz="48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1287132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aleway-v4020 Thin" pitchFamily="50" charset="-18"/>
              </a:defRPr>
            </a:lvl1pPr>
          </a:lstStyle>
          <a:p>
            <a:r>
              <a:rPr lang="en-US"/>
              <a:t>Click to edit Master title style</a:t>
            </a:r>
            <a:endParaRPr lang="en-GB" dirty="0"/>
          </a:p>
        </p:txBody>
      </p:sp>
      <p:sp>
        <p:nvSpPr>
          <p:cNvPr id="3" name="Vertical Text Placeholder 2"/>
          <p:cNvSpPr>
            <a:spLocks noGrp="1"/>
          </p:cNvSpPr>
          <p:nvPr>
            <p:ph type="body" orient="vert" idx="1"/>
          </p:nvPr>
        </p:nvSpPr>
        <p:spPr/>
        <p:txBody>
          <a:bodyPr vert="eaVert"/>
          <a:lstStyle>
            <a:lvl1pPr>
              <a:defRPr>
                <a:solidFill>
                  <a:srgbClr val="414141"/>
                </a:solidFill>
                <a:latin typeface="Raleway-v4020" pitchFamily="50" charset="-18"/>
              </a:defRPr>
            </a:lvl1pPr>
            <a:lvl2pPr>
              <a:defRPr>
                <a:solidFill>
                  <a:srgbClr val="414141"/>
                </a:solidFill>
                <a:latin typeface="Raleway-v4020" pitchFamily="50" charset="-18"/>
              </a:defRPr>
            </a:lvl2pPr>
            <a:lvl3pPr>
              <a:defRPr>
                <a:solidFill>
                  <a:srgbClr val="414141"/>
                </a:solidFill>
                <a:latin typeface="Raleway-v4020" pitchFamily="50" charset="-18"/>
              </a:defRPr>
            </a:lvl3pPr>
            <a:lvl4pPr>
              <a:defRPr>
                <a:solidFill>
                  <a:srgbClr val="414141"/>
                </a:solidFill>
                <a:latin typeface="Raleway-v4020" pitchFamily="50" charset="-18"/>
              </a:defRPr>
            </a:lvl4pPr>
            <a:lvl5pPr>
              <a:defRPr>
                <a:solidFill>
                  <a:srgbClr val="414141"/>
                </a:solidFill>
                <a:latin typeface="Raleway-v4020" pitchFamily="50" charset="-1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0EA61E8D-EB36-4C51-B7E6-22332549067A}"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516FC-F03D-4AE0-86A9-D143BF45617F}" type="slidenum">
              <a:rPr lang="en-US" smtClean="0"/>
              <a:t>‹#›</a:t>
            </a:fld>
            <a:endParaRPr lang="en-US"/>
          </a:p>
        </p:txBody>
      </p:sp>
      <p:sp>
        <p:nvSpPr>
          <p:cNvPr id="8"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651968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Raleway-v4020 Thin" pitchFamily="50" charset="-18"/>
              </a:defRPr>
            </a:lvl1pPr>
          </a:lstStyle>
          <a:p>
            <a:r>
              <a:rPr lang="en-US"/>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Raleway-v4020" pitchFamily="50" charset="-18"/>
              </a:defRPr>
            </a:lvl1pPr>
            <a:lvl2pPr>
              <a:defRPr>
                <a:latin typeface="Raleway-v4020" pitchFamily="50" charset="-18"/>
              </a:defRPr>
            </a:lvl2pPr>
            <a:lvl3pPr>
              <a:defRPr>
                <a:latin typeface="Raleway-v4020" pitchFamily="50" charset="-18"/>
              </a:defRPr>
            </a:lvl3pPr>
            <a:lvl4pPr>
              <a:defRPr>
                <a:latin typeface="Raleway-v4020" pitchFamily="50" charset="-18"/>
              </a:defRPr>
            </a:lvl4pPr>
            <a:lvl5pPr>
              <a:defRPr>
                <a:latin typeface="Raleway-v4020" pitchFamily="50" charset="-1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0EA61E8D-EB36-4C51-B7E6-22332549067A}"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516FC-F03D-4AE0-86A9-D143BF45617F}" type="slidenum">
              <a:rPr lang="en-US" smtClean="0"/>
              <a:t>‹#›</a:t>
            </a:fld>
            <a:endParaRPr lang="en-US"/>
          </a:p>
        </p:txBody>
      </p:sp>
      <p:sp>
        <p:nvSpPr>
          <p:cNvPr id="8"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176881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006EBE"/>
                </a:solidFill>
                <a:latin typeface="Raleway-v4020 Thin" pitchFamily="50" charset="-18"/>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defRPr>
                <a:solidFill>
                  <a:srgbClr val="414141"/>
                </a:solidFill>
                <a:latin typeface="Raleway-v4020" pitchFamily="50" charset="-18"/>
              </a:defRPr>
            </a:lvl1pPr>
            <a:lvl2pPr>
              <a:defRPr>
                <a:solidFill>
                  <a:srgbClr val="414141"/>
                </a:solidFill>
                <a:latin typeface="Raleway-v4020" pitchFamily="50" charset="-18"/>
              </a:defRPr>
            </a:lvl2pPr>
            <a:lvl3pPr>
              <a:defRPr>
                <a:solidFill>
                  <a:srgbClr val="414141"/>
                </a:solidFill>
                <a:latin typeface="Raleway-v4020" pitchFamily="50" charset="-18"/>
              </a:defRPr>
            </a:lvl3pPr>
            <a:lvl4pPr>
              <a:defRPr>
                <a:solidFill>
                  <a:srgbClr val="414141"/>
                </a:solidFill>
                <a:latin typeface="Raleway-v4020" pitchFamily="50" charset="-18"/>
              </a:defRPr>
            </a:lvl4pPr>
            <a:lvl5pPr>
              <a:defRPr>
                <a:solidFill>
                  <a:srgbClr val="414141"/>
                </a:solidFill>
                <a:latin typeface="Raleway-v4020" pitchFamily="50" charset="-1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0EA61E8D-EB36-4C51-B7E6-22332549067A}"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516FC-F03D-4AE0-86A9-D143BF45617F}" type="slidenum">
              <a:rPr lang="en-US" smtClean="0"/>
              <a:t>‹#›</a:t>
            </a:fld>
            <a:endParaRPr lang="en-US"/>
          </a:p>
        </p:txBody>
      </p:sp>
      <p:sp>
        <p:nvSpPr>
          <p:cNvPr id="7"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72730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solidFill>
                  <a:srgbClr val="006EBE"/>
                </a:solidFill>
                <a:latin typeface="Raleway-v4020 Thin" pitchFamily="50" charset="-18"/>
              </a:defRPr>
            </a:lvl1pPr>
          </a:lstStyle>
          <a:p>
            <a:r>
              <a:rPr lang="en-US"/>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414141"/>
                </a:solidFill>
                <a:latin typeface="Raleway-v4020 Black" pitchFamily="50" charset="-18"/>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p>
            <a:fld id="{0EA61E8D-EB36-4C51-B7E6-22332549067A}"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516FC-F03D-4AE0-86A9-D143BF45617F}" type="slidenum">
              <a:rPr lang="en-US" smtClean="0"/>
              <a:t>‹#›</a:t>
            </a:fld>
            <a:endParaRPr lang="en-US"/>
          </a:p>
        </p:txBody>
      </p:sp>
      <p:sp>
        <p:nvSpPr>
          <p:cNvPr id="8"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4131307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EBE"/>
                </a:solidFill>
                <a:latin typeface="Raleway-v4020 Thin" pitchFamily="50" charset="-18"/>
              </a:defRPr>
            </a:lvl1pPr>
          </a:lstStyle>
          <a:p>
            <a:r>
              <a:rPr lang="en-US"/>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lvl1pPr>
              <a:defRPr sz="2800">
                <a:solidFill>
                  <a:srgbClr val="414141"/>
                </a:solidFill>
                <a:latin typeface="Raleway-v4020" pitchFamily="50" charset="-18"/>
              </a:defRPr>
            </a:lvl1pPr>
            <a:lvl2pPr>
              <a:defRPr sz="2400">
                <a:solidFill>
                  <a:srgbClr val="414141"/>
                </a:solidFill>
                <a:latin typeface="Raleway-v4020" pitchFamily="50" charset="-18"/>
              </a:defRPr>
            </a:lvl2pPr>
            <a:lvl3pPr>
              <a:defRPr sz="2000">
                <a:solidFill>
                  <a:srgbClr val="414141"/>
                </a:solidFill>
                <a:latin typeface="Raleway-v4020" pitchFamily="50" charset="-18"/>
              </a:defRPr>
            </a:lvl3pPr>
            <a:lvl4pPr>
              <a:defRPr sz="1800">
                <a:solidFill>
                  <a:srgbClr val="414141"/>
                </a:solidFill>
                <a:latin typeface="Raleway-v4020" pitchFamily="50" charset="-18"/>
              </a:defRPr>
            </a:lvl4pPr>
            <a:lvl5pPr>
              <a:defRPr sz="1800">
                <a:solidFill>
                  <a:srgbClr val="414141"/>
                </a:solidFill>
                <a:latin typeface="Raleway-v4020" pitchFamily="50" charset="-18"/>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lvl1pPr>
              <a:defRPr sz="2800">
                <a:solidFill>
                  <a:srgbClr val="414141"/>
                </a:solidFill>
                <a:latin typeface="Raleway-v4020" pitchFamily="50" charset="-18"/>
              </a:defRPr>
            </a:lvl1pPr>
            <a:lvl2pPr>
              <a:defRPr sz="2400">
                <a:solidFill>
                  <a:srgbClr val="414141"/>
                </a:solidFill>
                <a:latin typeface="Raleway-v4020" pitchFamily="50" charset="-18"/>
              </a:defRPr>
            </a:lvl2pPr>
            <a:lvl3pPr>
              <a:defRPr sz="2000">
                <a:solidFill>
                  <a:srgbClr val="414141"/>
                </a:solidFill>
                <a:latin typeface="Raleway-v4020" pitchFamily="50" charset="-18"/>
              </a:defRPr>
            </a:lvl3pPr>
            <a:lvl4pPr>
              <a:defRPr sz="1800">
                <a:solidFill>
                  <a:srgbClr val="414141"/>
                </a:solidFill>
                <a:latin typeface="Raleway-v4020" pitchFamily="50" charset="-18"/>
              </a:defRPr>
            </a:lvl4pPr>
            <a:lvl5pPr>
              <a:defRPr sz="1800">
                <a:solidFill>
                  <a:srgbClr val="414141"/>
                </a:solidFill>
                <a:latin typeface="Raleway-v4020" pitchFamily="50" charset="-18"/>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p:cNvSpPr>
            <a:spLocks noGrp="1"/>
          </p:cNvSpPr>
          <p:nvPr>
            <p:ph type="dt" sz="half" idx="10"/>
          </p:nvPr>
        </p:nvSpPr>
        <p:spPr/>
        <p:txBody>
          <a:bodyPr/>
          <a:lstStyle/>
          <a:p>
            <a:fld id="{0EA61E8D-EB36-4C51-B7E6-22332549067A}" type="datetimeFigureOut">
              <a:rPr lang="en-US" smtClean="0"/>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3516FC-F03D-4AE0-86A9-D143BF45617F}" type="slidenum">
              <a:rPr lang="en-US" smtClean="0"/>
              <a:t>‹#›</a:t>
            </a:fld>
            <a:endParaRPr lang="en-US"/>
          </a:p>
        </p:txBody>
      </p:sp>
      <p:sp>
        <p:nvSpPr>
          <p:cNvPr id="9"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375943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lvl1pPr>
              <a:defRPr>
                <a:solidFill>
                  <a:srgbClr val="006EBE"/>
                </a:solidFill>
                <a:latin typeface="Raleway-v4020 Thin" pitchFamily="50" charset="-18"/>
              </a:defRPr>
            </a:lvl1pPr>
          </a:lstStyle>
          <a:p>
            <a:r>
              <a:rPr lang="en-US"/>
              <a:t>Click to edit Master title style</a:t>
            </a:r>
            <a:endParaRPr lang="en-GB" dirty="0"/>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solidFill>
                  <a:srgbClr val="414141"/>
                </a:solidFill>
                <a:latin typeface="Raleway-v4020 Black" pitchFamily="50" charset="-1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solidFill>
                  <a:srgbClr val="414141"/>
                </a:solidFill>
                <a:latin typeface="Raleway-v4020" pitchFamily="50" charset="-18"/>
              </a:defRPr>
            </a:lvl1pPr>
            <a:lvl2pPr>
              <a:defRPr sz="2000">
                <a:solidFill>
                  <a:srgbClr val="414141"/>
                </a:solidFill>
                <a:latin typeface="Raleway-v4020" pitchFamily="50" charset="-18"/>
              </a:defRPr>
            </a:lvl2pPr>
            <a:lvl3pPr>
              <a:defRPr sz="1800">
                <a:solidFill>
                  <a:srgbClr val="414141"/>
                </a:solidFill>
                <a:latin typeface="Raleway-v4020" pitchFamily="50" charset="-18"/>
              </a:defRPr>
            </a:lvl3pPr>
            <a:lvl4pPr>
              <a:defRPr sz="1600">
                <a:solidFill>
                  <a:srgbClr val="414141"/>
                </a:solidFill>
                <a:latin typeface="Raleway-v4020" pitchFamily="50" charset="-18"/>
              </a:defRPr>
            </a:lvl4pPr>
            <a:lvl5pPr>
              <a:defRPr sz="1600">
                <a:solidFill>
                  <a:srgbClr val="414141"/>
                </a:solidFill>
                <a:latin typeface="Raleway-v4020" pitchFamily="50" charset="-18"/>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solidFill>
                  <a:srgbClr val="414141"/>
                </a:solidFill>
                <a:latin typeface="Raleway-v4020 Black" pitchFamily="50" charset="-1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solidFill>
                  <a:srgbClr val="414141"/>
                </a:solidFill>
                <a:latin typeface="Raleway-v4020" pitchFamily="50" charset="-18"/>
              </a:defRPr>
            </a:lvl1pPr>
            <a:lvl2pPr>
              <a:defRPr sz="2000">
                <a:solidFill>
                  <a:srgbClr val="414141"/>
                </a:solidFill>
                <a:latin typeface="Raleway-v4020" pitchFamily="50" charset="-18"/>
              </a:defRPr>
            </a:lvl2pPr>
            <a:lvl3pPr>
              <a:defRPr sz="1800">
                <a:solidFill>
                  <a:srgbClr val="414141"/>
                </a:solidFill>
                <a:latin typeface="Raleway-v4020" pitchFamily="50" charset="-18"/>
              </a:defRPr>
            </a:lvl3pPr>
            <a:lvl4pPr>
              <a:defRPr sz="1600">
                <a:solidFill>
                  <a:srgbClr val="414141"/>
                </a:solidFill>
                <a:latin typeface="Raleway-v4020" pitchFamily="50" charset="-18"/>
              </a:defRPr>
            </a:lvl4pPr>
            <a:lvl5pPr>
              <a:defRPr sz="1600">
                <a:solidFill>
                  <a:srgbClr val="414141"/>
                </a:solidFill>
                <a:latin typeface="Raleway-v4020" pitchFamily="50" charset="-18"/>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p:cNvSpPr>
            <a:spLocks noGrp="1"/>
          </p:cNvSpPr>
          <p:nvPr>
            <p:ph type="dt" sz="half" idx="10"/>
          </p:nvPr>
        </p:nvSpPr>
        <p:spPr/>
        <p:txBody>
          <a:bodyPr/>
          <a:lstStyle/>
          <a:p>
            <a:fld id="{0EA61E8D-EB36-4C51-B7E6-22332549067A}" type="datetimeFigureOut">
              <a:rPr lang="en-US" smtClean="0"/>
              <a:t>10/14/2022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3516FC-F03D-4AE0-86A9-D143BF45617F}" type="slidenum">
              <a:rPr lang="en-US" smtClean="0"/>
              <a:t>‹#›</a:t>
            </a:fld>
            <a:endParaRPr lang="en-US"/>
          </a:p>
        </p:txBody>
      </p:sp>
      <p:sp>
        <p:nvSpPr>
          <p:cNvPr id="11"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2151622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EBE"/>
                </a:solidFill>
                <a:latin typeface="Raleway-v4020 Thin" pitchFamily="50" charset="-18"/>
              </a:defRPr>
            </a:lvl1pPr>
          </a:lstStyle>
          <a:p>
            <a:r>
              <a:rPr lang="en-US"/>
              <a:t>Click to edit Master title style</a:t>
            </a:r>
            <a:endParaRPr lang="en-GB" dirty="0"/>
          </a:p>
        </p:txBody>
      </p:sp>
      <p:sp>
        <p:nvSpPr>
          <p:cNvPr id="3" name="Date Placeholder 2"/>
          <p:cNvSpPr>
            <a:spLocks noGrp="1"/>
          </p:cNvSpPr>
          <p:nvPr>
            <p:ph type="dt" sz="half" idx="10"/>
          </p:nvPr>
        </p:nvSpPr>
        <p:spPr/>
        <p:txBody>
          <a:bodyPr/>
          <a:lstStyle/>
          <a:p>
            <a:fld id="{0EA61E8D-EB36-4C51-B7E6-22332549067A}" type="datetimeFigureOut">
              <a:rPr lang="en-US" smtClean="0"/>
              <a:t>10/14/2022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3516FC-F03D-4AE0-86A9-D143BF45617F}" type="slidenum">
              <a:rPr lang="en-US" smtClean="0"/>
              <a:t>‹#›</a:t>
            </a:fld>
            <a:endParaRPr lang="en-US"/>
          </a:p>
        </p:txBody>
      </p:sp>
      <p:sp>
        <p:nvSpPr>
          <p:cNvPr id="7"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67533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A61E8D-EB36-4C51-B7E6-22332549067A}" type="datetimeFigureOut">
              <a:rPr lang="en-US" smtClean="0"/>
              <a:t>10/14/2022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3516FC-F03D-4AE0-86A9-D143BF45617F}" type="slidenum">
              <a:rPr lang="en-US" smtClean="0"/>
              <a:t>‹#›</a:t>
            </a:fld>
            <a:endParaRPr lang="en-US"/>
          </a:p>
        </p:txBody>
      </p:sp>
      <p:sp>
        <p:nvSpPr>
          <p:cNvPr id="6"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3992823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006EBE"/>
                </a:solidFill>
                <a:latin typeface="Raleway-v4020 Thin" pitchFamily="50" charset="-18"/>
              </a:defRPr>
            </a:lvl1pPr>
          </a:lstStyle>
          <a:p>
            <a:r>
              <a:rPr lang="en-US"/>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solidFill>
                  <a:srgbClr val="414141"/>
                </a:solidFill>
                <a:latin typeface="Raleway-v4020" pitchFamily="50" charset="-18"/>
              </a:defRPr>
            </a:lvl1pPr>
            <a:lvl2pPr>
              <a:defRPr sz="2800">
                <a:solidFill>
                  <a:srgbClr val="414141"/>
                </a:solidFill>
                <a:latin typeface="Raleway-v4020" pitchFamily="50" charset="-18"/>
              </a:defRPr>
            </a:lvl2pPr>
            <a:lvl3pPr>
              <a:defRPr sz="2400">
                <a:solidFill>
                  <a:srgbClr val="414141"/>
                </a:solidFill>
                <a:latin typeface="Raleway-v4020" pitchFamily="50" charset="-18"/>
              </a:defRPr>
            </a:lvl3pPr>
            <a:lvl4pPr>
              <a:defRPr sz="2000">
                <a:solidFill>
                  <a:srgbClr val="414141"/>
                </a:solidFill>
                <a:latin typeface="Raleway-v4020" pitchFamily="50" charset="-18"/>
              </a:defRPr>
            </a:lvl4pPr>
            <a:lvl5pPr>
              <a:defRPr sz="2000">
                <a:solidFill>
                  <a:srgbClr val="414141"/>
                </a:solidFill>
                <a:latin typeface="Raleway-v4020" pitchFamily="50" charset="-18"/>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solidFill>
                  <a:srgbClr val="414141"/>
                </a:solidFill>
                <a:latin typeface="Raleway-v4020" pitchFamily="50" charset="-1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A61E8D-EB36-4C51-B7E6-22332549067A}" type="datetimeFigureOut">
              <a:rPr lang="en-US" smtClean="0"/>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3516FC-F03D-4AE0-86A9-D143BF45617F}" type="slidenum">
              <a:rPr lang="en-US" smtClean="0"/>
              <a:t>‹#›</a:t>
            </a:fld>
            <a:endParaRPr lang="en-US"/>
          </a:p>
        </p:txBody>
      </p:sp>
      <p:sp>
        <p:nvSpPr>
          <p:cNvPr id="9"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510220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006EBE"/>
                </a:solidFill>
                <a:latin typeface="Raleway-v4020 Thin" pitchFamily="50" charset="-18"/>
              </a:defRPr>
            </a:lvl1pPr>
          </a:lstStyle>
          <a:p>
            <a:r>
              <a:rPr lang="en-US"/>
              <a:t>Click to edit Master title style</a:t>
            </a:r>
            <a:endParaRPr lang="en-GB"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Raleway-v4020" pitchFamily="50" charset="-1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solidFill>
                  <a:srgbClr val="414141"/>
                </a:solidFill>
                <a:latin typeface="Trebuchet MS" panose="020B06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A61E8D-EB36-4C51-B7E6-22332549067A}" type="datetimeFigureOut">
              <a:rPr lang="en-US" smtClean="0"/>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3516FC-F03D-4AE0-86A9-D143BF45617F}" type="slidenum">
              <a:rPr lang="en-US" smtClean="0"/>
              <a:t>‹#›</a:t>
            </a:fld>
            <a:endParaRPr lang="en-US"/>
          </a:p>
        </p:txBody>
      </p:sp>
      <p:sp>
        <p:nvSpPr>
          <p:cNvPr id="9"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2988009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dirty="0"/>
              <a:t>Kliknij, aby edytować styl</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GB" dirty="0"/>
          </a:p>
        </p:txBody>
      </p:sp>
      <p:sp>
        <p:nvSpPr>
          <p:cNvPr id="4" name="Date Placeholder 3"/>
          <p:cNvSpPr>
            <a:spLocks noGrp="1"/>
          </p:cNvSpPr>
          <p:nvPr>
            <p:ph type="dt" sz="half" idx="2"/>
          </p:nvPr>
        </p:nvSpPr>
        <p:spPr>
          <a:xfrm>
            <a:off x="911424" y="6356350"/>
            <a:ext cx="922867" cy="365125"/>
          </a:xfrm>
          <a:prstGeom prst="rect">
            <a:avLst/>
          </a:prstGeom>
        </p:spPr>
        <p:txBody>
          <a:bodyPr vert="horz" lIns="91440" tIns="45720" rIns="91440" bIns="45720" rtlCol="0" anchor="ctr"/>
          <a:lstStyle>
            <a:lvl1pPr algn="l">
              <a:defRPr sz="900">
                <a:solidFill>
                  <a:srgbClr val="414141"/>
                </a:solidFill>
                <a:latin typeface="Raleway-v4020" pitchFamily="50" charset="-18"/>
              </a:defRPr>
            </a:lvl1pPr>
          </a:lstStyle>
          <a:p>
            <a:fld id="{0EA61E8D-EB36-4C51-B7E6-22332549067A}" type="datetimeFigureOut">
              <a:rPr lang="en-US" smtClean="0"/>
              <a:t>10/14/2022</a:t>
            </a:fld>
            <a:endParaRPr lang="en-US"/>
          </a:p>
        </p:txBody>
      </p:sp>
      <p:sp>
        <p:nvSpPr>
          <p:cNvPr id="5" name="Footer Placeholder 4"/>
          <p:cNvSpPr>
            <a:spLocks noGrp="1"/>
          </p:cNvSpPr>
          <p:nvPr>
            <p:ph type="ftr" sz="quarter" idx="3"/>
          </p:nvPr>
        </p:nvSpPr>
        <p:spPr>
          <a:xfrm>
            <a:off x="1915242" y="6356350"/>
            <a:ext cx="2895600" cy="365125"/>
          </a:xfrm>
          <a:prstGeom prst="rect">
            <a:avLst/>
          </a:prstGeom>
        </p:spPr>
        <p:txBody>
          <a:bodyPr vert="horz" lIns="91440" tIns="45720" rIns="91440" bIns="45720" rtlCol="0" anchor="ctr"/>
          <a:lstStyle>
            <a:lvl1pPr algn="ctr">
              <a:defRPr sz="900">
                <a:solidFill>
                  <a:srgbClr val="414141"/>
                </a:solidFill>
                <a:latin typeface="Raleway-v4020" pitchFamily="50" charset="-18"/>
              </a:defRPr>
            </a:lvl1pPr>
          </a:lstStyle>
          <a:p>
            <a:endParaRPr lang="en-US"/>
          </a:p>
        </p:txBody>
      </p:sp>
      <p:sp>
        <p:nvSpPr>
          <p:cNvPr id="6" name="Slide Number Placeholder 5"/>
          <p:cNvSpPr>
            <a:spLocks noGrp="1"/>
          </p:cNvSpPr>
          <p:nvPr>
            <p:ph type="sldNum" sz="quarter" idx="4"/>
          </p:nvPr>
        </p:nvSpPr>
        <p:spPr>
          <a:xfrm>
            <a:off x="261431" y="6356350"/>
            <a:ext cx="577985" cy="365125"/>
          </a:xfrm>
          <a:prstGeom prst="rect">
            <a:avLst/>
          </a:prstGeom>
        </p:spPr>
        <p:txBody>
          <a:bodyPr vert="horz" lIns="91440" tIns="45720" rIns="91440" bIns="45720" rtlCol="0" anchor="ctr"/>
          <a:lstStyle>
            <a:lvl1pPr algn="r">
              <a:defRPr sz="1400">
                <a:solidFill>
                  <a:srgbClr val="006EBE"/>
                </a:solidFill>
                <a:latin typeface="Raleway-v4020" pitchFamily="50" charset="-18"/>
                <a:ea typeface="Adobe Fan Heiti Std B" panose="020B0700000000000000" pitchFamily="34" charset="-128"/>
              </a:defRPr>
            </a:lvl1pPr>
          </a:lstStyle>
          <a:p>
            <a:fld id="{B23516FC-F03D-4AE0-86A9-D143BF45617F}" type="slidenum">
              <a:rPr lang="en-US" smtClean="0"/>
              <a:t>‹#›</a:t>
            </a:fld>
            <a:endParaRPr lang="en-US"/>
          </a:p>
        </p:txBody>
      </p:sp>
      <p:sp>
        <p:nvSpPr>
          <p:cNvPr id="9" name="TextBox 8"/>
          <p:cNvSpPr txBox="1"/>
          <p:nvPr/>
        </p:nvSpPr>
        <p:spPr>
          <a:xfrm>
            <a:off x="5539703" y="6356350"/>
            <a:ext cx="1461426" cy="569387"/>
          </a:xfrm>
          <a:prstGeom prst="rect">
            <a:avLst/>
          </a:prstGeom>
          <a:noFill/>
        </p:spPr>
        <p:txBody>
          <a:bodyPr wrap="none" rtlCol="0">
            <a:spAutoFit/>
          </a:bodyPr>
          <a:lstStyle/>
          <a:p>
            <a:pPr algn="ctr"/>
            <a:r>
              <a:rPr lang="en-GB" sz="1000" b="1" dirty="0" err="1">
                <a:solidFill>
                  <a:srgbClr val="414141"/>
                </a:solidFill>
                <a:latin typeface="Raleway-v4020" pitchFamily="50" charset="-18"/>
                <a:ea typeface="Adobe Fan Heiti Std B" panose="020B0700000000000000" pitchFamily="34" charset="-128"/>
              </a:rPr>
              <a:t>NobleProg</a:t>
            </a:r>
            <a:r>
              <a:rPr lang="en-GB" sz="1000" b="1" dirty="0">
                <a:solidFill>
                  <a:srgbClr val="414141"/>
                </a:solidFill>
                <a:latin typeface="Raleway-v4020" pitchFamily="50" charset="-18"/>
                <a:ea typeface="Adobe Fan Heiti Std B" panose="020B0700000000000000" pitchFamily="34" charset="-128"/>
              </a:rPr>
              <a:t>®</a:t>
            </a:r>
            <a:r>
              <a:rPr lang="en-GB" sz="1000" dirty="0">
                <a:solidFill>
                  <a:srgbClr val="414141"/>
                </a:solidFill>
                <a:latin typeface="Raleway-v4020" pitchFamily="50" charset="-18"/>
                <a:ea typeface="Adobe Fan Heiti Std B" panose="020B0700000000000000" pitchFamily="34" charset="-128"/>
              </a:rPr>
              <a:t> 20</a:t>
            </a:r>
            <a:r>
              <a:rPr lang="pl-PL" sz="1000" dirty="0">
                <a:solidFill>
                  <a:srgbClr val="414141"/>
                </a:solidFill>
                <a:latin typeface="Raleway-v4020" pitchFamily="50" charset="-18"/>
                <a:ea typeface="Adobe Fan Heiti Std B" panose="020B0700000000000000" pitchFamily="34" charset="-128"/>
              </a:rPr>
              <a:t>22</a:t>
            </a:r>
            <a:endParaRPr lang="en-GB" sz="1000" dirty="0">
              <a:solidFill>
                <a:srgbClr val="414141"/>
              </a:solidFill>
              <a:latin typeface="Raleway-v4020" pitchFamily="50" charset="-18"/>
              <a:ea typeface="Adobe Fan Heiti Std B" panose="020B0700000000000000" pitchFamily="34" charset="-128"/>
            </a:endParaRPr>
          </a:p>
          <a:p>
            <a:pPr algn="ctr"/>
            <a:r>
              <a:rPr lang="en-GB" sz="1000" dirty="0">
                <a:solidFill>
                  <a:srgbClr val="414141"/>
                </a:solidFill>
                <a:latin typeface="Raleway-v4020" pitchFamily="50" charset="-18"/>
                <a:ea typeface="Adobe Fan Heiti Std B" panose="020B0700000000000000" pitchFamily="34" charset="-128"/>
              </a:rPr>
              <a:t>All Rights Reserved</a:t>
            </a:r>
          </a:p>
          <a:p>
            <a:endParaRPr lang="en-GB" sz="1100" dirty="0">
              <a:solidFill>
                <a:srgbClr val="414141"/>
              </a:solidFill>
              <a:latin typeface="Raleway-v4020" pitchFamily="50" charset="-18"/>
              <a:ea typeface="Adobe Fan Heiti Std B" panose="020B0700000000000000" pitchFamily="34" charset="-128"/>
            </a:endParaRPr>
          </a:p>
        </p:txBody>
      </p:sp>
    </p:spTree>
    <p:extLst>
      <p:ext uri="{BB962C8B-B14F-4D97-AF65-F5344CB8AC3E}">
        <p14:creationId xmlns:p14="http://schemas.microsoft.com/office/powerpoint/2010/main" val="28476295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400" b="1" kern="1200">
          <a:solidFill>
            <a:srgbClr val="006EBE"/>
          </a:solidFill>
          <a:latin typeface="Raleway-v4020 Thin" pitchFamily="50" charset="-18"/>
          <a:ea typeface="Adobe Fan Heiti Std B" panose="020B0700000000000000" pitchFamily="34" charset="-128"/>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rgbClr val="414141"/>
          </a:solidFill>
          <a:latin typeface="Raleway-v4020" pitchFamily="50" charset="-18"/>
          <a:ea typeface="Adobe Fan Heiti Std B" panose="020B0700000000000000" pitchFamily="34" charset="-128"/>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rgbClr val="414141"/>
          </a:solidFill>
          <a:latin typeface="Raleway-v4020" pitchFamily="50" charset="-18"/>
          <a:ea typeface="Adobe Fan Heiti Std B" panose="020B0700000000000000" pitchFamily="34" charset="-128"/>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rgbClr val="414141"/>
          </a:solidFill>
          <a:latin typeface="Raleway-v4020" pitchFamily="50" charset="-18"/>
          <a:ea typeface="Adobe Fan Heiti Std B" panose="020B0700000000000000" pitchFamily="34" charset="-128"/>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rgbClr val="414141"/>
          </a:solidFill>
          <a:latin typeface="Raleway-v4020" pitchFamily="50" charset="-18"/>
          <a:ea typeface="Adobe Fan Heiti Std B" panose="020B0700000000000000" pitchFamily="34" charset="-128"/>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rgbClr val="414141"/>
          </a:solidFill>
          <a:latin typeface="Raleway-v4020" pitchFamily="50" charset="-18"/>
          <a:ea typeface="Adobe Fan Heiti Std B" panose="020B0700000000000000" pitchFamily="34" charset="-128"/>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54627" y="2412274"/>
            <a:ext cx="9300755" cy="1565366"/>
          </a:xfrm>
        </p:spPr>
        <p:txBody>
          <a:bodyPr/>
          <a:lstStyle/>
          <a:p>
            <a:r>
              <a:rPr lang="en-US" dirty="0"/>
              <a:t>Messaging patterns</a:t>
            </a:r>
          </a:p>
        </p:txBody>
      </p:sp>
    </p:spTree>
    <p:extLst>
      <p:ext uri="{BB962C8B-B14F-4D97-AF65-F5344CB8AC3E}">
        <p14:creationId xmlns:p14="http://schemas.microsoft.com/office/powerpoint/2010/main" val="2744625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a:t>
            </a:r>
            <a:r>
              <a:rPr lang="en-US" b="1" dirty="0"/>
              <a:t>Priority Queue pattern</a:t>
            </a:r>
            <a:br>
              <a:rPr lang="en-US" b="1" dirty="0"/>
            </a:br>
            <a:endParaRPr lang="en-US" dirty="0"/>
          </a:p>
        </p:txBody>
      </p:sp>
      <p:sp>
        <p:nvSpPr>
          <p:cNvPr id="3" name="Content Placeholder 2"/>
          <p:cNvSpPr>
            <a:spLocks noGrp="1"/>
          </p:cNvSpPr>
          <p:nvPr>
            <p:ph idx="1"/>
          </p:nvPr>
        </p:nvSpPr>
        <p:spPr/>
        <p:txBody>
          <a:bodyPr/>
          <a:lstStyle/>
          <a:p>
            <a:r>
              <a:rPr lang="en-US" dirty="0"/>
              <a:t>Prioritize requests sent to services so that requests with a higher priority are received and processed more quickly than those with a lower priority. This pattern is useful in applications that offer different service level guarantees to individual clients.</a:t>
            </a:r>
          </a:p>
        </p:txBody>
      </p:sp>
    </p:spTree>
    <p:extLst>
      <p:ext uri="{BB962C8B-B14F-4D97-AF65-F5344CB8AC3E}">
        <p14:creationId xmlns:p14="http://schemas.microsoft.com/office/powerpoint/2010/main" val="4183932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Solution</a:t>
            </a:r>
            <a:br>
              <a:rPr lang="en-US" b="1" dirty="0"/>
            </a:br>
            <a:endParaRPr lang="en-US" dirty="0"/>
          </a:p>
        </p:txBody>
      </p:sp>
      <p:sp>
        <p:nvSpPr>
          <p:cNvPr id="3" name="Content Placeholder 2"/>
          <p:cNvSpPr>
            <a:spLocks noGrp="1"/>
          </p:cNvSpPr>
          <p:nvPr>
            <p:ph idx="1"/>
          </p:nvPr>
        </p:nvSpPr>
        <p:spPr>
          <a:xfrm>
            <a:off x="562573" y="1127760"/>
            <a:ext cx="11403004" cy="2329543"/>
          </a:xfrm>
        </p:spPr>
        <p:txBody>
          <a:bodyPr>
            <a:normAutofit fontScale="92500" lnSpcReduction="10000"/>
          </a:bodyPr>
          <a:lstStyle/>
          <a:p>
            <a:r>
              <a:rPr lang="en-US" dirty="0"/>
              <a:t>A queue is usually a first-in, first-out (FIFO) structure, and consumers typically receive messages in the same order that they were posted to the queue. However, some message queues support priority messaging. The application posting a message can assign a priority and the messages in the queue are automatically reordered so that those with a higher priority will be received before those with a lower priority. The figure illustrates a queue with priority messaging.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1429" y="3605349"/>
            <a:ext cx="5791200" cy="2486025"/>
          </a:xfrm>
          <a:prstGeom prst="rect">
            <a:avLst/>
          </a:prstGeom>
        </p:spPr>
      </p:pic>
    </p:spTree>
    <p:extLst>
      <p:ext uri="{BB962C8B-B14F-4D97-AF65-F5344CB8AC3E}">
        <p14:creationId xmlns:p14="http://schemas.microsoft.com/office/powerpoint/2010/main" val="1853368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normAutofit fontScale="92500" lnSpcReduction="20000"/>
          </a:bodyPr>
          <a:lstStyle/>
          <a:p>
            <a:r>
              <a:rPr lang="en-US" dirty="0"/>
              <a:t>It allows applications to meet business requirements that require prioritization of availability or performance, such as offering different levels of service to specific groups of customers.</a:t>
            </a:r>
          </a:p>
          <a:p>
            <a:endParaRPr lang="en-US" dirty="0"/>
          </a:p>
          <a:p>
            <a:r>
              <a:rPr lang="en-US" dirty="0"/>
              <a:t>The multiple message queue approach can help maximize application performance and scalability by partitioning messages based on processing requirements. </a:t>
            </a:r>
          </a:p>
          <a:p>
            <a:endParaRPr lang="en-US" dirty="0"/>
          </a:p>
          <a:p>
            <a:r>
              <a:rPr lang="en-US" dirty="0"/>
              <a:t>It can help to minimize operational costs. In the single queue approach, you can scale back the number of consumers if necessary. High priority messages will still be processed first (although possibly more slowly), and lower priority messages might be delayed for longer.</a:t>
            </a:r>
          </a:p>
        </p:txBody>
      </p:sp>
    </p:spTree>
    <p:extLst>
      <p:ext uri="{BB962C8B-B14F-4D97-AF65-F5344CB8AC3E}">
        <p14:creationId xmlns:p14="http://schemas.microsoft.com/office/powerpoint/2010/main" val="4245339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When to use this pattern</a:t>
            </a:r>
            <a:br>
              <a:rPr lang="en-US" b="1" dirty="0"/>
            </a:br>
            <a:endParaRPr lang="en-US" dirty="0"/>
          </a:p>
        </p:txBody>
      </p:sp>
      <p:sp>
        <p:nvSpPr>
          <p:cNvPr id="3" name="Content Placeholder 2"/>
          <p:cNvSpPr>
            <a:spLocks noGrp="1"/>
          </p:cNvSpPr>
          <p:nvPr>
            <p:ph idx="1"/>
          </p:nvPr>
        </p:nvSpPr>
        <p:spPr/>
        <p:txBody>
          <a:bodyPr/>
          <a:lstStyle/>
          <a:p>
            <a:r>
              <a:rPr lang="en-US" dirty="0"/>
              <a:t>This pattern is useful in scenarios where:</a:t>
            </a:r>
          </a:p>
          <a:p>
            <a:pPr>
              <a:buFont typeface="Wingdings" panose="05000000000000000000" pitchFamily="2" charset="2"/>
              <a:buChar char="Ø"/>
            </a:pPr>
            <a:r>
              <a:rPr lang="en-US" dirty="0"/>
              <a:t>The system must handle multiple tasks that have different priorities.</a:t>
            </a:r>
          </a:p>
          <a:p>
            <a:pPr>
              <a:buFont typeface="Wingdings" panose="05000000000000000000" pitchFamily="2" charset="2"/>
              <a:buChar char="Ø"/>
            </a:pPr>
            <a:r>
              <a:rPr lang="en-US" dirty="0"/>
              <a:t>Different users or tenants should be served with different priority.</a:t>
            </a:r>
          </a:p>
          <a:p>
            <a:endParaRPr lang="en-US" dirty="0"/>
          </a:p>
        </p:txBody>
      </p:sp>
    </p:spTree>
    <p:extLst>
      <p:ext uri="{BB962C8B-B14F-4D97-AF65-F5344CB8AC3E}">
        <p14:creationId xmlns:p14="http://schemas.microsoft.com/office/powerpoint/2010/main" val="2191322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681445" y="1590493"/>
            <a:ext cx="10515600" cy="4351338"/>
          </a:xfrm>
          <a:noFill/>
        </p:spPr>
        <p:style>
          <a:lnRef idx="2">
            <a:schemeClr val="accent6"/>
          </a:lnRef>
          <a:fillRef idx="1">
            <a:schemeClr val="lt1"/>
          </a:fillRef>
          <a:effectRef idx="0">
            <a:schemeClr val="accent6"/>
          </a:effectRef>
          <a:fontRef idx="minor">
            <a:schemeClr val="dk1"/>
          </a:fontRef>
        </p:style>
        <p:txBody>
          <a:bodyPr>
            <a:normAutofit lnSpcReduction="10000"/>
          </a:bodyPr>
          <a:lstStyle/>
          <a:p>
            <a:r>
              <a:rPr lang="en-US" dirty="0"/>
              <a:t>public static class </a:t>
            </a:r>
            <a:r>
              <a:rPr lang="en-US" dirty="0" err="1"/>
              <a:t>PriorityQueueConsumerHighFn</a:t>
            </a:r>
            <a:r>
              <a:rPr lang="en-US" dirty="0"/>
              <a:t>{    [</a:t>
            </a:r>
            <a:r>
              <a:rPr lang="en-US" dirty="0" err="1"/>
              <a:t>FunctionName</a:t>
            </a:r>
            <a:r>
              <a:rPr lang="en-US" dirty="0"/>
              <a:t>("</a:t>
            </a:r>
            <a:r>
              <a:rPr lang="en-US" dirty="0" err="1"/>
              <a:t>HighPriorityQueueConsumerFunction</a:t>
            </a:r>
            <a:r>
              <a:rPr lang="en-US" dirty="0"/>
              <a:t>")]    </a:t>
            </a:r>
          </a:p>
          <a:p>
            <a:r>
              <a:rPr lang="en-US" dirty="0"/>
              <a:t>public static void Run(      [</a:t>
            </a:r>
            <a:r>
              <a:rPr lang="en-US" dirty="0" err="1"/>
              <a:t>ServiceBusTrigger</a:t>
            </a:r>
            <a:r>
              <a:rPr lang="en-US" dirty="0"/>
              <a:t>("messages", "</a:t>
            </a:r>
            <a:r>
              <a:rPr lang="en-US" dirty="0" err="1"/>
              <a:t>highPriority</a:t>
            </a:r>
            <a:r>
              <a:rPr lang="en-US" dirty="0"/>
              <a:t>", Connection = "</a:t>
            </a:r>
            <a:r>
              <a:rPr lang="en-US" dirty="0" err="1"/>
              <a:t>ServiceBusConnection</a:t>
            </a:r>
            <a:r>
              <a:rPr lang="en-US" dirty="0"/>
              <a:t>")]string </a:t>
            </a:r>
            <a:r>
              <a:rPr lang="en-US" dirty="0" err="1"/>
              <a:t>highPriorityMessage</a:t>
            </a:r>
            <a:r>
              <a:rPr lang="en-US" dirty="0"/>
              <a:t>,      </a:t>
            </a:r>
            <a:r>
              <a:rPr lang="en-US" dirty="0" err="1"/>
              <a:t>ILogger</a:t>
            </a:r>
            <a:r>
              <a:rPr lang="en-US" dirty="0"/>
              <a:t> log)    </a:t>
            </a:r>
          </a:p>
          <a:p>
            <a:r>
              <a:rPr lang="en-US" dirty="0"/>
              <a:t>{        </a:t>
            </a:r>
          </a:p>
          <a:p>
            <a:r>
              <a:rPr lang="en-US" dirty="0" err="1"/>
              <a:t>log.LogInformation</a:t>
            </a:r>
            <a:r>
              <a:rPr lang="en-US" dirty="0"/>
              <a:t>($"C# </a:t>
            </a:r>
            <a:r>
              <a:rPr lang="en-US" dirty="0" err="1"/>
              <a:t>ServiceBus</a:t>
            </a:r>
            <a:r>
              <a:rPr lang="en-US" dirty="0"/>
              <a:t> topic trigger function processed message: {</a:t>
            </a:r>
            <a:r>
              <a:rPr lang="en-US" dirty="0" err="1"/>
              <a:t>highPriorityMessage</a:t>
            </a:r>
            <a:r>
              <a:rPr lang="en-US" dirty="0"/>
              <a:t>}");    </a:t>
            </a:r>
          </a:p>
          <a:p>
            <a:r>
              <a:rPr lang="en-US" dirty="0"/>
              <a:t>}</a:t>
            </a:r>
          </a:p>
          <a:p>
            <a:r>
              <a:rPr lang="en-US" dirty="0"/>
              <a:t>}</a:t>
            </a:r>
          </a:p>
        </p:txBody>
      </p:sp>
    </p:spTree>
    <p:extLst>
      <p:ext uri="{BB962C8B-B14F-4D97-AF65-F5344CB8AC3E}">
        <p14:creationId xmlns:p14="http://schemas.microsoft.com/office/powerpoint/2010/main" val="124103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Publisher-Subscriber</a:t>
            </a:r>
          </a:p>
        </p:txBody>
      </p:sp>
    </p:spTree>
    <p:extLst>
      <p:ext uri="{BB962C8B-B14F-4D97-AF65-F5344CB8AC3E}">
        <p14:creationId xmlns:p14="http://schemas.microsoft.com/office/powerpoint/2010/main" val="2320326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Publisher-Subscriber</a:t>
            </a:r>
          </a:p>
        </p:txBody>
      </p:sp>
      <p:sp>
        <p:nvSpPr>
          <p:cNvPr id="3" name="Content Placeholder 2"/>
          <p:cNvSpPr>
            <a:spLocks noGrp="1"/>
          </p:cNvSpPr>
          <p:nvPr>
            <p:ph idx="1"/>
          </p:nvPr>
        </p:nvSpPr>
        <p:spPr/>
        <p:txBody>
          <a:bodyPr/>
          <a:lstStyle/>
          <a:p>
            <a:r>
              <a:rPr lang="en-US" dirty="0"/>
              <a:t>Enable an application to announce events to multiple interested consumers asynchronously, without coupling the senders to the receivers.</a:t>
            </a:r>
          </a:p>
          <a:p>
            <a:r>
              <a:rPr lang="en-US" b="1" dirty="0"/>
              <a:t>Also called</a:t>
            </a:r>
            <a:r>
              <a:rPr lang="en-US" dirty="0"/>
              <a:t>: Pub/sub messaging</a:t>
            </a:r>
          </a:p>
          <a:p>
            <a:endParaRPr lang="en-US" dirty="0"/>
          </a:p>
        </p:txBody>
      </p:sp>
    </p:spTree>
    <p:extLst>
      <p:ext uri="{BB962C8B-B14F-4D97-AF65-F5344CB8AC3E}">
        <p14:creationId xmlns:p14="http://schemas.microsoft.com/office/powerpoint/2010/main" val="3261184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Context and problem</a:t>
            </a:r>
            <a:br>
              <a:rPr lang="en-US" b="1" dirty="0"/>
            </a:br>
            <a:endParaRPr lang="en-US" dirty="0"/>
          </a:p>
        </p:txBody>
      </p:sp>
      <p:sp>
        <p:nvSpPr>
          <p:cNvPr id="3" name="Content Placeholder 2"/>
          <p:cNvSpPr>
            <a:spLocks noGrp="1"/>
          </p:cNvSpPr>
          <p:nvPr>
            <p:ph idx="1"/>
          </p:nvPr>
        </p:nvSpPr>
        <p:spPr/>
        <p:txBody>
          <a:bodyPr/>
          <a:lstStyle/>
          <a:p>
            <a:r>
              <a:rPr lang="en-US" dirty="0"/>
              <a:t>n cloud-based and distributed applications, components of the system often need to provide information to other components as events happen.</a:t>
            </a:r>
          </a:p>
          <a:p>
            <a:r>
              <a:rPr lang="en-US" dirty="0"/>
              <a:t>Asynchronous messaging is an effective way to decouple senders from consumers, and avoid blocking the sender to wait for a response. However, using a dedicated message queue for each consumer does not effectively scale to many consumers.</a:t>
            </a:r>
          </a:p>
          <a:p>
            <a:endParaRPr lang="en-US" dirty="0"/>
          </a:p>
        </p:txBody>
      </p:sp>
    </p:spTree>
    <p:extLst>
      <p:ext uri="{BB962C8B-B14F-4D97-AF65-F5344CB8AC3E}">
        <p14:creationId xmlns:p14="http://schemas.microsoft.com/office/powerpoint/2010/main" val="2885402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Solution</a:t>
            </a:r>
            <a:br>
              <a:rPr lang="en-US" b="1" dirty="0"/>
            </a:br>
            <a:endParaRPr lang="en-US" dirty="0"/>
          </a:p>
        </p:txBody>
      </p:sp>
      <p:sp>
        <p:nvSpPr>
          <p:cNvPr id="3" name="Content Placeholder 2"/>
          <p:cNvSpPr>
            <a:spLocks noGrp="1"/>
          </p:cNvSpPr>
          <p:nvPr>
            <p:ph idx="1"/>
          </p:nvPr>
        </p:nvSpPr>
        <p:spPr>
          <a:xfrm>
            <a:off x="910917" y="1563189"/>
            <a:ext cx="9720073" cy="4023360"/>
          </a:xfrm>
        </p:spPr>
        <p:txBody>
          <a:bodyPr/>
          <a:lstStyle/>
          <a:p>
            <a:r>
              <a:rPr lang="en-US" dirty="0"/>
              <a:t>Introduce an asynchronous messaging subsystem that includes the following:</a:t>
            </a:r>
          </a:p>
          <a:p>
            <a:endParaRPr lang="en-US" dirty="0"/>
          </a:p>
          <a:p>
            <a:pPr>
              <a:buFont typeface="Wingdings" panose="05000000000000000000" pitchFamily="2" charset="2"/>
              <a:buChar char="Ø"/>
            </a:pPr>
            <a:r>
              <a:rPr lang="en-US" dirty="0"/>
              <a:t>An input messaging channel used by the sender. </a:t>
            </a:r>
          </a:p>
          <a:p>
            <a:pPr>
              <a:buFont typeface="Wingdings" panose="05000000000000000000" pitchFamily="2" charset="2"/>
              <a:buChar char="Ø"/>
            </a:pPr>
            <a:r>
              <a:rPr lang="en-US" dirty="0"/>
              <a:t>One output messaging channel per consumer</a:t>
            </a:r>
          </a:p>
          <a:p>
            <a:pPr>
              <a:buFont typeface="Wingdings" panose="05000000000000000000" pitchFamily="2" charset="2"/>
              <a:buChar char="Ø"/>
            </a:pPr>
            <a:r>
              <a:rPr lang="en-US" dirty="0"/>
              <a:t>A mechanism for copying each message from the input channel to the output channels for all subscribers interested in that message</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270748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4366" y="357052"/>
            <a:ext cx="10772503" cy="1524000"/>
          </a:xfrm>
        </p:spPr>
        <p:txBody>
          <a:bodyPr/>
          <a:lstStyle/>
          <a:p>
            <a:r>
              <a:rPr lang="en-US" dirty="0"/>
              <a:t>The following diagram shows the logical components of this pattern: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5192" y="1811021"/>
            <a:ext cx="8226612" cy="2917733"/>
          </a:xfrm>
          <a:prstGeom prst="rect">
            <a:avLst/>
          </a:prstGeom>
        </p:spPr>
      </p:pic>
    </p:spTree>
    <p:extLst>
      <p:ext uri="{BB962C8B-B14F-4D97-AF65-F5344CB8AC3E}">
        <p14:creationId xmlns:p14="http://schemas.microsoft.com/office/powerpoint/2010/main" val="681755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Pipes and Filters</a:t>
            </a:r>
          </a:p>
        </p:txBody>
      </p:sp>
    </p:spTree>
    <p:extLst>
      <p:ext uri="{BB962C8B-B14F-4D97-AF65-F5344CB8AC3E}">
        <p14:creationId xmlns:p14="http://schemas.microsoft.com/office/powerpoint/2010/main" val="3834351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When to use this pattern</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An application needs to broadcast information to a significant number of consumers.</a:t>
            </a:r>
          </a:p>
          <a:p>
            <a:endParaRPr lang="en-US" dirty="0"/>
          </a:p>
          <a:p>
            <a:r>
              <a:rPr lang="en-US" dirty="0"/>
              <a:t>An application needs to communicate with one or more independently-developed applications or services, which may use different platforms, programming languages, and communication protocols.</a:t>
            </a:r>
          </a:p>
          <a:p>
            <a:endParaRPr lang="en-US" dirty="0"/>
          </a:p>
          <a:p>
            <a:r>
              <a:rPr lang="en-US" dirty="0"/>
              <a:t>An application can send information to consumers without requiring real-time responses from the consumers.</a:t>
            </a:r>
          </a:p>
        </p:txBody>
      </p:sp>
    </p:spTree>
    <p:extLst>
      <p:ext uri="{BB962C8B-B14F-4D97-AF65-F5344CB8AC3E}">
        <p14:creationId xmlns:p14="http://schemas.microsoft.com/office/powerpoint/2010/main" val="2765373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5257" y="2173514"/>
            <a:ext cx="9144000" cy="2387600"/>
          </a:xfrm>
        </p:spPr>
        <p:txBody>
          <a:bodyPr/>
          <a:lstStyle/>
          <a:p>
            <a:r>
              <a:rPr lang="en-US" dirty="0"/>
              <a:t>Queue-Based Load Levelling</a:t>
            </a:r>
          </a:p>
        </p:txBody>
      </p:sp>
    </p:spTree>
    <p:extLst>
      <p:ext uri="{BB962C8B-B14F-4D97-AF65-F5344CB8AC3E}">
        <p14:creationId xmlns:p14="http://schemas.microsoft.com/office/powerpoint/2010/main" val="22156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174171"/>
            <a:ext cx="10932741" cy="1910661"/>
          </a:xfrm>
        </p:spPr>
        <p:txBody>
          <a:bodyPr>
            <a:normAutofit fontScale="90000"/>
          </a:bodyPr>
          <a:lstStyle/>
          <a:p>
            <a:r>
              <a:rPr lang="en-US" dirty="0"/>
              <a:t>What is Queue-Based Load Leveling pattern</a:t>
            </a:r>
            <a:br>
              <a:rPr lang="en-US" b="1" dirty="0"/>
            </a:br>
            <a:endParaRPr lang="en-US" dirty="0"/>
          </a:p>
        </p:txBody>
      </p:sp>
      <p:sp>
        <p:nvSpPr>
          <p:cNvPr id="3" name="Content Placeholder 2"/>
          <p:cNvSpPr>
            <a:spLocks noGrp="1"/>
          </p:cNvSpPr>
          <p:nvPr>
            <p:ph idx="1"/>
          </p:nvPr>
        </p:nvSpPr>
        <p:spPr>
          <a:xfrm>
            <a:off x="1328928" y="1859281"/>
            <a:ext cx="10627940" cy="4023360"/>
          </a:xfrm>
        </p:spPr>
        <p:txBody>
          <a:bodyPr/>
          <a:lstStyle/>
          <a:p>
            <a:r>
              <a:rPr lang="en-US" dirty="0"/>
              <a:t>Use a queue that acts as a buffer between a task and a service it invokes in order to smooth intermittent heavy loads that can cause the service to fail or the task to time out. </a:t>
            </a:r>
          </a:p>
          <a:p>
            <a:endParaRPr lang="en-US" dirty="0"/>
          </a:p>
          <a:p>
            <a:r>
              <a:rPr lang="en-US" dirty="0"/>
              <a:t>This can help to minimize the impact of peaks in demand on availability and responsiveness for both the task and the service.</a:t>
            </a:r>
          </a:p>
        </p:txBody>
      </p:sp>
    </p:spTree>
    <p:extLst>
      <p:ext uri="{BB962C8B-B14F-4D97-AF65-F5344CB8AC3E}">
        <p14:creationId xmlns:p14="http://schemas.microsoft.com/office/powerpoint/2010/main" val="2111660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a:t>
            </a:r>
          </a:p>
        </p:txBody>
      </p:sp>
      <p:sp>
        <p:nvSpPr>
          <p:cNvPr id="3" name="Content Placeholder 2"/>
          <p:cNvSpPr>
            <a:spLocks noGrp="1"/>
          </p:cNvSpPr>
          <p:nvPr>
            <p:ph idx="1"/>
          </p:nvPr>
        </p:nvSpPr>
        <p:spPr/>
        <p:txBody>
          <a:bodyPr>
            <a:normAutofit lnSpcReduction="10000"/>
          </a:bodyPr>
          <a:lstStyle/>
          <a:p>
            <a:r>
              <a:rPr lang="en-US" dirty="0"/>
              <a:t>Refactor the solution and introduce a queue between the task and the service. The task and the service run asynchronously. The task posts a message containing the data required by the service to a queue. The queue acts as a buffer, storing the message until it's retrieved by the service. </a:t>
            </a:r>
          </a:p>
          <a:p>
            <a:endParaRPr lang="en-US" dirty="0"/>
          </a:p>
          <a:p>
            <a:r>
              <a:rPr lang="en-US" dirty="0"/>
              <a:t>The service retrieves the messages from the queue and processes them. Requests from a number of tasks, which can be generated at a highly variable rate, can be passed to the service through the same message queue. This figure shows using a queue to level the load on a service.</a:t>
            </a:r>
          </a:p>
        </p:txBody>
      </p:sp>
    </p:spTree>
    <p:extLst>
      <p:ext uri="{BB962C8B-B14F-4D97-AF65-F5344CB8AC3E}">
        <p14:creationId xmlns:p14="http://schemas.microsoft.com/office/powerpoint/2010/main" val="1014303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267968" y="3810000"/>
            <a:ext cx="9720073" cy="4023360"/>
          </a:xfrm>
        </p:spPr>
        <p:txBody>
          <a:bodyPr/>
          <a:lstStyle/>
          <a:p>
            <a:r>
              <a:rPr lang="en-US" dirty="0"/>
              <a:t>The queue decouples the tasks from the service, and the service can handle the messages at its own pace regardless of the volume of requests from concurrent tasks. Additionally, there's no delay to a task if the service isn't available at the time it posts a message to the queue.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341" y="802004"/>
            <a:ext cx="7248525" cy="2571750"/>
          </a:xfrm>
          <a:prstGeom prst="rect">
            <a:avLst/>
          </a:prstGeom>
        </p:spPr>
      </p:pic>
    </p:spTree>
    <p:extLst>
      <p:ext uri="{BB962C8B-B14F-4D97-AF65-F5344CB8AC3E}">
        <p14:creationId xmlns:p14="http://schemas.microsoft.com/office/powerpoint/2010/main" val="1761874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When to use this pattern</a:t>
            </a:r>
            <a:br>
              <a:rPr lang="en-US" b="1" dirty="0"/>
            </a:b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This pattern is useful to any application that uses services that are subject to overloading.</a:t>
            </a:r>
          </a:p>
          <a:p>
            <a:pPr>
              <a:buFont typeface="Wingdings" panose="05000000000000000000" pitchFamily="2" charset="2"/>
              <a:buChar char="Ø"/>
            </a:pPr>
            <a:r>
              <a:rPr lang="en-US" dirty="0"/>
              <a:t>This pattern isn't useful if the application expects a response from the service with minimal latency.</a:t>
            </a:r>
          </a:p>
          <a:p>
            <a:endParaRPr lang="en-US" dirty="0"/>
          </a:p>
        </p:txBody>
      </p:sp>
    </p:spTree>
    <p:extLst>
      <p:ext uri="{BB962C8B-B14F-4D97-AF65-F5344CB8AC3E}">
        <p14:creationId xmlns:p14="http://schemas.microsoft.com/office/powerpoint/2010/main" val="1584121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7874" y="1738085"/>
            <a:ext cx="9144000" cy="2387600"/>
          </a:xfrm>
        </p:spPr>
        <p:txBody>
          <a:bodyPr/>
          <a:lstStyle/>
          <a:p>
            <a:r>
              <a:rPr lang="en-US" dirty="0"/>
              <a:t>Thank you</a:t>
            </a:r>
          </a:p>
        </p:txBody>
      </p:sp>
    </p:spTree>
    <p:extLst>
      <p:ext uri="{BB962C8B-B14F-4D97-AF65-F5344CB8AC3E}">
        <p14:creationId xmlns:p14="http://schemas.microsoft.com/office/powerpoint/2010/main" val="1054499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Pipes and Filters</a:t>
            </a:r>
          </a:p>
        </p:txBody>
      </p:sp>
      <p:sp>
        <p:nvSpPr>
          <p:cNvPr id="3" name="Content Placeholder 2"/>
          <p:cNvSpPr>
            <a:spLocks noGrp="1"/>
          </p:cNvSpPr>
          <p:nvPr>
            <p:ph idx="1"/>
          </p:nvPr>
        </p:nvSpPr>
        <p:spPr/>
        <p:txBody>
          <a:bodyPr/>
          <a:lstStyle/>
          <a:p>
            <a:r>
              <a:rPr lang="en-US" dirty="0"/>
              <a:t>Decompose a task that performs complex processing into a series of separate elements that can be reused. </a:t>
            </a:r>
          </a:p>
          <a:p>
            <a:endParaRPr lang="en-US" dirty="0"/>
          </a:p>
          <a:p>
            <a:r>
              <a:rPr lang="en-US" dirty="0"/>
              <a:t>This can improve performance, scalability, and reusability by allowing task elements that perform the processing to be deployed and scaled independently.</a:t>
            </a:r>
          </a:p>
        </p:txBody>
      </p:sp>
    </p:spTree>
    <p:extLst>
      <p:ext uri="{BB962C8B-B14F-4D97-AF65-F5344CB8AC3E}">
        <p14:creationId xmlns:p14="http://schemas.microsoft.com/office/powerpoint/2010/main" val="1404841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Context and problem</a:t>
            </a:r>
            <a:br>
              <a:rPr lang="en-US" b="1" dirty="0"/>
            </a:br>
            <a:endParaRPr lang="en-US" dirty="0"/>
          </a:p>
        </p:txBody>
      </p:sp>
      <p:sp>
        <p:nvSpPr>
          <p:cNvPr id="3" name="Content Placeholder 2"/>
          <p:cNvSpPr>
            <a:spLocks noGrp="1"/>
          </p:cNvSpPr>
          <p:nvPr>
            <p:ph idx="1"/>
          </p:nvPr>
        </p:nvSpPr>
        <p:spPr>
          <a:xfrm>
            <a:off x="838200" y="1825625"/>
            <a:ext cx="10953206" cy="4351338"/>
          </a:xfrm>
        </p:spPr>
        <p:txBody>
          <a:bodyPr/>
          <a:lstStyle/>
          <a:p>
            <a:r>
              <a:rPr lang="en-US" dirty="0"/>
              <a:t>An application is required to perform a variety of tasks of varying complexity on the information that it processes. </a:t>
            </a:r>
          </a:p>
          <a:p>
            <a:endParaRPr lang="en-US" dirty="0"/>
          </a:p>
          <a:p>
            <a:r>
              <a:rPr lang="en-US" dirty="0"/>
              <a:t>A straightforward but inflexible approach to implementing an application is to perform this processing as a monolithic module. However, this approach is likely to reduce the opportunities for refactoring the code, optimizing it, or reusing it if parts of the same processing are required elsewhere within the application.</a:t>
            </a:r>
          </a:p>
        </p:txBody>
      </p:sp>
    </p:spTree>
    <p:extLst>
      <p:ext uri="{BB962C8B-B14F-4D97-AF65-F5344CB8AC3E}">
        <p14:creationId xmlns:p14="http://schemas.microsoft.com/office/powerpoint/2010/main" val="1211898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0194" y="217714"/>
            <a:ext cx="10850880" cy="1907178"/>
          </a:xfrm>
        </p:spPr>
        <p:txBody>
          <a:bodyPr>
            <a:normAutofit fontScale="92500"/>
          </a:bodyPr>
          <a:lstStyle/>
          <a:p>
            <a:r>
              <a:rPr lang="en-US" dirty="0"/>
              <a:t>The figure illustrates the issues with processing data using the monolithic approach. An application receives and processes data from two sources. The data from each source is processed by a separate module that performs a series of tasks to transform this data, before passing the result to the business logic of the application.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0376" y="2334969"/>
            <a:ext cx="4444093" cy="3355402"/>
          </a:xfrm>
          <a:prstGeom prst="rect">
            <a:avLst/>
          </a:prstGeom>
        </p:spPr>
      </p:pic>
    </p:spTree>
    <p:extLst>
      <p:ext uri="{BB962C8B-B14F-4D97-AF65-F5344CB8AC3E}">
        <p14:creationId xmlns:p14="http://schemas.microsoft.com/office/powerpoint/2010/main" val="2486809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Solution</a:t>
            </a:r>
            <a:br>
              <a:rPr lang="en-US" b="1" dirty="0"/>
            </a:br>
            <a:endParaRPr lang="en-US" dirty="0"/>
          </a:p>
        </p:txBody>
      </p:sp>
      <p:sp>
        <p:nvSpPr>
          <p:cNvPr id="3" name="Content Placeholder 2"/>
          <p:cNvSpPr>
            <a:spLocks noGrp="1"/>
          </p:cNvSpPr>
          <p:nvPr>
            <p:ph idx="1"/>
          </p:nvPr>
        </p:nvSpPr>
        <p:spPr>
          <a:xfrm>
            <a:off x="603503" y="1240971"/>
            <a:ext cx="11335947" cy="2024743"/>
          </a:xfrm>
        </p:spPr>
        <p:txBody>
          <a:bodyPr>
            <a:normAutofit fontScale="85000" lnSpcReduction="20000"/>
          </a:bodyPr>
          <a:lstStyle/>
          <a:p>
            <a:r>
              <a:rPr lang="en-US" dirty="0"/>
              <a:t>Break down the processing required for each stream into a set of separate components (or filters), each performing a single task. By standardizing the format of the data that each component receives and sends, these filters can be combined together into a pipeline. This helps to avoid duplicating code, and makes it easy to remove, replace, or integrate additional components if the processing requirements change. The next figure shows a solution implemented using pipes and filters.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049" y="3371407"/>
            <a:ext cx="5623397" cy="2783511"/>
          </a:xfrm>
          <a:prstGeom prst="rect">
            <a:avLst/>
          </a:prstGeom>
        </p:spPr>
      </p:pic>
    </p:spTree>
    <p:extLst>
      <p:ext uri="{BB962C8B-B14F-4D97-AF65-F5344CB8AC3E}">
        <p14:creationId xmlns:p14="http://schemas.microsoft.com/office/powerpoint/2010/main" val="3351462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Issues and considerations</a:t>
            </a:r>
            <a:br>
              <a:rPr lang="en-US" b="1" dirty="0"/>
            </a:br>
            <a:endParaRPr lang="en-US" dirty="0"/>
          </a:p>
        </p:txBody>
      </p:sp>
      <p:sp>
        <p:nvSpPr>
          <p:cNvPr id="3" name="Content Placeholder 2"/>
          <p:cNvSpPr>
            <a:spLocks noGrp="1"/>
          </p:cNvSpPr>
          <p:nvPr>
            <p:ph idx="1"/>
          </p:nvPr>
        </p:nvSpPr>
        <p:spPr/>
        <p:txBody>
          <a:bodyPr/>
          <a:lstStyle/>
          <a:p>
            <a:r>
              <a:rPr lang="en-US" dirty="0"/>
              <a:t>Complexity. The increased flexibility that this pattern provides can also introduce complexity, especially if the filters in a pipeline are distributed across different servers.</a:t>
            </a:r>
          </a:p>
          <a:p>
            <a:endParaRPr lang="en-US" dirty="0"/>
          </a:p>
          <a:p>
            <a:r>
              <a:rPr lang="en-US" dirty="0"/>
              <a:t>Reliability. Use an infrastructure that ensures that data flowing between filters in a pipeline won't be lost.</a:t>
            </a:r>
          </a:p>
          <a:p>
            <a:endParaRPr lang="en-US" dirty="0"/>
          </a:p>
        </p:txBody>
      </p:sp>
    </p:spTree>
    <p:extLst>
      <p:ext uri="{BB962C8B-B14F-4D97-AF65-F5344CB8AC3E}">
        <p14:creationId xmlns:p14="http://schemas.microsoft.com/office/powerpoint/2010/main" val="2352752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When to use this pattern</a:t>
            </a:r>
            <a:br>
              <a:rPr lang="en-US" b="1" dirty="0"/>
            </a:br>
            <a:endParaRPr lang="en-US" dirty="0"/>
          </a:p>
        </p:txBody>
      </p:sp>
      <p:sp>
        <p:nvSpPr>
          <p:cNvPr id="3" name="Content Placeholder 2"/>
          <p:cNvSpPr>
            <a:spLocks noGrp="1"/>
          </p:cNvSpPr>
          <p:nvPr>
            <p:ph idx="1"/>
          </p:nvPr>
        </p:nvSpPr>
        <p:spPr>
          <a:xfrm>
            <a:off x="1024127" y="1867988"/>
            <a:ext cx="9720073" cy="4023360"/>
          </a:xfrm>
        </p:spPr>
        <p:txBody>
          <a:bodyPr>
            <a:normAutofit lnSpcReduction="10000"/>
          </a:bodyPr>
          <a:lstStyle/>
          <a:p>
            <a:pPr>
              <a:buFont typeface="Wingdings" panose="05000000000000000000" pitchFamily="2" charset="2"/>
              <a:buChar char="v"/>
            </a:pPr>
            <a:r>
              <a:rPr lang="en-US" dirty="0"/>
              <a:t>The processing required by an application can easily be broken down into a set of independent steps.</a:t>
            </a:r>
          </a:p>
          <a:p>
            <a:pPr>
              <a:buFont typeface="Wingdings" panose="05000000000000000000" pitchFamily="2" charset="2"/>
              <a:buChar char="v"/>
            </a:pPr>
            <a:endParaRPr lang="en-US" dirty="0"/>
          </a:p>
          <a:p>
            <a:pPr>
              <a:buFont typeface="Wingdings" panose="05000000000000000000" pitchFamily="2" charset="2"/>
              <a:buChar char="v"/>
            </a:pPr>
            <a:r>
              <a:rPr lang="en-US" dirty="0"/>
              <a:t>The processing steps performed by an application have different scalability requirements.</a:t>
            </a:r>
          </a:p>
          <a:p>
            <a:pPr>
              <a:buFont typeface="Wingdings" panose="05000000000000000000" pitchFamily="2" charset="2"/>
              <a:buChar char="v"/>
            </a:pPr>
            <a:endParaRPr lang="en-US" dirty="0"/>
          </a:p>
          <a:p>
            <a:pPr>
              <a:buFont typeface="Wingdings" panose="05000000000000000000" pitchFamily="2" charset="2"/>
              <a:buChar char="v"/>
            </a:pPr>
            <a:r>
              <a:rPr lang="en-US" dirty="0"/>
              <a:t>It's possible to group filters that should scale together in the same process. For more information, see the Compute Resource Consolidation pattern.</a:t>
            </a:r>
          </a:p>
          <a:p>
            <a:pPr>
              <a:buFont typeface="Wingdings" panose="05000000000000000000" pitchFamily="2" charset="2"/>
              <a:buChar char="v"/>
            </a:pPr>
            <a:endParaRPr lang="en-US" dirty="0"/>
          </a:p>
          <a:p>
            <a:endParaRPr lang="en-US" dirty="0"/>
          </a:p>
        </p:txBody>
      </p:sp>
    </p:spTree>
    <p:extLst>
      <p:ext uri="{BB962C8B-B14F-4D97-AF65-F5344CB8AC3E}">
        <p14:creationId xmlns:p14="http://schemas.microsoft.com/office/powerpoint/2010/main" val="3359300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Priority Queue</a:t>
            </a:r>
          </a:p>
        </p:txBody>
      </p:sp>
    </p:spTree>
    <p:extLst>
      <p:ext uri="{BB962C8B-B14F-4D97-AF65-F5344CB8AC3E}">
        <p14:creationId xmlns:p14="http://schemas.microsoft.com/office/powerpoint/2010/main" val="3729152351"/>
      </p:ext>
    </p:extLst>
  </p:cSld>
  <p:clrMapOvr>
    <a:masterClrMapping/>
  </p:clrMapOvr>
</p:sld>
</file>

<file path=ppt/theme/theme1.xml><?xml version="1.0" encoding="utf-8"?>
<a:theme xmlns:a="http://schemas.openxmlformats.org/drawingml/2006/main" name="00_PPT_Theme_NoblePro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0_PPT_Theme_NobleProg" id="{A17BA39C-7068-4A79-96F4-6BEF9CC27A16}" vid="{9D5DCB5B-7A90-40BA-B296-3AD5E152D1B3}"/>
    </a:ext>
  </a:extLst>
</a:theme>
</file>

<file path=docProps/app.xml><?xml version="1.0" encoding="utf-8"?>
<Properties xmlns="http://schemas.openxmlformats.org/officeDocument/2006/extended-properties" xmlns:vt="http://schemas.openxmlformats.org/officeDocument/2006/docPropsVTypes">
  <Template>00_PPT_Theme_NobleProg_2022</Template>
  <TotalTime>441</TotalTime>
  <Words>1201</Words>
  <Application>Microsoft Office PowerPoint</Application>
  <PresentationFormat>Widescreen</PresentationFormat>
  <Paragraphs>79</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Arial Narrow</vt:lpstr>
      <vt:lpstr>Raleway-v4020</vt:lpstr>
      <vt:lpstr>Raleway-v4020 Black</vt:lpstr>
      <vt:lpstr>Raleway-v4020 Thin</vt:lpstr>
      <vt:lpstr>Trebuchet MS</vt:lpstr>
      <vt:lpstr>Wingdings</vt:lpstr>
      <vt:lpstr>00_PPT_Theme_NobleProg</vt:lpstr>
      <vt:lpstr>Messaging patterns</vt:lpstr>
      <vt:lpstr>Pipes and Filters</vt:lpstr>
      <vt:lpstr>What is  Pipes and Filters</vt:lpstr>
      <vt:lpstr>Context and problem </vt:lpstr>
      <vt:lpstr>PowerPoint Presentation</vt:lpstr>
      <vt:lpstr>Solution </vt:lpstr>
      <vt:lpstr>Issues and considerations </vt:lpstr>
      <vt:lpstr>When to use this pattern </vt:lpstr>
      <vt:lpstr>Priority Queue</vt:lpstr>
      <vt:lpstr>What is Priority Queue pattern </vt:lpstr>
      <vt:lpstr>Solution </vt:lpstr>
      <vt:lpstr>Advantages</vt:lpstr>
      <vt:lpstr>When to use this pattern </vt:lpstr>
      <vt:lpstr>example</vt:lpstr>
      <vt:lpstr>Publisher-Subscriber</vt:lpstr>
      <vt:lpstr>What is Publisher-Subscriber</vt:lpstr>
      <vt:lpstr>Context and problem </vt:lpstr>
      <vt:lpstr>Solution </vt:lpstr>
      <vt:lpstr>PowerPoint Presentation</vt:lpstr>
      <vt:lpstr>When to use this pattern </vt:lpstr>
      <vt:lpstr>Queue-Based Load Levelling</vt:lpstr>
      <vt:lpstr>What is Queue-Based Load Leveling pattern </vt:lpstr>
      <vt:lpstr>Solution</vt:lpstr>
      <vt:lpstr>PowerPoint Presentation</vt:lpstr>
      <vt:lpstr>When to use this pattern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Messaging patterns</dc:title>
  <dc:creator>oshadini</dc:creator>
  <cp:lastModifiedBy>Uditha bandara</cp:lastModifiedBy>
  <cp:revision>12</cp:revision>
  <dcterms:created xsi:type="dcterms:W3CDTF">2022-09-27T12:30:36Z</dcterms:created>
  <dcterms:modified xsi:type="dcterms:W3CDTF">2022-10-14T10:38:23Z</dcterms:modified>
</cp:coreProperties>
</file>