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71" r:id="rId2"/>
    <p:sldId id="287" r:id="rId3"/>
    <p:sldId id="259" r:id="rId4"/>
    <p:sldId id="258" r:id="rId5"/>
    <p:sldId id="289" r:id="rId6"/>
    <p:sldId id="290" r:id="rId7"/>
    <p:sldId id="288" r:id="rId8"/>
    <p:sldId id="292" r:id="rId9"/>
    <p:sldId id="293" r:id="rId10"/>
    <p:sldId id="294"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25C80-AC60-40B6-81DE-B4027C0AC7D9}" type="datetimeFigureOut">
              <a:rPr lang="en-IN" smtClean="0"/>
              <a:t>10-12-2024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CF06E-422B-44E5-BC2F-D1B1B4933504}" type="slidenum">
              <a:rPr lang="en-IN" smtClean="0"/>
              <a:t>‹#›</a:t>
            </a:fld>
            <a:endParaRPr lang="en-IN"/>
          </a:p>
        </p:txBody>
      </p:sp>
    </p:spTree>
    <p:extLst>
      <p:ext uri="{BB962C8B-B14F-4D97-AF65-F5344CB8AC3E}">
        <p14:creationId xmlns:p14="http://schemas.microsoft.com/office/powerpoint/2010/main" val="376628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BBCF06E-422B-44E5-BC2F-D1B1B4933504}" type="slidenum">
              <a:rPr lang="en-IN" smtClean="0"/>
              <a:t>1</a:t>
            </a:fld>
            <a:endParaRPr lang="en-IN"/>
          </a:p>
        </p:txBody>
      </p:sp>
    </p:spTree>
    <p:extLst>
      <p:ext uri="{BB962C8B-B14F-4D97-AF65-F5344CB8AC3E}">
        <p14:creationId xmlns:p14="http://schemas.microsoft.com/office/powerpoint/2010/main" val="349017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4D446-AF46-1675-9010-16243D66B6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A468D1-7F28-D2DF-67CB-B16CA687BC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E4E0CD-0749-EB22-64CF-75230F65DDA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3158404-8C44-4990-90E2-7DFB39560B1C}"/>
              </a:ext>
            </a:extLst>
          </p:cNvPr>
          <p:cNvSpPr>
            <a:spLocks noGrp="1"/>
          </p:cNvSpPr>
          <p:nvPr>
            <p:ph type="sldNum" sz="quarter" idx="10"/>
          </p:nvPr>
        </p:nvSpPr>
        <p:spPr/>
        <p:txBody>
          <a:bodyPr/>
          <a:lstStyle/>
          <a:p>
            <a:fld id="{8BBCF06E-422B-44E5-BC2F-D1B1B4933504}" type="slidenum">
              <a:rPr lang="en-IN" smtClean="0"/>
              <a:t>2</a:t>
            </a:fld>
            <a:endParaRPr lang="en-IN"/>
          </a:p>
        </p:txBody>
      </p:sp>
    </p:spTree>
    <p:extLst>
      <p:ext uri="{BB962C8B-B14F-4D97-AF65-F5344CB8AC3E}">
        <p14:creationId xmlns:p14="http://schemas.microsoft.com/office/powerpoint/2010/main" val="3726541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BDA3F3E9-4CBC-41B1-84B3-4EAEDE286AE9}" type="datetime1">
              <a:rPr lang="en-IN" smtClean="0"/>
              <a:t>10-12-2024</a:t>
            </a:fld>
            <a:endParaRPr lang="en-GB"/>
          </a:p>
        </p:txBody>
      </p:sp>
      <p:sp>
        <p:nvSpPr>
          <p:cNvPr id="5" name="Footer Placeholder 4"/>
          <p:cNvSpPr>
            <a:spLocks noGrp="1"/>
          </p:cNvSpPr>
          <p:nvPr>
            <p:ph type="ftr" sz="quarter" idx="11"/>
          </p:nvPr>
        </p:nvSpPr>
        <p:spPr/>
        <p:txBody>
          <a:bodyPr/>
          <a:lstStyle/>
          <a:p>
            <a:r>
              <a:rPr lang="en-GB"/>
              <a:t>Review 1.1</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pic>
        <p:nvPicPr>
          <p:cNvPr id="7" name="Picture 6">
            <a:extLst>
              <a:ext uri="{FF2B5EF4-FFF2-40B4-BE49-F238E27FC236}">
                <a16:creationId xmlns:a16="http://schemas.microsoft.com/office/drawing/2014/main" id="{763C0B48-B307-7FEA-E6CB-F8FAF629E858}"/>
              </a:ext>
            </a:extLst>
          </p:cNvPr>
          <p:cNvPicPr>
            <a:picLocks noChangeAspect="1"/>
          </p:cNvPicPr>
          <p:nvPr userDrawn="1"/>
        </p:nvPicPr>
        <p:blipFill>
          <a:blip r:embed="rId2" cstate="print">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10850576" y="1350"/>
            <a:ext cx="1341424" cy="360000"/>
          </a:xfrm>
          <a:prstGeom prst="rect">
            <a:avLst/>
          </a:prstGeom>
          <a:noFill/>
          <a:ln>
            <a:noFill/>
          </a:ln>
        </p:spPr>
      </p:pic>
    </p:spTree>
    <p:extLst>
      <p:ext uri="{BB962C8B-B14F-4D97-AF65-F5344CB8AC3E}">
        <p14:creationId xmlns:p14="http://schemas.microsoft.com/office/powerpoint/2010/main" val="23853878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003D1281-7A2B-42B8-BDF1-3AA80612E30A}" type="datetime1">
              <a:rPr lang="en-IN" smtClean="0"/>
              <a:t>10-12-2024</a:t>
            </a:fld>
            <a:endParaRPr lang="en-GB"/>
          </a:p>
        </p:txBody>
      </p:sp>
      <p:sp>
        <p:nvSpPr>
          <p:cNvPr id="5" name="Footer Placeholder 4"/>
          <p:cNvSpPr>
            <a:spLocks noGrp="1"/>
          </p:cNvSpPr>
          <p:nvPr>
            <p:ph type="ftr" sz="quarter" idx="11"/>
          </p:nvPr>
        </p:nvSpPr>
        <p:spPr/>
        <p:txBody>
          <a:bodyPr/>
          <a:lstStyle/>
          <a:p>
            <a:r>
              <a:rPr lang="en-GB"/>
              <a:t>Review 1.1</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23C24C16-8957-4572-98A0-5577787794A0}" type="datetime1">
              <a:rPr lang="en-IN" smtClean="0"/>
              <a:t>10-12-2024</a:t>
            </a:fld>
            <a:endParaRPr lang="en-GB"/>
          </a:p>
        </p:txBody>
      </p:sp>
      <p:sp>
        <p:nvSpPr>
          <p:cNvPr id="5" name="Footer Placeholder 4"/>
          <p:cNvSpPr>
            <a:spLocks noGrp="1"/>
          </p:cNvSpPr>
          <p:nvPr>
            <p:ph type="ftr" sz="quarter" idx="11"/>
          </p:nvPr>
        </p:nvSpPr>
        <p:spPr/>
        <p:txBody>
          <a:bodyPr/>
          <a:lstStyle/>
          <a:p>
            <a:r>
              <a:rPr lang="en-GB"/>
              <a:t>Review 1.1</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11533046-89D2-42C5-82EC-0165E1F771DC}" type="datetime1">
              <a:rPr lang="en-IN" smtClean="0"/>
              <a:t>10-12-2024</a:t>
            </a:fld>
            <a:endParaRPr lang="en-GB"/>
          </a:p>
        </p:txBody>
      </p:sp>
      <p:sp>
        <p:nvSpPr>
          <p:cNvPr id="5" name="Footer Placeholder 4"/>
          <p:cNvSpPr>
            <a:spLocks noGrp="1"/>
          </p:cNvSpPr>
          <p:nvPr>
            <p:ph type="ftr" sz="quarter" idx="11"/>
          </p:nvPr>
        </p:nvSpPr>
        <p:spPr/>
        <p:txBody>
          <a:bodyPr/>
          <a:lstStyle/>
          <a:p>
            <a:r>
              <a:rPr lang="en-GB"/>
              <a:t>Review 1.1</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pic>
        <p:nvPicPr>
          <p:cNvPr id="7" name="Picture 6">
            <a:extLst>
              <a:ext uri="{FF2B5EF4-FFF2-40B4-BE49-F238E27FC236}">
                <a16:creationId xmlns:a16="http://schemas.microsoft.com/office/drawing/2014/main" id="{74BA07F5-002F-432B-8E65-16015ED9B45F}"/>
              </a:ext>
            </a:extLst>
          </p:cNvPr>
          <p:cNvPicPr>
            <a:picLocks noChangeAspect="1"/>
          </p:cNvPicPr>
          <p:nvPr userDrawn="1"/>
        </p:nvPicPr>
        <p:blipFill>
          <a:blip r:embed="rId2" cstate="print">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10850576" y="1350"/>
            <a:ext cx="1341424" cy="360000"/>
          </a:xfrm>
          <a:prstGeom prst="rect">
            <a:avLst/>
          </a:prstGeom>
          <a:noFill/>
          <a:ln>
            <a:noFill/>
          </a:ln>
        </p:spPr>
      </p:pic>
    </p:spTree>
    <p:extLst>
      <p:ext uri="{BB962C8B-B14F-4D97-AF65-F5344CB8AC3E}">
        <p14:creationId xmlns:p14="http://schemas.microsoft.com/office/powerpoint/2010/main" val="9491384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83FAA31-27AD-4770-B447-028D44271E20}" type="datetime1">
              <a:rPr lang="en-IN" smtClean="0"/>
              <a:t>10-12-2024</a:t>
            </a:fld>
            <a:endParaRPr lang="en-GB"/>
          </a:p>
        </p:txBody>
      </p:sp>
      <p:sp>
        <p:nvSpPr>
          <p:cNvPr id="5" name="Footer Placeholder 4"/>
          <p:cNvSpPr>
            <a:spLocks noGrp="1"/>
          </p:cNvSpPr>
          <p:nvPr>
            <p:ph type="ftr" sz="quarter" idx="11"/>
          </p:nvPr>
        </p:nvSpPr>
        <p:spPr/>
        <p:txBody>
          <a:bodyPr/>
          <a:lstStyle/>
          <a:p>
            <a:r>
              <a:rPr lang="en-GB"/>
              <a:t>Review 1.1</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1E49A0F6-8B1B-457C-8BD0-88B757EEF1EE}" type="datetime1">
              <a:rPr lang="en-IN" smtClean="0"/>
              <a:t>10-12-2024</a:t>
            </a:fld>
            <a:endParaRPr lang="en-GB"/>
          </a:p>
        </p:txBody>
      </p:sp>
      <p:sp>
        <p:nvSpPr>
          <p:cNvPr id="6" name="Footer Placeholder 5"/>
          <p:cNvSpPr>
            <a:spLocks noGrp="1"/>
          </p:cNvSpPr>
          <p:nvPr>
            <p:ph type="ftr" sz="quarter" idx="11"/>
          </p:nvPr>
        </p:nvSpPr>
        <p:spPr/>
        <p:txBody>
          <a:bodyPr/>
          <a:lstStyle/>
          <a:p>
            <a:r>
              <a:rPr lang="en-GB"/>
              <a:t>Review 1.1</a:t>
            </a:r>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E26319DB-C24A-496E-94C1-FF5F25EFA7FD}" type="datetime1">
              <a:rPr lang="en-IN" smtClean="0"/>
              <a:t>10-12-2024</a:t>
            </a:fld>
            <a:endParaRPr lang="en-GB"/>
          </a:p>
        </p:txBody>
      </p:sp>
      <p:sp>
        <p:nvSpPr>
          <p:cNvPr id="8" name="Footer Placeholder 7"/>
          <p:cNvSpPr>
            <a:spLocks noGrp="1"/>
          </p:cNvSpPr>
          <p:nvPr>
            <p:ph type="ftr" sz="quarter" idx="11"/>
          </p:nvPr>
        </p:nvSpPr>
        <p:spPr/>
        <p:txBody>
          <a:bodyPr/>
          <a:lstStyle/>
          <a:p>
            <a:r>
              <a:rPr lang="en-GB"/>
              <a:t>Review 1.1</a:t>
            </a:r>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E9D969D2-C697-4AF2-9913-6C0867471C21}" type="datetime1">
              <a:rPr lang="en-IN" smtClean="0"/>
              <a:t>10-12-2024</a:t>
            </a:fld>
            <a:endParaRPr lang="en-GB"/>
          </a:p>
        </p:txBody>
      </p:sp>
      <p:sp>
        <p:nvSpPr>
          <p:cNvPr id="4" name="Footer Placeholder 3"/>
          <p:cNvSpPr>
            <a:spLocks noGrp="1"/>
          </p:cNvSpPr>
          <p:nvPr>
            <p:ph type="ftr" sz="quarter" idx="11"/>
          </p:nvPr>
        </p:nvSpPr>
        <p:spPr/>
        <p:txBody>
          <a:bodyPr/>
          <a:lstStyle/>
          <a:p>
            <a:r>
              <a:rPr lang="en-GB"/>
              <a:t>Review 1.1</a:t>
            </a:r>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2CB7E-E347-4969-8956-00BA444471B7}" type="datetime1">
              <a:rPr lang="en-IN" smtClean="0"/>
              <a:t>10-12-2024</a:t>
            </a:fld>
            <a:endParaRPr lang="en-GB"/>
          </a:p>
        </p:txBody>
      </p:sp>
      <p:sp>
        <p:nvSpPr>
          <p:cNvPr id="3" name="Footer Placeholder 2"/>
          <p:cNvSpPr>
            <a:spLocks noGrp="1"/>
          </p:cNvSpPr>
          <p:nvPr>
            <p:ph type="ftr" sz="quarter" idx="11"/>
          </p:nvPr>
        </p:nvSpPr>
        <p:spPr/>
        <p:txBody>
          <a:bodyPr/>
          <a:lstStyle/>
          <a:p>
            <a:r>
              <a:rPr lang="en-GB"/>
              <a:t>Review 1.1</a:t>
            </a:r>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pic>
        <p:nvPicPr>
          <p:cNvPr id="5" name="Picture 4">
            <a:extLst>
              <a:ext uri="{FF2B5EF4-FFF2-40B4-BE49-F238E27FC236}">
                <a16:creationId xmlns:a16="http://schemas.microsoft.com/office/drawing/2014/main" id="{E917A3F8-83EB-71E6-1467-2B1445E0C689}"/>
              </a:ext>
            </a:extLst>
          </p:cNvPr>
          <p:cNvPicPr>
            <a:picLocks noChangeAspect="1"/>
          </p:cNvPicPr>
          <p:nvPr userDrawn="1"/>
        </p:nvPicPr>
        <p:blipFill>
          <a:blip r:embed="rId2" cstate="print">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10850576" y="0"/>
            <a:ext cx="1341424" cy="360000"/>
          </a:xfrm>
          <a:prstGeom prst="rect">
            <a:avLst/>
          </a:prstGeom>
          <a:noFill/>
          <a:ln>
            <a:noFill/>
          </a:ln>
        </p:spPr>
      </p:pic>
    </p:spTree>
    <p:extLst>
      <p:ext uri="{BB962C8B-B14F-4D97-AF65-F5344CB8AC3E}">
        <p14:creationId xmlns:p14="http://schemas.microsoft.com/office/powerpoint/2010/main" val="314638898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F0E53B-329A-4394-A0FA-D027CF382850}" type="datetime1">
              <a:rPr lang="en-IN" smtClean="0"/>
              <a:t>10-12-2024</a:t>
            </a:fld>
            <a:endParaRPr lang="en-GB"/>
          </a:p>
        </p:txBody>
      </p:sp>
      <p:sp>
        <p:nvSpPr>
          <p:cNvPr id="6" name="Footer Placeholder 5"/>
          <p:cNvSpPr>
            <a:spLocks noGrp="1"/>
          </p:cNvSpPr>
          <p:nvPr>
            <p:ph type="ftr" sz="quarter" idx="11"/>
          </p:nvPr>
        </p:nvSpPr>
        <p:spPr/>
        <p:txBody>
          <a:bodyPr/>
          <a:lstStyle/>
          <a:p>
            <a:r>
              <a:rPr lang="en-GB"/>
              <a:t>Review 1.1</a:t>
            </a:r>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26F92E0-F3EF-4517-801B-C7D3FB32339A}" type="datetime1">
              <a:rPr lang="en-IN" smtClean="0"/>
              <a:t>10-12-2024</a:t>
            </a:fld>
            <a:endParaRPr lang="en-GB"/>
          </a:p>
        </p:txBody>
      </p:sp>
      <p:sp>
        <p:nvSpPr>
          <p:cNvPr id="6" name="Footer Placeholder 5"/>
          <p:cNvSpPr>
            <a:spLocks noGrp="1"/>
          </p:cNvSpPr>
          <p:nvPr>
            <p:ph type="ftr" sz="quarter" idx="11"/>
          </p:nvPr>
        </p:nvSpPr>
        <p:spPr/>
        <p:txBody>
          <a:bodyPr/>
          <a:lstStyle/>
          <a:p>
            <a:r>
              <a:rPr lang="en-GB"/>
              <a:t>Review 1.1</a:t>
            </a:r>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E7E91-2316-44FC-8846-8D2740F7E104}" type="datetime1">
              <a:rPr lang="en-IN" smtClean="0"/>
              <a:t>10-12-2024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Review 1.1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5B647-8643-3214-4D28-BF115DA725C7}"/>
              </a:ext>
            </a:extLst>
          </p:cNvPr>
          <p:cNvSpPr>
            <a:spLocks noGrp="1"/>
          </p:cNvSpPr>
          <p:nvPr>
            <p:ph idx="1"/>
          </p:nvPr>
        </p:nvSpPr>
        <p:spPr>
          <a:xfrm>
            <a:off x="715650" y="500290"/>
            <a:ext cx="11006855" cy="6038622"/>
          </a:xfrm>
        </p:spPr>
        <p:txBody>
          <a:bodyPr vert="horz" lIns="91440" tIns="45720" rIns="91440" bIns="45720" rtlCol="0" anchor="t">
            <a:normAutofit/>
          </a:bodyPr>
          <a:lstStyle/>
          <a:p>
            <a:pPr marL="0" indent="0" algn="ctr">
              <a:buNone/>
            </a:pPr>
            <a:r>
              <a:rPr lang="en-US" b="1" u="sng" dirty="0"/>
              <a:t>TERMWORK (19ECE457)</a:t>
            </a:r>
            <a:endParaRPr lang="en-US" b="1" dirty="0">
              <a:solidFill>
                <a:srgbClr val="C00000"/>
              </a:solidFill>
              <a:cs typeface="Calibri"/>
            </a:endParaRPr>
          </a:p>
          <a:p>
            <a:pPr marL="0" indent="0" algn="ctr">
              <a:buNone/>
            </a:pPr>
            <a:r>
              <a:rPr lang="en-US" sz="3200" b="1" dirty="0"/>
              <a:t>WAVELETS AND APPLICATION</a:t>
            </a:r>
          </a:p>
          <a:p>
            <a:pPr marL="0" indent="0" algn="ctr">
              <a:buNone/>
            </a:pPr>
            <a:endParaRPr lang="en-US" sz="3200" b="1" dirty="0">
              <a:cs typeface="Calibri"/>
            </a:endParaRPr>
          </a:p>
          <a:p>
            <a:pPr marL="0" indent="0" algn="ctr">
              <a:buNone/>
            </a:pPr>
            <a:r>
              <a:rPr lang="en-US" sz="3200" b="1" dirty="0">
                <a:cs typeface="Calibri"/>
              </a:rPr>
              <a:t>Wavelet in channel coding</a:t>
            </a:r>
            <a:endParaRPr lang="en-US" sz="2000" dirty="0">
              <a:cs typeface="Calibri"/>
            </a:endParaRPr>
          </a:p>
          <a:p>
            <a:pPr marL="0" indent="0" algn="r">
              <a:lnSpc>
                <a:spcPct val="150000"/>
              </a:lnSpc>
              <a:buNone/>
            </a:pPr>
            <a:endParaRPr lang="en-US" sz="2000" dirty="0">
              <a:cs typeface="Calibri"/>
            </a:endParaRPr>
          </a:p>
          <a:p>
            <a:pPr marL="0" indent="0" algn="ctr">
              <a:buNone/>
            </a:pPr>
            <a:endParaRPr lang="en-US" sz="2000" dirty="0">
              <a:cs typeface="Calibri"/>
            </a:endParaRPr>
          </a:p>
        </p:txBody>
      </p:sp>
      <p:sp>
        <p:nvSpPr>
          <p:cNvPr id="4" name="Slide Number Placeholder 3">
            <a:extLst>
              <a:ext uri="{FF2B5EF4-FFF2-40B4-BE49-F238E27FC236}">
                <a16:creationId xmlns:a16="http://schemas.microsoft.com/office/drawing/2014/main" id="{BD192D94-AEFD-6A06-AFD5-A7CBC3B72AC8}"/>
              </a:ext>
            </a:extLst>
          </p:cNvPr>
          <p:cNvSpPr>
            <a:spLocks noGrp="1"/>
          </p:cNvSpPr>
          <p:nvPr>
            <p:ph type="sldNum" sz="quarter" idx="12"/>
          </p:nvPr>
        </p:nvSpPr>
        <p:spPr/>
        <p:txBody>
          <a:bodyPr/>
          <a:lstStyle/>
          <a:p>
            <a:fld id="{330EA680-D336-4FF7-8B7A-9848BB0A1C32}" type="slidenum">
              <a:rPr lang="en-GB" smtClean="0"/>
              <a:t>1</a:t>
            </a:fld>
            <a:endParaRPr lang="en-GB"/>
          </a:p>
        </p:txBody>
      </p:sp>
      <p:graphicFrame>
        <p:nvGraphicFramePr>
          <p:cNvPr id="5" name="Table 4">
            <a:extLst>
              <a:ext uri="{FF2B5EF4-FFF2-40B4-BE49-F238E27FC236}">
                <a16:creationId xmlns:a16="http://schemas.microsoft.com/office/drawing/2014/main" id="{374A2F5B-6245-B893-CD53-3C56A25658BF}"/>
              </a:ext>
            </a:extLst>
          </p:cNvPr>
          <p:cNvGraphicFramePr>
            <a:graphicFrameLocks noGrp="1"/>
          </p:cNvGraphicFramePr>
          <p:nvPr>
            <p:extLst>
              <p:ext uri="{D42A27DB-BD31-4B8C-83A1-F6EECF244321}">
                <p14:modId xmlns:p14="http://schemas.microsoft.com/office/powerpoint/2010/main" val="1800267451"/>
              </p:ext>
            </p:extLst>
          </p:nvPr>
        </p:nvGraphicFramePr>
        <p:xfrm>
          <a:off x="838198" y="3947828"/>
          <a:ext cx="6013161" cy="1133565"/>
        </p:xfrm>
        <a:graphic>
          <a:graphicData uri="http://schemas.openxmlformats.org/drawingml/2006/table">
            <a:tbl>
              <a:tblPr firstRow="1" bandRow="1">
                <a:tableStyleId>{2D5ABB26-0587-4C30-8999-92F81FD0307C}</a:tableStyleId>
              </a:tblPr>
              <a:tblGrid>
                <a:gridCol w="3004457">
                  <a:extLst>
                    <a:ext uri="{9D8B030D-6E8A-4147-A177-3AD203B41FA5}">
                      <a16:colId xmlns:a16="http://schemas.microsoft.com/office/drawing/2014/main" val="753663392"/>
                    </a:ext>
                  </a:extLst>
                </a:gridCol>
                <a:gridCol w="428533">
                  <a:extLst>
                    <a:ext uri="{9D8B030D-6E8A-4147-A177-3AD203B41FA5}">
                      <a16:colId xmlns:a16="http://schemas.microsoft.com/office/drawing/2014/main" val="1657209611"/>
                    </a:ext>
                  </a:extLst>
                </a:gridCol>
                <a:gridCol w="2580171">
                  <a:extLst>
                    <a:ext uri="{9D8B030D-6E8A-4147-A177-3AD203B41FA5}">
                      <a16:colId xmlns:a16="http://schemas.microsoft.com/office/drawing/2014/main" val="2318253839"/>
                    </a:ext>
                  </a:extLst>
                </a:gridCol>
              </a:tblGrid>
              <a:tr h="391885">
                <a:tc>
                  <a:txBody>
                    <a:bodyPr/>
                    <a:lstStyle/>
                    <a:p>
                      <a:r>
                        <a:rPr lang="en-US" dirty="0">
                          <a:latin typeface="+mn-lt"/>
                        </a:rPr>
                        <a:t>CB.EN.U4CCE21019</a:t>
                      </a:r>
                    </a:p>
                  </a:txBody>
                  <a:tcPr/>
                </a:tc>
                <a:tc>
                  <a:txBody>
                    <a:bodyPr/>
                    <a:lstStyle/>
                    <a:p>
                      <a:pPr lvl="0">
                        <a:buNone/>
                      </a:pPr>
                      <a:r>
                        <a:rPr lang="en-US" dirty="0">
                          <a:latin typeface="+mn-lt"/>
                        </a:rPr>
                        <a:t>-</a:t>
                      </a:r>
                    </a:p>
                  </a:txBody>
                  <a:tcPr/>
                </a:tc>
                <a:tc>
                  <a:txBody>
                    <a:bodyPr/>
                    <a:lstStyle/>
                    <a:p>
                      <a:r>
                        <a:rPr lang="en-US" dirty="0" err="1">
                          <a:latin typeface="+mn-lt"/>
                        </a:rPr>
                        <a:t>Phani</a:t>
                      </a:r>
                      <a:r>
                        <a:rPr lang="en-US" dirty="0">
                          <a:latin typeface="+mn-lt"/>
                        </a:rPr>
                        <a:t> Varma</a:t>
                      </a:r>
                    </a:p>
                  </a:txBody>
                  <a:tcPr/>
                </a:tc>
                <a:extLst>
                  <a:ext uri="{0D108BD9-81ED-4DB2-BD59-A6C34878D82A}">
                    <a16:rowId xmlns:a16="http://schemas.microsoft.com/office/drawing/2014/main" val="2402029942"/>
                  </a:ext>
                </a:extLst>
              </a:tr>
              <a:tr h="370840">
                <a:tc>
                  <a:txBody>
                    <a:bodyPr/>
                    <a:lstStyle/>
                    <a:p>
                      <a:r>
                        <a:rPr lang="en-US" dirty="0">
                          <a:latin typeface="+mn-lt"/>
                        </a:rPr>
                        <a:t>CB.EN.U4CCE21061</a:t>
                      </a:r>
                    </a:p>
                  </a:txBody>
                  <a:tcPr/>
                </a:tc>
                <a:tc>
                  <a:txBody>
                    <a:bodyPr/>
                    <a:lstStyle/>
                    <a:p>
                      <a:pPr lvl="0">
                        <a:buNone/>
                      </a:pPr>
                      <a:r>
                        <a:rPr lang="en-US">
                          <a:latin typeface="+mn-lt"/>
                        </a:rPr>
                        <a:t>-</a:t>
                      </a:r>
                    </a:p>
                  </a:txBody>
                  <a:tcPr/>
                </a:tc>
                <a:tc>
                  <a:txBody>
                    <a:bodyPr/>
                    <a:lstStyle/>
                    <a:p>
                      <a:r>
                        <a:rPr lang="en-US" dirty="0">
                          <a:latin typeface="+mn-lt"/>
                        </a:rPr>
                        <a:t>Sana Udith Kumar</a:t>
                      </a:r>
                    </a:p>
                  </a:txBody>
                  <a:tcPr/>
                </a:tc>
                <a:extLst>
                  <a:ext uri="{0D108BD9-81ED-4DB2-BD59-A6C34878D82A}">
                    <a16:rowId xmlns:a16="http://schemas.microsoft.com/office/drawing/2014/main" val="3530267722"/>
                  </a:ext>
                </a:extLst>
              </a:tr>
              <a:tr h="370840">
                <a:tc>
                  <a:txBody>
                    <a:bodyPr/>
                    <a:lstStyle/>
                    <a:p>
                      <a:r>
                        <a:rPr lang="en-US" dirty="0">
                          <a:latin typeface="+mn-lt"/>
                        </a:rPr>
                        <a:t>CB.EN.U4CCE21075</a:t>
                      </a:r>
                    </a:p>
                  </a:txBody>
                  <a:tcPr/>
                </a:tc>
                <a:tc>
                  <a:txBody>
                    <a:bodyPr/>
                    <a:lstStyle/>
                    <a:p>
                      <a:pPr lvl="0">
                        <a:buNone/>
                      </a:pPr>
                      <a:r>
                        <a:rPr lang="en-US">
                          <a:latin typeface="+mn-lt"/>
                        </a:rPr>
                        <a:t>-</a:t>
                      </a:r>
                    </a:p>
                  </a:txBody>
                  <a:tcPr/>
                </a:tc>
                <a:tc>
                  <a:txBody>
                    <a:bodyPr/>
                    <a:lstStyle/>
                    <a:p>
                      <a:r>
                        <a:rPr lang="en-US" dirty="0" err="1">
                          <a:latin typeface="+mn-lt"/>
                        </a:rPr>
                        <a:t>Tejdeep</a:t>
                      </a:r>
                      <a:endParaRPr lang="en-US" dirty="0">
                        <a:latin typeface="+mn-lt"/>
                      </a:endParaRPr>
                    </a:p>
                  </a:txBody>
                  <a:tcPr/>
                </a:tc>
                <a:extLst>
                  <a:ext uri="{0D108BD9-81ED-4DB2-BD59-A6C34878D82A}">
                    <a16:rowId xmlns:a16="http://schemas.microsoft.com/office/drawing/2014/main" val="2972241696"/>
                  </a:ext>
                </a:extLst>
              </a:tr>
            </a:tbl>
          </a:graphicData>
        </a:graphic>
      </p:graphicFrame>
      <p:sp>
        <p:nvSpPr>
          <p:cNvPr id="6" name="Date Placeholder 5"/>
          <p:cNvSpPr>
            <a:spLocks noGrp="1"/>
          </p:cNvSpPr>
          <p:nvPr>
            <p:ph type="dt" sz="half" idx="10"/>
          </p:nvPr>
        </p:nvSpPr>
        <p:spPr/>
        <p:txBody>
          <a:bodyPr/>
          <a:lstStyle/>
          <a:p>
            <a:r>
              <a:rPr lang="en-GB" dirty="0"/>
              <a:t>29-11-2024</a:t>
            </a:r>
          </a:p>
        </p:txBody>
      </p:sp>
      <p:sp>
        <p:nvSpPr>
          <p:cNvPr id="2" name="Footer Placeholder 1">
            <a:extLst>
              <a:ext uri="{FF2B5EF4-FFF2-40B4-BE49-F238E27FC236}">
                <a16:creationId xmlns:a16="http://schemas.microsoft.com/office/drawing/2014/main" id="{46DE8F17-CE76-0256-937E-776FB1DD8E1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53796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ED55-5E46-1E8C-AD9B-76BB1BCA57B3}"/>
              </a:ext>
            </a:extLst>
          </p:cNvPr>
          <p:cNvSpPr>
            <a:spLocks noGrp="1"/>
          </p:cNvSpPr>
          <p:nvPr>
            <p:ph type="title"/>
          </p:nvPr>
        </p:nvSpPr>
        <p:spPr>
          <a:xfrm>
            <a:off x="4756404" y="2766218"/>
            <a:ext cx="2679192" cy="1325563"/>
          </a:xfrm>
        </p:spPr>
        <p:txBody>
          <a:bodyPr/>
          <a:lstStyle/>
          <a:p>
            <a:r>
              <a:rPr lang="en-US" dirty="0"/>
              <a:t>Thank you</a:t>
            </a:r>
            <a:endParaRPr lang="en-IN" dirty="0"/>
          </a:p>
        </p:txBody>
      </p:sp>
      <p:sp>
        <p:nvSpPr>
          <p:cNvPr id="4" name="Date Placeholder 3">
            <a:extLst>
              <a:ext uri="{FF2B5EF4-FFF2-40B4-BE49-F238E27FC236}">
                <a16:creationId xmlns:a16="http://schemas.microsoft.com/office/drawing/2014/main" id="{302F7F27-2836-A5AB-2927-2A24BB0C1A7A}"/>
              </a:ext>
            </a:extLst>
          </p:cNvPr>
          <p:cNvSpPr>
            <a:spLocks noGrp="1"/>
          </p:cNvSpPr>
          <p:nvPr>
            <p:ph type="dt" sz="half" idx="10"/>
          </p:nvPr>
        </p:nvSpPr>
        <p:spPr/>
        <p:txBody>
          <a:bodyPr/>
          <a:lstStyle/>
          <a:p>
            <a:fld id="{11533046-89D2-42C5-82EC-0165E1F771DC}" type="datetime1">
              <a:rPr lang="en-IN" smtClean="0"/>
              <a:t>10-12-2024</a:t>
            </a:fld>
            <a:endParaRPr lang="en-GB"/>
          </a:p>
        </p:txBody>
      </p:sp>
      <p:sp>
        <p:nvSpPr>
          <p:cNvPr id="5" name="Footer Placeholder 4">
            <a:extLst>
              <a:ext uri="{FF2B5EF4-FFF2-40B4-BE49-F238E27FC236}">
                <a16:creationId xmlns:a16="http://schemas.microsoft.com/office/drawing/2014/main" id="{5A5F7DCF-E1B8-DCB5-6CC9-80DCB0A894F7}"/>
              </a:ext>
            </a:extLst>
          </p:cNvPr>
          <p:cNvSpPr>
            <a:spLocks noGrp="1"/>
          </p:cNvSpPr>
          <p:nvPr>
            <p:ph type="ftr" sz="quarter" idx="11"/>
          </p:nvPr>
        </p:nvSpPr>
        <p:spPr/>
        <p:txBody>
          <a:bodyPr/>
          <a:lstStyle/>
          <a:p>
            <a:r>
              <a:rPr lang="en-GB"/>
              <a:t>Review 1.1</a:t>
            </a:r>
          </a:p>
        </p:txBody>
      </p:sp>
      <p:sp>
        <p:nvSpPr>
          <p:cNvPr id="6" name="Slide Number Placeholder 5">
            <a:extLst>
              <a:ext uri="{FF2B5EF4-FFF2-40B4-BE49-F238E27FC236}">
                <a16:creationId xmlns:a16="http://schemas.microsoft.com/office/drawing/2014/main" id="{AF9FAB18-457B-A265-95C6-BDFCF5DF9D25}"/>
              </a:ext>
            </a:extLst>
          </p:cNvPr>
          <p:cNvSpPr>
            <a:spLocks noGrp="1"/>
          </p:cNvSpPr>
          <p:nvPr>
            <p:ph type="sldNum" sz="quarter" idx="12"/>
          </p:nvPr>
        </p:nvSpPr>
        <p:spPr/>
        <p:txBody>
          <a:bodyPr/>
          <a:lstStyle/>
          <a:p>
            <a:fld id="{330EA680-D336-4FF7-8B7A-9848BB0A1C32}" type="slidenum">
              <a:rPr lang="en-GB" smtClean="0"/>
              <a:t>10</a:t>
            </a:fld>
            <a:endParaRPr lang="en-GB"/>
          </a:p>
        </p:txBody>
      </p:sp>
    </p:spTree>
    <p:extLst>
      <p:ext uri="{BB962C8B-B14F-4D97-AF65-F5344CB8AC3E}">
        <p14:creationId xmlns:p14="http://schemas.microsoft.com/office/powerpoint/2010/main" val="218316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B196D-60A1-9D90-4256-FF67BDBF25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01001-280C-A54A-6139-F20F898DDB3F}"/>
              </a:ext>
            </a:extLst>
          </p:cNvPr>
          <p:cNvSpPr>
            <a:spLocks noGrp="1"/>
          </p:cNvSpPr>
          <p:nvPr>
            <p:ph idx="1"/>
          </p:nvPr>
        </p:nvSpPr>
        <p:spPr>
          <a:xfrm>
            <a:off x="4187952" y="292608"/>
            <a:ext cx="3220948" cy="1025080"/>
          </a:xfrm>
        </p:spPr>
        <p:txBody>
          <a:bodyPr vert="horz" lIns="91440" tIns="45720" rIns="91440" bIns="45720" rtlCol="0" anchor="t">
            <a:noAutofit/>
          </a:bodyPr>
          <a:lstStyle/>
          <a:p>
            <a:pPr marL="0" indent="0" algn="r">
              <a:lnSpc>
                <a:spcPct val="150000"/>
              </a:lnSpc>
              <a:buNone/>
            </a:pPr>
            <a:r>
              <a:rPr lang="en-US" sz="2400" dirty="0">
                <a:cs typeface="Calibri"/>
              </a:rPr>
              <a:t>CHANNEL CODING</a:t>
            </a:r>
          </a:p>
        </p:txBody>
      </p:sp>
      <p:sp>
        <p:nvSpPr>
          <p:cNvPr id="4" name="Slide Number Placeholder 3">
            <a:extLst>
              <a:ext uri="{FF2B5EF4-FFF2-40B4-BE49-F238E27FC236}">
                <a16:creationId xmlns:a16="http://schemas.microsoft.com/office/drawing/2014/main" id="{8F604E6A-D660-2A3D-D47A-6EDE879A9450}"/>
              </a:ext>
            </a:extLst>
          </p:cNvPr>
          <p:cNvSpPr>
            <a:spLocks noGrp="1"/>
          </p:cNvSpPr>
          <p:nvPr>
            <p:ph type="sldNum" sz="quarter" idx="12"/>
          </p:nvPr>
        </p:nvSpPr>
        <p:spPr/>
        <p:txBody>
          <a:bodyPr/>
          <a:lstStyle/>
          <a:p>
            <a:fld id="{330EA680-D336-4FF7-8B7A-9848BB0A1C32}" type="slidenum">
              <a:rPr lang="en-GB" smtClean="0"/>
              <a:t>2</a:t>
            </a:fld>
            <a:endParaRPr lang="en-GB"/>
          </a:p>
        </p:txBody>
      </p:sp>
      <p:sp>
        <p:nvSpPr>
          <p:cNvPr id="6" name="Date Placeholder 5">
            <a:extLst>
              <a:ext uri="{FF2B5EF4-FFF2-40B4-BE49-F238E27FC236}">
                <a16:creationId xmlns:a16="http://schemas.microsoft.com/office/drawing/2014/main" id="{2734325C-EF76-5F7B-EC97-4D81285AC4A4}"/>
              </a:ext>
            </a:extLst>
          </p:cNvPr>
          <p:cNvSpPr>
            <a:spLocks noGrp="1"/>
          </p:cNvSpPr>
          <p:nvPr>
            <p:ph type="dt" sz="half" idx="10"/>
          </p:nvPr>
        </p:nvSpPr>
        <p:spPr/>
        <p:txBody>
          <a:bodyPr/>
          <a:lstStyle/>
          <a:p>
            <a:r>
              <a:rPr lang="en-GB" dirty="0"/>
              <a:t>29-11-2024</a:t>
            </a:r>
          </a:p>
        </p:txBody>
      </p:sp>
      <p:sp>
        <p:nvSpPr>
          <p:cNvPr id="2" name="Footer Placeholder 1">
            <a:extLst>
              <a:ext uri="{FF2B5EF4-FFF2-40B4-BE49-F238E27FC236}">
                <a16:creationId xmlns:a16="http://schemas.microsoft.com/office/drawing/2014/main" id="{69071F85-D87F-B61A-D05F-4584A5A33AF1}"/>
              </a:ext>
            </a:extLst>
          </p:cNvPr>
          <p:cNvSpPr>
            <a:spLocks noGrp="1"/>
          </p:cNvSpPr>
          <p:nvPr>
            <p:ph type="ftr" sz="quarter" idx="11"/>
          </p:nvPr>
        </p:nvSpPr>
        <p:spPr/>
        <p:txBody>
          <a:bodyPr/>
          <a:lstStyle/>
          <a:p>
            <a:endParaRPr lang="en-GB" dirty="0"/>
          </a:p>
        </p:txBody>
      </p:sp>
      <p:sp>
        <p:nvSpPr>
          <p:cNvPr id="7" name="AutoShape 2" descr="Channel Coding — PySDR: A Guide to SDR and DSP using Python">
            <a:extLst>
              <a:ext uri="{FF2B5EF4-FFF2-40B4-BE49-F238E27FC236}">
                <a16:creationId xmlns:a16="http://schemas.microsoft.com/office/drawing/2014/main" id="{6E8EAA25-900D-25E2-7621-B782F8E8BE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Wireless communication system with channel coding.">
            <a:extLst>
              <a:ext uri="{FF2B5EF4-FFF2-40B4-BE49-F238E27FC236}">
                <a16:creationId xmlns:a16="http://schemas.microsoft.com/office/drawing/2014/main" id="{9003FAAE-4348-D1A4-A05E-4AA8CF36E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651" y="1256728"/>
            <a:ext cx="9128698" cy="414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76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7F2A1-5DDE-7069-23D5-29A12342A2C6}"/>
              </a:ext>
            </a:extLst>
          </p:cNvPr>
          <p:cNvSpPr>
            <a:spLocks noGrp="1"/>
          </p:cNvSpPr>
          <p:nvPr>
            <p:ph idx="1"/>
          </p:nvPr>
        </p:nvSpPr>
        <p:spPr>
          <a:xfrm>
            <a:off x="650310" y="407137"/>
            <a:ext cx="11339383" cy="5957716"/>
          </a:xfrm>
        </p:spPr>
        <p:txBody>
          <a:bodyPr vert="horz" lIns="91440" tIns="45720" rIns="91440" bIns="45720" rtlCol="0" anchor="t">
            <a:normAutofit/>
          </a:bodyPr>
          <a:lstStyle/>
          <a:p>
            <a:pPr>
              <a:buNone/>
            </a:pPr>
            <a:r>
              <a:rPr lang="en-US" sz="3600" b="1" dirty="0">
                <a:cs typeface="Times New Roman"/>
              </a:rPr>
              <a:t>Libraries:</a:t>
            </a:r>
            <a:endParaRPr lang="en-US" sz="2000" b="1" dirty="0">
              <a:ea typeface="Calibri"/>
              <a:cs typeface="Calibri" panose="020F0502020204030204"/>
            </a:endParaRPr>
          </a:p>
          <a:p>
            <a:pPr algn="just">
              <a:lnSpc>
                <a:spcPct val="150000"/>
              </a:lnSpc>
            </a:pPr>
            <a:r>
              <a:rPr lang="en-IN" sz="2400" b="1" dirty="0" err="1"/>
              <a:t>PyWavelets</a:t>
            </a:r>
            <a:r>
              <a:rPr lang="en-IN" b="1" dirty="0"/>
              <a:t> </a:t>
            </a:r>
          </a:p>
          <a:p>
            <a:pPr marL="0" indent="0" algn="just">
              <a:lnSpc>
                <a:spcPct val="150000"/>
              </a:lnSpc>
              <a:buNone/>
            </a:pPr>
            <a:endParaRPr lang="en-IN" b="1" dirty="0"/>
          </a:p>
          <a:p>
            <a:pPr algn="just">
              <a:lnSpc>
                <a:spcPct val="150000"/>
              </a:lnSpc>
            </a:pPr>
            <a:r>
              <a:rPr lang="en-IN" b="1" dirty="0" err="1"/>
              <a:t>Numpy</a:t>
            </a:r>
            <a:endParaRPr lang="en-IN" b="1" dirty="0"/>
          </a:p>
          <a:p>
            <a:pPr algn="just">
              <a:lnSpc>
                <a:spcPct val="150000"/>
              </a:lnSpc>
            </a:pPr>
            <a:endParaRPr lang="en-IN" b="1" dirty="0"/>
          </a:p>
          <a:p>
            <a:pPr algn="just">
              <a:lnSpc>
                <a:spcPct val="150000"/>
              </a:lnSpc>
            </a:pPr>
            <a:r>
              <a:rPr lang="en-IN" b="1" dirty="0"/>
              <a:t>Matplotlib</a:t>
            </a:r>
          </a:p>
          <a:p>
            <a:pPr marL="0" indent="0" algn="just">
              <a:lnSpc>
                <a:spcPct val="150000"/>
              </a:lnSpc>
              <a:buNone/>
            </a:pPr>
            <a:endParaRPr lang="en-IN" b="1" dirty="0"/>
          </a:p>
          <a:p>
            <a:pPr marL="0" indent="0" algn="just">
              <a:lnSpc>
                <a:spcPct val="150000"/>
              </a:lnSpc>
              <a:buNone/>
            </a:pPr>
            <a:endParaRPr lang="en-IN" b="1" dirty="0"/>
          </a:p>
          <a:p>
            <a:pPr algn="just">
              <a:lnSpc>
                <a:spcPct val="150000"/>
              </a:lnSpc>
            </a:pPr>
            <a:endParaRPr lang="en-IN" b="1" dirty="0"/>
          </a:p>
          <a:p>
            <a:pPr algn="just">
              <a:lnSpc>
                <a:spcPct val="150000"/>
              </a:lnSpc>
            </a:pPr>
            <a:endParaRPr lang="en-IN" b="1" dirty="0"/>
          </a:p>
          <a:p>
            <a:pPr algn="just">
              <a:lnSpc>
                <a:spcPct val="150000"/>
              </a:lnSpc>
            </a:pPr>
            <a:endParaRPr lang="en-US" sz="2000" b="1" dirty="0">
              <a:cs typeface="Calibri" panose="020F0502020204030204"/>
            </a:endParaRPr>
          </a:p>
          <a:p>
            <a:pPr algn="just">
              <a:lnSpc>
                <a:spcPct val="150000"/>
              </a:lnSpc>
              <a:buNone/>
            </a:pPr>
            <a:endParaRPr lang="en-US" sz="2000" b="1" dirty="0">
              <a:cs typeface="Calibri" panose="020F0502020204030204"/>
            </a:endParaRPr>
          </a:p>
          <a:p>
            <a:pPr marL="0" indent="0">
              <a:buNone/>
            </a:pPr>
            <a:endParaRPr lang="en-US" sz="2400" b="1" dirty="0">
              <a:cs typeface="Calibri" panose="020F0502020204030204"/>
            </a:endParaRPr>
          </a:p>
        </p:txBody>
      </p:sp>
      <p:sp>
        <p:nvSpPr>
          <p:cNvPr id="5" name="Slide Number Placeholder 4">
            <a:extLst>
              <a:ext uri="{FF2B5EF4-FFF2-40B4-BE49-F238E27FC236}">
                <a16:creationId xmlns:a16="http://schemas.microsoft.com/office/drawing/2014/main" id="{D0C43EFB-A9E7-DEB1-FEFD-AC026D6105F8}"/>
              </a:ext>
            </a:extLst>
          </p:cNvPr>
          <p:cNvSpPr>
            <a:spLocks noGrp="1"/>
          </p:cNvSpPr>
          <p:nvPr>
            <p:ph type="sldNum" sz="quarter" idx="12"/>
          </p:nvPr>
        </p:nvSpPr>
        <p:spPr/>
        <p:txBody>
          <a:bodyPr/>
          <a:lstStyle/>
          <a:p>
            <a:fld id="{330EA680-D336-4FF7-8B7A-9848BB0A1C32}" type="slidenum">
              <a:rPr lang="en-GB" smtClean="0"/>
              <a:t>3</a:t>
            </a:fld>
            <a:endParaRPr lang="en-US"/>
          </a:p>
        </p:txBody>
      </p:sp>
      <p:sp>
        <p:nvSpPr>
          <p:cNvPr id="6" name="Date Placeholder 5"/>
          <p:cNvSpPr>
            <a:spLocks noGrp="1"/>
          </p:cNvSpPr>
          <p:nvPr>
            <p:ph type="dt" sz="half" idx="10"/>
          </p:nvPr>
        </p:nvSpPr>
        <p:spPr/>
        <p:txBody>
          <a:bodyPr/>
          <a:lstStyle/>
          <a:p>
            <a:r>
              <a:rPr lang="en-GB" dirty="0"/>
              <a:t>29-11-2024</a:t>
            </a:r>
          </a:p>
        </p:txBody>
      </p:sp>
      <p:sp>
        <p:nvSpPr>
          <p:cNvPr id="2" name="Footer Placeholder 1">
            <a:extLst>
              <a:ext uri="{FF2B5EF4-FFF2-40B4-BE49-F238E27FC236}">
                <a16:creationId xmlns:a16="http://schemas.microsoft.com/office/drawing/2014/main" id="{9DF1E7F5-D0D1-3CDD-664E-52D45DFF3062}"/>
              </a:ext>
            </a:extLst>
          </p:cNvPr>
          <p:cNvSpPr>
            <a:spLocks noGrp="1"/>
          </p:cNvSpPr>
          <p:nvPr>
            <p:ph type="ftr" sz="quarter" idx="11"/>
          </p:nvPr>
        </p:nvSpPr>
        <p:spPr/>
        <p:txBody>
          <a:bodyPr/>
          <a:lstStyle/>
          <a:p>
            <a:endParaRPr lang="en-GB" dirty="0"/>
          </a:p>
        </p:txBody>
      </p:sp>
      <p:sp>
        <p:nvSpPr>
          <p:cNvPr id="9" name="TextBox 8">
            <a:extLst>
              <a:ext uri="{FF2B5EF4-FFF2-40B4-BE49-F238E27FC236}">
                <a16:creationId xmlns:a16="http://schemas.microsoft.com/office/drawing/2014/main" id="{1E3F826B-50E4-71F8-23C8-3648636E9EA3}"/>
              </a:ext>
            </a:extLst>
          </p:cNvPr>
          <p:cNvSpPr txBox="1"/>
          <p:nvPr/>
        </p:nvSpPr>
        <p:spPr>
          <a:xfrm>
            <a:off x="1481328" y="1746504"/>
            <a:ext cx="9034272" cy="461665"/>
          </a:xfrm>
          <a:prstGeom prst="rect">
            <a:avLst/>
          </a:prstGeom>
          <a:noFill/>
        </p:spPr>
        <p:txBody>
          <a:bodyPr wrap="square" rtlCol="0">
            <a:spAutoFit/>
          </a:bodyPr>
          <a:lstStyle/>
          <a:p>
            <a:r>
              <a:rPr lang="en-US" sz="2400" dirty="0"/>
              <a:t>For performing wavelet decomposition and reconstruction</a:t>
            </a:r>
            <a:endParaRPr lang="en-IN" sz="2400" dirty="0"/>
          </a:p>
        </p:txBody>
      </p:sp>
      <p:sp>
        <p:nvSpPr>
          <p:cNvPr id="11" name="TextBox 10">
            <a:extLst>
              <a:ext uri="{FF2B5EF4-FFF2-40B4-BE49-F238E27FC236}">
                <a16:creationId xmlns:a16="http://schemas.microsoft.com/office/drawing/2014/main" id="{78481C88-E65D-7D15-1872-32C2DFD88ED8}"/>
              </a:ext>
            </a:extLst>
          </p:cNvPr>
          <p:cNvSpPr txBox="1"/>
          <p:nvPr/>
        </p:nvSpPr>
        <p:spPr>
          <a:xfrm>
            <a:off x="1481327" y="3244334"/>
            <a:ext cx="6258415" cy="830997"/>
          </a:xfrm>
          <a:prstGeom prst="rect">
            <a:avLst/>
          </a:prstGeom>
          <a:noFill/>
        </p:spPr>
        <p:txBody>
          <a:bodyPr wrap="square" rtlCol="0">
            <a:spAutoFit/>
          </a:bodyPr>
          <a:lstStyle/>
          <a:p>
            <a:r>
              <a:rPr lang="en-US" sz="2400" dirty="0"/>
              <a:t>Used for signal </a:t>
            </a:r>
            <a:r>
              <a:rPr lang="en-US" sz="2400" dirty="0" err="1"/>
              <a:t>generation,noise</a:t>
            </a:r>
            <a:r>
              <a:rPr lang="en-US" sz="2400" dirty="0"/>
              <a:t> addition and error correction</a:t>
            </a:r>
            <a:endParaRPr lang="en-IN" sz="2400" dirty="0"/>
          </a:p>
        </p:txBody>
      </p:sp>
      <p:sp>
        <p:nvSpPr>
          <p:cNvPr id="12" name="TextBox 11">
            <a:extLst>
              <a:ext uri="{FF2B5EF4-FFF2-40B4-BE49-F238E27FC236}">
                <a16:creationId xmlns:a16="http://schemas.microsoft.com/office/drawing/2014/main" id="{50B4D38E-8D05-0227-D549-9CCF0BC5B17B}"/>
              </a:ext>
            </a:extLst>
          </p:cNvPr>
          <p:cNvSpPr txBox="1"/>
          <p:nvPr/>
        </p:nvSpPr>
        <p:spPr>
          <a:xfrm>
            <a:off x="1481327" y="4742164"/>
            <a:ext cx="6503343" cy="830997"/>
          </a:xfrm>
          <a:prstGeom prst="rect">
            <a:avLst/>
          </a:prstGeom>
          <a:noFill/>
        </p:spPr>
        <p:txBody>
          <a:bodyPr wrap="square" rtlCol="0">
            <a:spAutoFit/>
          </a:bodyPr>
          <a:lstStyle/>
          <a:p>
            <a:r>
              <a:rPr lang="en-US" sz="2400" dirty="0"/>
              <a:t>Used for </a:t>
            </a:r>
            <a:r>
              <a:rPr lang="en-US" sz="2400" b="0" i="0" dirty="0">
                <a:effectLst/>
                <a:latin typeface="ui-sans-serif"/>
              </a:rPr>
              <a:t>visualizing the original, reconstructed, and noisy signals.</a:t>
            </a:r>
            <a:endParaRPr lang="en-IN" sz="2400" dirty="0"/>
          </a:p>
        </p:txBody>
      </p:sp>
    </p:spTree>
    <p:extLst>
      <p:ext uri="{BB962C8B-B14F-4D97-AF65-F5344CB8AC3E}">
        <p14:creationId xmlns:p14="http://schemas.microsoft.com/office/powerpoint/2010/main" val="13596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F371A-7026-894E-8875-4FBCD18ECF69}"/>
              </a:ext>
            </a:extLst>
          </p:cNvPr>
          <p:cNvSpPr>
            <a:spLocks noGrp="1"/>
          </p:cNvSpPr>
          <p:nvPr>
            <p:ph idx="1"/>
          </p:nvPr>
        </p:nvSpPr>
        <p:spPr>
          <a:xfrm>
            <a:off x="532010" y="312000"/>
            <a:ext cx="9690982" cy="997116"/>
          </a:xfrm>
        </p:spPr>
        <p:txBody>
          <a:bodyPr vert="horz" lIns="91440" tIns="45720" rIns="91440" bIns="45720" rtlCol="0" anchor="t">
            <a:normAutofit/>
          </a:bodyPr>
          <a:lstStyle/>
          <a:p>
            <a:pPr>
              <a:buNone/>
            </a:pPr>
            <a:r>
              <a:rPr lang="en-US" sz="3600" dirty="0"/>
              <a:t>Wavelets and Their Role in Signal Processing</a:t>
            </a:r>
            <a:endParaRPr lang="en-US" sz="3600" dirty="0">
              <a:latin typeface="Times New Roman"/>
              <a:cs typeface="Times New Roman"/>
            </a:endParaRPr>
          </a:p>
        </p:txBody>
      </p:sp>
      <p:sp>
        <p:nvSpPr>
          <p:cNvPr id="2" name="Slide Number Placeholder 1">
            <a:extLst>
              <a:ext uri="{FF2B5EF4-FFF2-40B4-BE49-F238E27FC236}">
                <a16:creationId xmlns:a16="http://schemas.microsoft.com/office/drawing/2014/main" id="{53E6377D-3FBF-C512-9A99-D2F70F2606C8}"/>
              </a:ext>
            </a:extLst>
          </p:cNvPr>
          <p:cNvSpPr>
            <a:spLocks noGrp="1"/>
          </p:cNvSpPr>
          <p:nvPr>
            <p:ph type="sldNum" sz="quarter" idx="12"/>
          </p:nvPr>
        </p:nvSpPr>
        <p:spPr/>
        <p:txBody>
          <a:bodyPr/>
          <a:lstStyle/>
          <a:p>
            <a:fld id="{330EA680-D336-4FF7-8B7A-9848BB0A1C32}" type="slidenum">
              <a:rPr lang="en-GB" smtClean="0"/>
              <a:t>4</a:t>
            </a:fld>
            <a:endParaRPr lang="en-US"/>
          </a:p>
        </p:txBody>
      </p:sp>
      <p:sp>
        <p:nvSpPr>
          <p:cNvPr id="7" name="Date Placeholder 6"/>
          <p:cNvSpPr>
            <a:spLocks noGrp="1"/>
          </p:cNvSpPr>
          <p:nvPr>
            <p:ph type="dt" sz="half" idx="10"/>
          </p:nvPr>
        </p:nvSpPr>
        <p:spPr/>
        <p:txBody>
          <a:bodyPr/>
          <a:lstStyle/>
          <a:p>
            <a:r>
              <a:rPr lang="en-GB" dirty="0"/>
              <a:t>29-11-2024</a:t>
            </a:r>
          </a:p>
        </p:txBody>
      </p:sp>
      <p:sp>
        <p:nvSpPr>
          <p:cNvPr id="4" name="Footer Placeholder 3">
            <a:extLst>
              <a:ext uri="{FF2B5EF4-FFF2-40B4-BE49-F238E27FC236}">
                <a16:creationId xmlns:a16="http://schemas.microsoft.com/office/drawing/2014/main" id="{0C15D857-BCE4-1367-35A7-B406378A2089}"/>
              </a:ext>
            </a:extLst>
          </p:cNvPr>
          <p:cNvSpPr>
            <a:spLocks noGrp="1"/>
          </p:cNvSpPr>
          <p:nvPr>
            <p:ph type="ftr" sz="quarter" idx="11"/>
          </p:nvPr>
        </p:nvSpPr>
        <p:spPr/>
        <p:txBody>
          <a:bodyPr/>
          <a:lstStyle/>
          <a:p>
            <a:endParaRPr lang="en-GB" dirty="0"/>
          </a:p>
        </p:txBody>
      </p:sp>
      <p:sp>
        <p:nvSpPr>
          <p:cNvPr id="5" name="TextBox 4">
            <a:extLst>
              <a:ext uri="{FF2B5EF4-FFF2-40B4-BE49-F238E27FC236}">
                <a16:creationId xmlns:a16="http://schemas.microsoft.com/office/drawing/2014/main" id="{96D795B5-592E-A8E8-AE9D-5EF85A32B17D}"/>
              </a:ext>
            </a:extLst>
          </p:cNvPr>
          <p:cNvSpPr txBox="1"/>
          <p:nvPr/>
        </p:nvSpPr>
        <p:spPr>
          <a:xfrm>
            <a:off x="532010" y="1309115"/>
            <a:ext cx="10515600" cy="3046988"/>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Wavelets are mathematical functions used for signal analysis and decomposition, capable of representing signals at multiple scales or resolutions. Unlike traditional Fourier transforms, which represent signals in terms of sinusoidal components, wavelets can represent both high and low-frequency components of a signal simultaneously.</a:t>
            </a:r>
          </a:p>
          <a:p>
            <a:pPr algn="l"/>
            <a:endParaRPr lang="en-US" sz="2400" dirty="0"/>
          </a:p>
          <a:p>
            <a:pPr marL="342900" indent="-342900" algn="l">
              <a:buFont typeface="Arial" panose="020B0604020202020204" pitchFamily="34" charset="0"/>
              <a:buChar char="•"/>
            </a:pPr>
            <a:r>
              <a:rPr lang="en-US" sz="2400" dirty="0"/>
              <a:t>Wavelets can be adjusted to better overlap with an input signal using parameters such as </a:t>
            </a:r>
            <a:r>
              <a:rPr lang="en-US" sz="2400" b="1" dirty="0"/>
              <a:t>scaling</a:t>
            </a:r>
            <a:r>
              <a:rPr lang="en-US" sz="2400" dirty="0"/>
              <a:t> and </a:t>
            </a:r>
            <a:r>
              <a:rPr lang="en-US" sz="2400" b="1" dirty="0"/>
              <a:t>shifting</a:t>
            </a:r>
            <a:endParaRPr lang="en-US" sz="2400" b="0" i="0" dirty="0">
              <a:effectLst/>
            </a:endParaRPr>
          </a:p>
        </p:txBody>
      </p:sp>
      <p:pic>
        <p:nvPicPr>
          <p:cNvPr id="12" name="Picture 11">
            <a:extLst>
              <a:ext uri="{FF2B5EF4-FFF2-40B4-BE49-F238E27FC236}">
                <a16:creationId xmlns:a16="http://schemas.microsoft.com/office/drawing/2014/main" id="{60A6EA4B-774A-6B42-6645-93827DFEBBC0}"/>
              </a:ext>
            </a:extLst>
          </p:cNvPr>
          <p:cNvPicPr>
            <a:picLocks noChangeAspect="1"/>
          </p:cNvPicPr>
          <p:nvPr/>
        </p:nvPicPr>
        <p:blipFill>
          <a:blip r:embed="rId2"/>
          <a:stretch>
            <a:fillRect/>
          </a:stretch>
        </p:blipFill>
        <p:spPr>
          <a:xfrm>
            <a:off x="2209800" y="4504339"/>
            <a:ext cx="3238952" cy="847843"/>
          </a:xfrm>
          <a:prstGeom prst="rect">
            <a:avLst/>
          </a:prstGeom>
        </p:spPr>
      </p:pic>
      <p:pic>
        <p:nvPicPr>
          <p:cNvPr id="14" name="Picture 13">
            <a:extLst>
              <a:ext uri="{FF2B5EF4-FFF2-40B4-BE49-F238E27FC236}">
                <a16:creationId xmlns:a16="http://schemas.microsoft.com/office/drawing/2014/main" id="{813FC38A-5830-6C1E-AA76-F66B53BE89D6}"/>
              </a:ext>
            </a:extLst>
          </p:cNvPr>
          <p:cNvPicPr>
            <a:picLocks noChangeAspect="1"/>
          </p:cNvPicPr>
          <p:nvPr/>
        </p:nvPicPr>
        <p:blipFill>
          <a:blip r:embed="rId3"/>
          <a:stretch>
            <a:fillRect/>
          </a:stretch>
        </p:blipFill>
        <p:spPr>
          <a:xfrm>
            <a:off x="6197493" y="4413839"/>
            <a:ext cx="2867425" cy="1028844"/>
          </a:xfrm>
          <a:prstGeom prst="rect">
            <a:avLst/>
          </a:prstGeom>
        </p:spPr>
      </p:pic>
    </p:spTree>
    <p:extLst>
      <p:ext uri="{BB962C8B-B14F-4D97-AF65-F5344CB8AC3E}">
        <p14:creationId xmlns:p14="http://schemas.microsoft.com/office/powerpoint/2010/main" val="257760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681FC-94B5-AAE2-F8C0-C57FE86510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893B2-23DA-6706-67A9-DB2EC6088600}"/>
              </a:ext>
            </a:extLst>
          </p:cNvPr>
          <p:cNvSpPr>
            <a:spLocks noGrp="1"/>
          </p:cNvSpPr>
          <p:nvPr>
            <p:ph idx="1"/>
          </p:nvPr>
        </p:nvSpPr>
        <p:spPr>
          <a:xfrm>
            <a:off x="532010" y="312000"/>
            <a:ext cx="9690982" cy="739560"/>
          </a:xfrm>
        </p:spPr>
        <p:txBody>
          <a:bodyPr vert="horz" lIns="91440" tIns="45720" rIns="91440" bIns="45720" rtlCol="0" anchor="t">
            <a:normAutofit/>
          </a:bodyPr>
          <a:lstStyle/>
          <a:p>
            <a:pPr>
              <a:buNone/>
            </a:pPr>
            <a:r>
              <a:rPr lang="en-IN" sz="3200" dirty="0" err="1"/>
              <a:t>Haar</a:t>
            </a:r>
            <a:r>
              <a:rPr lang="en-IN" sz="3200" dirty="0"/>
              <a:t> Wavelet</a:t>
            </a:r>
            <a:endParaRPr lang="en-US" sz="3200" dirty="0">
              <a:latin typeface="Times New Roman"/>
              <a:cs typeface="Times New Roman"/>
            </a:endParaRPr>
          </a:p>
        </p:txBody>
      </p:sp>
      <p:sp>
        <p:nvSpPr>
          <p:cNvPr id="2" name="Slide Number Placeholder 1">
            <a:extLst>
              <a:ext uri="{FF2B5EF4-FFF2-40B4-BE49-F238E27FC236}">
                <a16:creationId xmlns:a16="http://schemas.microsoft.com/office/drawing/2014/main" id="{4FAF2588-C94F-76FF-0E03-8B0616E3F02F}"/>
              </a:ext>
            </a:extLst>
          </p:cNvPr>
          <p:cNvSpPr>
            <a:spLocks noGrp="1"/>
          </p:cNvSpPr>
          <p:nvPr>
            <p:ph type="sldNum" sz="quarter" idx="12"/>
          </p:nvPr>
        </p:nvSpPr>
        <p:spPr/>
        <p:txBody>
          <a:bodyPr/>
          <a:lstStyle/>
          <a:p>
            <a:fld id="{330EA680-D336-4FF7-8B7A-9848BB0A1C32}" type="slidenum">
              <a:rPr lang="en-GB" smtClean="0"/>
              <a:t>5</a:t>
            </a:fld>
            <a:endParaRPr lang="en-US"/>
          </a:p>
        </p:txBody>
      </p:sp>
      <p:sp>
        <p:nvSpPr>
          <p:cNvPr id="7" name="Date Placeholder 6">
            <a:extLst>
              <a:ext uri="{FF2B5EF4-FFF2-40B4-BE49-F238E27FC236}">
                <a16:creationId xmlns:a16="http://schemas.microsoft.com/office/drawing/2014/main" id="{D5E15566-9E50-7BE0-49A6-605548B01100}"/>
              </a:ext>
            </a:extLst>
          </p:cNvPr>
          <p:cNvSpPr>
            <a:spLocks noGrp="1"/>
          </p:cNvSpPr>
          <p:nvPr>
            <p:ph type="dt" sz="half" idx="10"/>
          </p:nvPr>
        </p:nvSpPr>
        <p:spPr/>
        <p:txBody>
          <a:bodyPr/>
          <a:lstStyle/>
          <a:p>
            <a:r>
              <a:rPr lang="en-GB" dirty="0"/>
              <a:t>29-11-2024</a:t>
            </a:r>
          </a:p>
        </p:txBody>
      </p:sp>
      <p:sp>
        <p:nvSpPr>
          <p:cNvPr id="4" name="Footer Placeholder 3">
            <a:extLst>
              <a:ext uri="{FF2B5EF4-FFF2-40B4-BE49-F238E27FC236}">
                <a16:creationId xmlns:a16="http://schemas.microsoft.com/office/drawing/2014/main" id="{C719DCFD-D08E-0A34-F277-3532ACD96BC7}"/>
              </a:ext>
            </a:extLst>
          </p:cNvPr>
          <p:cNvSpPr>
            <a:spLocks noGrp="1"/>
          </p:cNvSpPr>
          <p:nvPr>
            <p:ph type="ftr" sz="quarter" idx="11"/>
          </p:nvPr>
        </p:nvSpPr>
        <p:spPr/>
        <p:txBody>
          <a:bodyPr/>
          <a:lstStyle/>
          <a:p>
            <a:endParaRPr lang="en-GB" dirty="0"/>
          </a:p>
        </p:txBody>
      </p:sp>
      <p:sp>
        <p:nvSpPr>
          <p:cNvPr id="10" name="Rectangle 3">
            <a:extLst>
              <a:ext uri="{FF2B5EF4-FFF2-40B4-BE49-F238E27FC236}">
                <a16:creationId xmlns:a16="http://schemas.microsoft.com/office/drawing/2014/main" id="{D2F754D3-BF7C-D73E-C4AF-724B59E961A4}"/>
              </a:ext>
            </a:extLst>
          </p:cNvPr>
          <p:cNvSpPr>
            <a:spLocks noChangeArrowheads="1"/>
          </p:cNvSpPr>
          <p:nvPr/>
        </p:nvSpPr>
        <p:spPr bwMode="auto">
          <a:xfrm rot="10800000" flipV="1">
            <a:off x="838200" y="1190059"/>
            <a:ext cx="87355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ψ(t)</a:t>
            </a:r>
            <a:r>
              <a:rPr kumimoji="0" lang="en-US" altLang="en-US" b="0" i="0" u="none" strike="noStrike" cap="none" normalizeH="0" baseline="0" dirty="0">
                <a:ln>
                  <a:noFill/>
                </a:ln>
                <a:solidFill>
                  <a:schemeClr val="tx1"/>
                </a:solidFill>
                <a:effectLst/>
                <a:latin typeface="Arial" panose="020B0604020202020204" pitchFamily="34" charset="0"/>
              </a:rPr>
              <a:t> is used for capturing the </a:t>
            </a:r>
            <a:r>
              <a:rPr kumimoji="0" lang="en-US" altLang="en-US" b="1" i="0" u="none" strike="noStrike" cap="none" normalizeH="0" baseline="0" dirty="0">
                <a:ln>
                  <a:noFill/>
                </a:ln>
                <a:solidFill>
                  <a:schemeClr val="tx1"/>
                </a:solidFill>
                <a:effectLst/>
                <a:latin typeface="Arial" panose="020B0604020202020204" pitchFamily="34" charset="0"/>
              </a:rPr>
              <a:t>high-frequency</a:t>
            </a:r>
            <a:r>
              <a:rPr kumimoji="0" lang="en-US" altLang="en-US" b="0" i="0" u="none" strike="noStrike" cap="none" normalizeH="0" baseline="0" dirty="0">
                <a:ln>
                  <a:noFill/>
                </a:ln>
                <a:solidFill>
                  <a:schemeClr val="tx1"/>
                </a:solidFill>
                <a:effectLst/>
                <a:latin typeface="Arial" panose="020B0604020202020204" pitchFamily="34" charset="0"/>
              </a:rPr>
              <a:t> details (edges, sharp transitions)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ϕ(t)</a:t>
            </a:r>
            <a:r>
              <a:rPr kumimoji="0" lang="en-US" altLang="en-US" sz="1800" b="0" i="0" u="none" strike="noStrike" cap="none" normalizeH="0" baseline="0" dirty="0">
                <a:ln>
                  <a:noFill/>
                </a:ln>
                <a:solidFill>
                  <a:schemeClr val="tx1"/>
                </a:solidFill>
                <a:effectLst/>
                <a:latin typeface="Arial" panose="020B0604020202020204" pitchFamily="34" charset="0"/>
              </a:rPr>
              <a:t>is used for capturing the </a:t>
            </a:r>
            <a:r>
              <a:rPr kumimoji="0" lang="en-US" altLang="en-US" sz="1800" b="1" i="0" u="none" strike="noStrike" cap="none" normalizeH="0" baseline="0" dirty="0">
                <a:ln>
                  <a:noFill/>
                </a:ln>
                <a:solidFill>
                  <a:schemeClr val="tx1"/>
                </a:solidFill>
                <a:effectLst/>
                <a:latin typeface="Arial" panose="020B0604020202020204" pitchFamily="34" charset="0"/>
              </a:rPr>
              <a:t>low-frequency</a:t>
            </a:r>
            <a:r>
              <a:rPr kumimoji="0" lang="en-US" altLang="en-US" sz="1800" b="0" i="0" u="none" strike="noStrike" cap="none" normalizeH="0" baseline="0" dirty="0">
                <a:ln>
                  <a:noFill/>
                </a:ln>
                <a:solidFill>
                  <a:schemeClr val="tx1"/>
                </a:solidFill>
                <a:effectLst/>
                <a:latin typeface="Arial" panose="020B0604020202020204" pitchFamily="34" charset="0"/>
              </a:rPr>
              <a:t> smooth components of the signal. </a:t>
            </a:r>
          </a:p>
        </p:txBody>
      </p:sp>
      <p:pic>
        <p:nvPicPr>
          <p:cNvPr id="12" name="Picture 11">
            <a:extLst>
              <a:ext uri="{FF2B5EF4-FFF2-40B4-BE49-F238E27FC236}">
                <a16:creationId xmlns:a16="http://schemas.microsoft.com/office/drawing/2014/main" id="{BEA94560-BB1A-BB98-F50B-24D515DA0284}"/>
              </a:ext>
            </a:extLst>
          </p:cNvPr>
          <p:cNvPicPr>
            <a:picLocks noChangeAspect="1"/>
          </p:cNvPicPr>
          <p:nvPr/>
        </p:nvPicPr>
        <p:blipFill>
          <a:blip r:embed="rId2"/>
          <a:stretch>
            <a:fillRect/>
          </a:stretch>
        </p:blipFill>
        <p:spPr>
          <a:xfrm>
            <a:off x="975360" y="2207384"/>
            <a:ext cx="3486637" cy="1324160"/>
          </a:xfrm>
          <a:prstGeom prst="rect">
            <a:avLst/>
          </a:prstGeom>
        </p:spPr>
      </p:pic>
      <p:pic>
        <p:nvPicPr>
          <p:cNvPr id="14" name="Picture 13">
            <a:extLst>
              <a:ext uri="{FF2B5EF4-FFF2-40B4-BE49-F238E27FC236}">
                <a16:creationId xmlns:a16="http://schemas.microsoft.com/office/drawing/2014/main" id="{0FEF1753-1D8B-CBFA-143B-0FD8418EA67E}"/>
              </a:ext>
            </a:extLst>
          </p:cNvPr>
          <p:cNvPicPr>
            <a:picLocks noChangeAspect="1"/>
          </p:cNvPicPr>
          <p:nvPr/>
        </p:nvPicPr>
        <p:blipFill>
          <a:blip r:embed="rId3"/>
          <a:stretch>
            <a:fillRect/>
          </a:stretch>
        </p:blipFill>
        <p:spPr>
          <a:xfrm>
            <a:off x="5377501" y="2523999"/>
            <a:ext cx="3296110" cy="905001"/>
          </a:xfrm>
          <a:prstGeom prst="rect">
            <a:avLst/>
          </a:prstGeom>
        </p:spPr>
      </p:pic>
      <p:sp>
        <p:nvSpPr>
          <p:cNvPr id="16" name="TextBox 15">
            <a:extLst>
              <a:ext uri="{FF2B5EF4-FFF2-40B4-BE49-F238E27FC236}">
                <a16:creationId xmlns:a16="http://schemas.microsoft.com/office/drawing/2014/main" id="{C6E1943B-D851-AF4B-AC42-50D9A5EAC847}"/>
              </a:ext>
            </a:extLst>
          </p:cNvPr>
          <p:cNvSpPr txBox="1"/>
          <p:nvPr/>
        </p:nvSpPr>
        <p:spPr>
          <a:xfrm>
            <a:off x="838200" y="3920869"/>
            <a:ext cx="10189464" cy="1200329"/>
          </a:xfrm>
          <a:prstGeom prst="rect">
            <a:avLst/>
          </a:prstGeom>
          <a:noFill/>
        </p:spPr>
        <p:txBody>
          <a:bodyPr wrap="square">
            <a:spAutoFit/>
          </a:bodyPr>
          <a:lstStyle/>
          <a:p>
            <a:pPr marL="285750" indent="-285750">
              <a:buFont typeface="Arial" panose="020B0604020202020204" pitchFamily="34" charset="0"/>
              <a:buChar char="•"/>
            </a:pPr>
            <a:r>
              <a:rPr lang="en-US" dirty="0"/>
              <a:t>The LPF captures the </a:t>
            </a:r>
            <a:r>
              <a:rPr lang="en-US" b="1" dirty="0"/>
              <a:t>approximation</a:t>
            </a:r>
            <a:r>
              <a:rPr lang="en-US" dirty="0"/>
              <a:t> (smooth, low-frequency) components of the signal. It averages pairs of adjacent values in the signal, providing a coarse representation.</a:t>
            </a:r>
          </a:p>
          <a:p>
            <a:pPr marL="285750" indent="-285750">
              <a:buFont typeface="Arial" panose="020B0604020202020204" pitchFamily="34" charset="0"/>
              <a:buChar char="•"/>
            </a:pPr>
            <a:r>
              <a:rPr lang="en-US" dirty="0"/>
              <a:t>The HPF captures the </a:t>
            </a:r>
            <a:r>
              <a:rPr lang="en-US" b="1" dirty="0"/>
              <a:t>detail</a:t>
            </a:r>
            <a:r>
              <a:rPr lang="en-US" dirty="0"/>
              <a:t> (high-frequency) components of the signal. It detects the differences between adjacent signal values, highlighting sharp transitions or edges.</a:t>
            </a:r>
          </a:p>
        </p:txBody>
      </p:sp>
      <p:pic>
        <p:nvPicPr>
          <p:cNvPr id="18" name="Picture 17">
            <a:extLst>
              <a:ext uri="{FF2B5EF4-FFF2-40B4-BE49-F238E27FC236}">
                <a16:creationId xmlns:a16="http://schemas.microsoft.com/office/drawing/2014/main" id="{F2EB968F-7B3A-BDE8-C1F5-E5A07E5F609A}"/>
              </a:ext>
            </a:extLst>
          </p:cNvPr>
          <p:cNvPicPr>
            <a:picLocks noChangeAspect="1"/>
          </p:cNvPicPr>
          <p:nvPr/>
        </p:nvPicPr>
        <p:blipFill>
          <a:blip r:embed="rId4"/>
          <a:stretch>
            <a:fillRect/>
          </a:stretch>
        </p:blipFill>
        <p:spPr>
          <a:xfrm>
            <a:off x="1470730" y="5141446"/>
            <a:ext cx="2991267" cy="857370"/>
          </a:xfrm>
          <a:prstGeom prst="rect">
            <a:avLst/>
          </a:prstGeom>
        </p:spPr>
      </p:pic>
      <p:pic>
        <p:nvPicPr>
          <p:cNvPr id="20" name="Picture 19">
            <a:extLst>
              <a:ext uri="{FF2B5EF4-FFF2-40B4-BE49-F238E27FC236}">
                <a16:creationId xmlns:a16="http://schemas.microsoft.com/office/drawing/2014/main" id="{A6883B8F-D4CB-6206-DC10-8915DC454CA8}"/>
              </a:ext>
            </a:extLst>
          </p:cNvPr>
          <p:cNvPicPr>
            <a:picLocks noChangeAspect="1"/>
          </p:cNvPicPr>
          <p:nvPr/>
        </p:nvPicPr>
        <p:blipFill>
          <a:blip r:embed="rId5"/>
          <a:stretch>
            <a:fillRect/>
          </a:stretch>
        </p:blipFill>
        <p:spPr>
          <a:xfrm>
            <a:off x="5638385" y="5179551"/>
            <a:ext cx="2972215" cy="781159"/>
          </a:xfrm>
          <a:prstGeom prst="rect">
            <a:avLst/>
          </a:prstGeom>
        </p:spPr>
      </p:pic>
    </p:spTree>
    <p:extLst>
      <p:ext uri="{BB962C8B-B14F-4D97-AF65-F5344CB8AC3E}">
        <p14:creationId xmlns:p14="http://schemas.microsoft.com/office/powerpoint/2010/main" val="260960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6C60B-49AE-5828-8D6B-F1DA29A3B4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E8053-3449-1FA3-CF8B-D999D9AFAAE1}"/>
              </a:ext>
            </a:extLst>
          </p:cNvPr>
          <p:cNvSpPr>
            <a:spLocks noGrp="1"/>
          </p:cNvSpPr>
          <p:nvPr>
            <p:ph idx="1"/>
          </p:nvPr>
        </p:nvSpPr>
        <p:spPr>
          <a:xfrm>
            <a:off x="532010" y="312000"/>
            <a:ext cx="9690982" cy="739560"/>
          </a:xfrm>
        </p:spPr>
        <p:txBody>
          <a:bodyPr vert="horz" lIns="91440" tIns="45720" rIns="91440" bIns="45720" rtlCol="0" anchor="t">
            <a:normAutofit/>
          </a:bodyPr>
          <a:lstStyle/>
          <a:p>
            <a:pPr>
              <a:buNone/>
            </a:pPr>
            <a:r>
              <a:rPr lang="en-US" sz="3200" dirty="0"/>
              <a:t>Decomposition and Reconstruction Using </a:t>
            </a:r>
            <a:r>
              <a:rPr lang="en-US" sz="3200" dirty="0" err="1"/>
              <a:t>Haar</a:t>
            </a:r>
            <a:r>
              <a:rPr lang="en-US" sz="3200" dirty="0"/>
              <a:t> Wavelets</a:t>
            </a:r>
            <a:endParaRPr lang="en-US" sz="3200" dirty="0">
              <a:latin typeface="Times New Roman"/>
              <a:cs typeface="Times New Roman"/>
            </a:endParaRPr>
          </a:p>
        </p:txBody>
      </p:sp>
      <p:sp>
        <p:nvSpPr>
          <p:cNvPr id="2" name="Slide Number Placeholder 1">
            <a:extLst>
              <a:ext uri="{FF2B5EF4-FFF2-40B4-BE49-F238E27FC236}">
                <a16:creationId xmlns:a16="http://schemas.microsoft.com/office/drawing/2014/main" id="{E205EFB2-D16A-A5B9-6075-5C36E53C87A9}"/>
              </a:ext>
            </a:extLst>
          </p:cNvPr>
          <p:cNvSpPr>
            <a:spLocks noGrp="1"/>
          </p:cNvSpPr>
          <p:nvPr>
            <p:ph type="sldNum" sz="quarter" idx="12"/>
          </p:nvPr>
        </p:nvSpPr>
        <p:spPr/>
        <p:txBody>
          <a:bodyPr/>
          <a:lstStyle/>
          <a:p>
            <a:fld id="{330EA680-D336-4FF7-8B7A-9848BB0A1C32}" type="slidenum">
              <a:rPr lang="en-GB" smtClean="0"/>
              <a:t>6</a:t>
            </a:fld>
            <a:endParaRPr lang="en-US"/>
          </a:p>
        </p:txBody>
      </p:sp>
      <p:sp>
        <p:nvSpPr>
          <p:cNvPr id="7" name="Date Placeholder 6">
            <a:extLst>
              <a:ext uri="{FF2B5EF4-FFF2-40B4-BE49-F238E27FC236}">
                <a16:creationId xmlns:a16="http://schemas.microsoft.com/office/drawing/2014/main" id="{1C62494E-E440-0030-3DED-0E4415045229}"/>
              </a:ext>
            </a:extLst>
          </p:cNvPr>
          <p:cNvSpPr>
            <a:spLocks noGrp="1"/>
          </p:cNvSpPr>
          <p:nvPr>
            <p:ph type="dt" sz="half" idx="10"/>
          </p:nvPr>
        </p:nvSpPr>
        <p:spPr/>
        <p:txBody>
          <a:bodyPr/>
          <a:lstStyle/>
          <a:p>
            <a:r>
              <a:rPr lang="en-GB" dirty="0"/>
              <a:t>29-11-2024</a:t>
            </a:r>
          </a:p>
        </p:txBody>
      </p:sp>
      <p:sp>
        <p:nvSpPr>
          <p:cNvPr id="4" name="Footer Placeholder 3">
            <a:extLst>
              <a:ext uri="{FF2B5EF4-FFF2-40B4-BE49-F238E27FC236}">
                <a16:creationId xmlns:a16="http://schemas.microsoft.com/office/drawing/2014/main" id="{2FEA4D14-14AC-419F-C13F-A0F9FA8A66CE}"/>
              </a:ext>
            </a:extLst>
          </p:cNvPr>
          <p:cNvSpPr>
            <a:spLocks noGrp="1"/>
          </p:cNvSpPr>
          <p:nvPr>
            <p:ph type="ftr" sz="quarter" idx="11"/>
          </p:nvPr>
        </p:nvSpPr>
        <p:spPr/>
        <p:txBody>
          <a:bodyPr/>
          <a:lstStyle/>
          <a:p>
            <a:endParaRPr lang="en-GB" dirty="0"/>
          </a:p>
        </p:txBody>
      </p:sp>
      <p:pic>
        <p:nvPicPr>
          <p:cNvPr id="6" name="Picture 5">
            <a:extLst>
              <a:ext uri="{FF2B5EF4-FFF2-40B4-BE49-F238E27FC236}">
                <a16:creationId xmlns:a16="http://schemas.microsoft.com/office/drawing/2014/main" id="{3A0CEB15-3E52-0663-5B39-1E1DFE3EE7D3}"/>
              </a:ext>
            </a:extLst>
          </p:cNvPr>
          <p:cNvPicPr>
            <a:picLocks noChangeAspect="1"/>
          </p:cNvPicPr>
          <p:nvPr/>
        </p:nvPicPr>
        <p:blipFill>
          <a:blip r:embed="rId2"/>
          <a:stretch>
            <a:fillRect/>
          </a:stretch>
        </p:blipFill>
        <p:spPr>
          <a:xfrm>
            <a:off x="1261872" y="1202231"/>
            <a:ext cx="9198864" cy="3121527"/>
          </a:xfrm>
          <a:prstGeom prst="rect">
            <a:avLst/>
          </a:prstGeom>
        </p:spPr>
      </p:pic>
      <p:sp>
        <p:nvSpPr>
          <p:cNvPr id="13" name="TextBox 12">
            <a:extLst>
              <a:ext uri="{FF2B5EF4-FFF2-40B4-BE49-F238E27FC236}">
                <a16:creationId xmlns:a16="http://schemas.microsoft.com/office/drawing/2014/main" id="{94A40E8B-A996-0BD0-00A6-5E95469F7FFB}"/>
              </a:ext>
            </a:extLst>
          </p:cNvPr>
          <p:cNvSpPr txBox="1"/>
          <p:nvPr/>
        </p:nvSpPr>
        <p:spPr>
          <a:xfrm>
            <a:off x="838200" y="4474429"/>
            <a:ext cx="6094476" cy="1200329"/>
          </a:xfrm>
          <a:prstGeom prst="rect">
            <a:avLst/>
          </a:prstGeom>
          <a:noFill/>
        </p:spPr>
        <p:txBody>
          <a:bodyPr wrap="square">
            <a:spAutoFit/>
          </a:bodyPr>
          <a:lstStyle/>
          <a:p>
            <a:pPr marL="285750" indent="-285750">
              <a:buFont typeface="Arial" panose="020B0604020202020204" pitchFamily="34" charset="0"/>
              <a:buChar char="•"/>
            </a:pPr>
            <a:r>
              <a:rPr lang="en-US" dirty="0"/>
              <a:t>Let’s take the simple 8-point signal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Apply </a:t>
            </a:r>
            <a:r>
              <a:rPr lang="en-IN" dirty="0" err="1"/>
              <a:t>Haar</a:t>
            </a:r>
            <a:r>
              <a:rPr lang="en-IN" dirty="0"/>
              <a:t> Wavelet Decomposition</a:t>
            </a:r>
            <a:endParaRPr lang="en-US" dirty="0"/>
          </a:p>
          <a:p>
            <a:endParaRPr lang="en-IN" dirty="0"/>
          </a:p>
        </p:txBody>
      </p:sp>
      <p:pic>
        <p:nvPicPr>
          <p:cNvPr id="17" name="Picture 16">
            <a:extLst>
              <a:ext uri="{FF2B5EF4-FFF2-40B4-BE49-F238E27FC236}">
                <a16:creationId xmlns:a16="http://schemas.microsoft.com/office/drawing/2014/main" id="{0E20CE33-C290-E814-D557-B60FD1DEB195}"/>
              </a:ext>
            </a:extLst>
          </p:cNvPr>
          <p:cNvPicPr>
            <a:picLocks noChangeAspect="1"/>
          </p:cNvPicPr>
          <p:nvPr/>
        </p:nvPicPr>
        <p:blipFill>
          <a:blip r:embed="rId3"/>
          <a:stretch>
            <a:fillRect/>
          </a:stretch>
        </p:blipFill>
        <p:spPr>
          <a:xfrm>
            <a:off x="4667050" y="4491287"/>
            <a:ext cx="2857899" cy="352474"/>
          </a:xfrm>
          <a:prstGeom prst="rect">
            <a:avLst/>
          </a:prstGeom>
        </p:spPr>
      </p:pic>
    </p:spTree>
    <p:extLst>
      <p:ext uri="{BB962C8B-B14F-4D97-AF65-F5344CB8AC3E}">
        <p14:creationId xmlns:p14="http://schemas.microsoft.com/office/powerpoint/2010/main" val="203649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760EE9D-7D7A-FFDE-DD91-8CD1610707FE}"/>
              </a:ext>
            </a:extLst>
          </p:cNvPr>
          <p:cNvSpPr>
            <a:spLocks noGrp="1"/>
          </p:cNvSpPr>
          <p:nvPr>
            <p:ph type="dt" sz="half" idx="10"/>
          </p:nvPr>
        </p:nvSpPr>
        <p:spPr/>
        <p:txBody>
          <a:bodyPr/>
          <a:lstStyle/>
          <a:p>
            <a:fld id="{11533046-89D2-42C5-82EC-0165E1F771DC}" type="datetime1">
              <a:rPr lang="en-IN" smtClean="0"/>
              <a:t>10-12-2024</a:t>
            </a:fld>
            <a:endParaRPr lang="en-GB"/>
          </a:p>
        </p:txBody>
      </p:sp>
      <p:sp>
        <p:nvSpPr>
          <p:cNvPr id="5" name="Footer Placeholder 4">
            <a:extLst>
              <a:ext uri="{FF2B5EF4-FFF2-40B4-BE49-F238E27FC236}">
                <a16:creationId xmlns:a16="http://schemas.microsoft.com/office/drawing/2014/main" id="{4F6AC75B-CC48-34A9-97FD-F43E1F38E24F}"/>
              </a:ext>
            </a:extLst>
          </p:cNvPr>
          <p:cNvSpPr>
            <a:spLocks noGrp="1"/>
          </p:cNvSpPr>
          <p:nvPr>
            <p:ph type="ftr" sz="quarter" idx="11"/>
          </p:nvPr>
        </p:nvSpPr>
        <p:spPr/>
        <p:txBody>
          <a:bodyPr/>
          <a:lstStyle/>
          <a:p>
            <a:r>
              <a:rPr lang="en-GB"/>
              <a:t>Review 1.1</a:t>
            </a:r>
          </a:p>
        </p:txBody>
      </p:sp>
      <p:sp>
        <p:nvSpPr>
          <p:cNvPr id="6" name="Slide Number Placeholder 5">
            <a:extLst>
              <a:ext uri="{FF2B5EF4-FFF2-40B4-BE49-F238E27FC236}">
                <a16:creationId xmlns:a16="http://schemas.microsoft.com/office/drawing/2014/main" id="{F4E34136-688C-919A-87FD-85233EF1B8AB}"/>
              </a:ext>
            </a:extLst>
          </p:cNvPr>
          <p:cNvSpPr>
            <a:spLocks noGrp="1"/>
          </p:cNvSpPr>
          <p:nvPr>
            <p:ph type="sldNum" sz="quarter" idx="12"/>
          </p:nvPr>
        </p:nvSpPr>
        <p:spPr/>
        <p:txBody>
          <a:bodyPr/>
          <a:lstStyle/>
          <a:p>
            <a:fld id="{330EA680-D336-4FF7-8B7A-9848BB0A1C32}" type="slidenum">
              <a:rPr lang="en-GB" smtClean="0"/>
              <a:t>7</a:t>
            </a:fld>
            <a:endParaRPr lang="en-GB"/>
          </a:p>
        </p:txBody>
      </p:sp>
      <p:cxnSp>
        <p:nvCxnSpPr>
          <p:cNvPr id="8" name="Straight Connector 7">
            <a:extLst>
              <a:ext uri="{FF2B5EF4-FFF2-40B4-BE49-F238E27FC236}">
                <a16:creationId xmlns:a16="http://schemas.microsoft.com/office/drawing/2014/main" id="{8C7923DE-B289-AAB5-7019-BA6DD0F3264C}"/>
              </a:ext>
            </a:extLst>
          </p:cNvPr>
          <p:cNvCxnSpPr/>
          <p:nvPr/>
        </p:nvCxnSpPr>
        <p:spPr>
          <a:xfrm>
            <a:off x="6092952" y="676592"/>
            <a:ext cx="0" cy="2157984"/>
          </a:xfrm>
          <a:prstGeom prst="line">
            <a:avLst/>
          </a:prstGeom>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2C8CE271-95A7-0388-2E97-18D6C40CE351}"/>
              </a:ext>
            </a:extLst>
          </p:cNvPr>
          <p:cNvPicPr>
            <a:picLocks noChangeAspect="1"/>
          </p:cNvPicPr>
          <p:nvPr/>
        </p:nvPicPr>
        <p:blipFill>
          <a:blip r:embed="rId2"/>
          <a:stretch>
            <a:fillRect/>
          </a:stretch>
        </p:blipFill>
        <p:spPr>
          <a:xfrm>
            <a:off x="2167128" y="815755"/>
            <a:ext cx="1481329" cy="628997"/>
          </a:xfrm>
          <a:prstGeom prst="rect">
            <a:avLst/>
          </a:prstGeom>
        </p:spPr>
      </p:pic>
      <p:pic>
        <p:nvPicPr>
          <p:cNvPr id="13" name="Picture 12">
            <a:extLst>
              <a:ext uri="{FF2B5EF4-FFF2-40B4-BE49-F238E27FC236}">
                <a16:creationId xmlns:a16="http://schemas.microsoft.com/office/drawing/2014/main" id="{C836381B-8903-AAA7-DFF3-9A98A010C254}"/>
              </a:ext>
            </a:extLst>
          </p:cNvPr>
          <p:cNvPicPr>
            <a:picLocks noChangeAspect="1"/>
          </p:cNvPicPr>
          <p:nvPr/>
        </p:nvPicPr>
        <p:blipFill>
          <a:blip r:embed="rId3"/>
          <a:stretch>
            <a:fillRect/>
          </a:stretch>
        </p:blipFill>
        <p:spPr>
          <a:xfrm>
            <a:off x="8083296" y="815755"/>
            <a:ext cx="2164446" cy="628998"/>
          </a:xfrm>
          <a:prstGeom prst="rect">
            <a:avLst/>
          </a:prstGeom>
        </p:spPr>
      </p:pic>
      <p:pic>
        <p:nvPicPr>
          <p:cNvPr id="15" name="Picture 14">
            <a:extLst>
              <a:ext uri="{FF2B5EF4-FFF2-40B4-BE49-F238E27FC236}">
                <a16:creationId xmlns:a16="http://schemas.microsoft.com/office/drawing/2014/main" id="{AC58281E-0499-B8DD-5065-3549CF52396B}"/>
              </a:ext>
            </a:extLst>
          </p:cNvPr>
          <p:cNvPicPr>
            <a:picLocks noChangeAspect="1"/>
          </p:cNvPicPr>
          <p:nvPr/>
        </p:nvPicPr>
        <p:blipFill>
          <a:blip r:embed="rId4"/>
          <a:stretch>
            <a:fillRect/>
          </a:stretch>
        </p:blipFill>
        <p:spPr>
          <a:xfrm>
            <a:off x="358677" y="1806144"/>
            <a:ext cx="5646872" cy="556383"/>
          </a:xfrm>
          <a:prstGeom prst="rect">
            <a:avLst/>
          </a:prstGeom>
        </p:spPr>
      </p:pic>
      <p:pic>
        <p:nvPicPr>
          <p:cNvPr id="19" name="Picture 18">
            <a:extLst>
              <a:ext uri="{FF2B5EF4-FFF2-40B4-BE49-F238E27FC236}">
                <a16:creationId xmlns:a16="http://schemas.microsoft.com/office/drawing/2014/main" id="{FCE178D4-47A3-EE10-755D-2FA04935220D}"/>
              </a:ext>
            </a:extLst>
          </p:cNvPr>
          <p:cNvPicPr>
            <a:picLocks noChangeAspect="1"/>
          </p:cNvPicPr>
          <p:nvPr/>
        </p:nvPicPr>
        <p:blipFill>
          <a:blip r:embed="rId5"/>
          <a:stretch>
            <a:fillRect/>
          </a:stretch>
        </p:blipFill>
        <p:spPr>
          <a:xfrm>
            <a:off x="6574184" y="1806144"/>
            <a:ext cx="5259139" cy="556383"/>
          </a:xfrm>
          <a:prstGeom prst="rect">
            <a:avLst/>
          </a:prstGeom>
        </p:spPr>
      </p:pic>
      <p:sp>
        <p:nvSpPr>
          <p:cNvPr id="21" name="TextBox 20">
            <a:extLst>
              <a:ext uri="{FF2B5EF4-FFF2-40B4-BE49-F238E27FC236}">
                <a16:creationId xmlns:a16="http://schemas.microsoft.com/office/drawing/2014/main" id="{68A7F816-881A-4C85-1756-C9B6AC0CE2C1}"/>
              </a:ext>
            </a:extLst>
          </p:cNvPr>
          <p:cNvSpPr txBox="1"/>
          <p:nvPr/>
        </p:nvSpPr>
        <p:spPr>
          <a:xfrm>
            <a:off x="534162" y="1408901"/>
            <a:ext cx="6094476" cy="369332"/>
          </a:xfrm>
          <a:prstGeom prst="rect">
            <a:avLst/>
          </a:prstGeom>
          <a:noFill/>
        </p:spPr>
        <p:txBody>
          <a:bodyPr wrap="square">
            <a:spAutoFit/>
          </a:bodyPr>
          <a:lstStyle/>
          <a:p>
            <a:pPr marL="285750" indent="-285750">
              <a:buFont typeface="Arial" panose="020B0604020202020204" pitchFamily="34" charset="0"/>
              <a:buChar char="•"/>
            </a:pPr>
            <a:r>
              <a:rPr lang="en-US" dirty="0"/>
              <a:t>Apply Filters</a:t>
            </a:r>
          </a:p>
        </p:txBody>
      </p:sp>
      <p:pic>
        <p:nvPicPr>
          <p:cNvPr id="22" name="Picture 21">
            <a:extLst>
              <a:ext uri="{FF2B5EF4-FFF2-40B4-BE49-F238E27FC236}">
                <a16:creationId xmlns:a16="http://schemas.microsoft.com/office/drawing/2014/main" id="{C5A88E51-4337-5D70-7F26-BF97639BAC4D}"/>
              </a:ext>
            </a:extLst>
          </p:cNvPr>
          <p:cNvPicPr>
            <a:picLocks noChangeAspect="1"/>
          </p:cNvPicPr>
          <p:nvPr/>
        </p:nvPicPr>
        <p:blipFill>
          <a:blip r:embed="rId6"/>
          <a:stretch>
            <a:fillRect/>
          </a:stretch>
        </p:blipFill>
        <p:spPr>
          <a:xfrm>
            <a:off x="4664002" y="220804"/>
            <a:ext cx="2857899" cy="352474"/>
          </a:xfrm>
          <a:prstGeom prst="rect">
            <a:avLst/>
          </a:prstGeom>
        </p:spPr>
      </p:pic>
      <p:pic>
        <p:nvPicPr>
          <p:cNvPr id="24" name="Picture 23">
            <a:extLst>
              <a:ext uri="{FF2B5EF4-FFF2-40B4-BE49-F238E27FC236}">
                <a16:creationId xmlns:a16="http://schemas.microsoft.com/office/drawing/2014/main" id="{EFDBEB7F-158F-70D5-011C-8C5B00AB71CA}"/>
              </a:ext>
            </a:extLst>
          </p:cNvPr>
          <p:cNvPicPr>
            <a:picLocks noChangeAspect="1"/>
          </p:cNvPicPr>
          <p:nvPr/>
        </p:nvPicPr>
        <p:blipFill>
          <a:blip r:embed="rId7"/>
          <a:stretch>
            <a:fillRect/>
          </a:stretch>
        </p:blipFill>
        <p:spPr>
          <a:xfrm>
            <a:off x="479701" y="2595117"/>
            <a:ext cx="2377441" cy="1623403"/>
          </a:xfrm>
          <a:prstGeom prst="rect">
            <a:avLst/>
          </a:prstGeom>
        </p:spPr>
      </p:pic>
      <p:pic>
        <p:nvPicPr>
          <p:cNvPr id="26" name="Picture 25">
            <a:extLst>
              <a:ext uri="{FF2B5EF4-FFF2-40B4-BE49-F238E27FC236}">
                <a16:creationId xmlns:a16="http://schemas.microsoft.com/office/drawing/2014/main" id="{1D3DEBDB-A151-B287-5D2A-580516579131}"/>
              </a:ext>
            </a:extLst>
          </p:cNvPr>
          <p:cNvPicPr>
            <a:picLocks noChangeAspect="1"/>
          </p:cNvPicPr>
          <p:nvPr/>
        </p:nvPicPr>
        <p:blipFill>
          <a:blip r:embed="rId8"/>
          <a:stretch>
            <a:fillRect/>
          </a:stretch>
        </p:blipFill>
        <p:spPr>
          <a:xfrm>
            <a:off x="6826312" y="2595117"/>
            <a:ext cx="2377441" cy="1622351"/>
          </a:xfrm>
          <a:prstGeom prst="rect">
            <a:avLst/>
          </a:prstGeom>
        </p:spPr>
      </p:pic>
      <p:pic>
        <p:nvPicPr>
          <p:cNvPr id="28" name="Picture 27">
            <a:extLst>
              <a:ext uri="{FF2B5EF4-FFF2-40B4-BE49-F238E27FC236}">
                <a16:creationId xmlns:a16="http://schemas.microsoft.com/office/drawing/2014/main" id="{C9BA0D9D-0EFA-839C-A9B2-2125D1501405}"/>
              </a:ext>
            </a:extLst>
          </p:cNvPr>
          <p:cNvPicPr>
            <a:picLocks noChangeAspect="1"/>
          </p:cNvPicPr>
          <p:nvPr/>
        </p:nvPicPr>
        <p:blipFill>
          <a:blip r:embed="rId9"/>
          <a:stretch>
            <a:fillRect/>
          </a:stretch>
        </p:blipFill>
        <p:spPr>
          <a:xfrm>
            <a:off x="3511927" y="3173070"/>
            <a:ext cx="2304149" cy="657380"/>
          </a:xfrm>
          <a:prstGeom prst="rect">
            <a:avLst/>
          </a:prstGeom>
        </p:spPr>
      </p:pic>
      <p:pic>
        <p:nvPicPr>
          <p:cNvPr id="30" name="Picture 29">
            <a:extLst>
              <a:ext uri="{FF2B5EF4-FFF2-40B4-BE49-F238E27FC236}">
                <a16:creationId xmlns:a16="http://schemas.microsoft.com/office/drawing/2014/main" id="{927AAE0D-32CA-0EA2-CA9C-37485C7A5639}"/>
              </a:ext>
            </a:extLst>
          </p:cNvPr>
          <p:cNvPicPr>
            <a:picLocks noChangeAspect="1"/>
          </p:cNvPicPr>
          <p:nvPr/>
        </p:nvPicPr>
        <p:blipFill>
          <a:blip r:embed="rId10"/>
          <a:stretch>
            <a:fillRect/>
          </a:stretch>
        </p:blipFill>
        <p:spPr>
          <a:xfrm>
            <a:off x="9528155" y="3179190"/>
            <a:ext cx="2462567" cy="657380"/>
          </a:xfrm>
          <a:prstGeom prst="rect">
            <a:avLst/>
          </a:prstGeom>
        </p:spPr>
      </p:pic>
      <p:pic>
        <p:nvPicPr>
          <p:cNvPr id="32" name="Picture 31">
            <a:extLst>
              <a:ext uri="{FF2B5EF4-FFF2-40B4-BE49-F238E27FC236}">
                <a16:creationId xmlns:a16="http://schemas.microsoft.com/office/drawing/2014/main" id="{37FFE0FD-7075-9135-E67B-99216536CD19}"/>
              </a:ext>
            </a:extLst>
          </p:cNvPr>
          <p:cNvPicPr>
            <a:picLocks noChangeAspect="1"/>
          </p:cNvPicPr>
          <p:nvPr/>
        </p:nvPicPr>
        <p:blipFill>
          <a:blip r:embed="rId11"/>
          <a:stretch>
            <a:fillRect/>
          </a:stretch>
        </p:blipFill>
        <p:spPr>
          <a:xfrm>
            <a:off x="1833366" y="4376416"/>
            <a:ext cx="2148852" cy="774979"/>
          </a:xfrm>
          <a:prstGeom prst="rect">
            <a:avLst/>
          </a:prstGeom>
        </p:spPr>
      </p:pic>
      <p:pic>
        <p:nvPicPr>
          <p:cNvPr id="34" name="Picture 33">
            <a:extLst>
              <a:ext uri="{FF2B5EF4-FFF2-40B4-BE49-F238E27FC236}">
                <a16:creationId xmlns:a16="http://schemas.microsoft.com/office/drawing/2014/main" id="{107BEE0E-6CF5-1825-D257-2725BD6D581B}"/>
              </a:ext>
            </a:extLst>
          </p:cNvPr>
          <p:cNvPicPr>
            <a:picLocks noChangeAspect="1"/>
          </p:cNvPicPr>
          <p:nvPr/>
        </p:nvPicPr>
        <p:blipFill>
          <a:blip r:embed="rId12"/>
          <a:stretch>
            <a:fillRect/>
          </a:stretch>
        </p:blipFill>
        <p:spPr>
          <a:xfrm>
            <a:off x="8153400" y="4376416"/>
            <a:ext cx="2148853" cy="783700"/>
          </a:xfrm>
          <a:prstGeom prst="rect">
            <a:avLst/>
          </a:prstGeom>
        </p:spPr>
      </p:pic>
      <p:sp>
        <p:nvSpPr>
          <p:cNvPr id="35" name="Rectangle 1">
            <a:extLst>
              <a:ext uri="{FF2B5EF4-FFF2-40B4-BE49-F238E27FC236}">
                <a16:creationId xmlns:a16="http://schemas.microsoft.com/office/drawing/2014/main" id="{8204825A-5DE8-8F90-B71B-858C3C7B7080}"/>
              </a:ext>
            </a:extLst>
          </p:cNvPr>
          <p:cNvSpPr>
            <a:spLocks noChangeArrowheads="1"/>
          </p:cNvSpPr>
          <p:nvPr/>
        </p:nvSpPr>
        <p:spPr bwMode="auto">
          <a:xfrm>
            <a:off x="358677" y="4885142"/>
            <a:ext cx="1121946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Low-Pass Filter (LPF) coefficients</a:t>
            </a:r>
            <a:r>
              <a:rPr kumimoji="0" lang="en-US" altLang="en-US" sz="1800" b="0" i="0" u="none" strike="noStrike" cap="none" normalizeH="0" baseline="0" dirty="0">
                <a:ln>
                  <a:noFill/>
                </a:ln>
                <a:solidFill>
                  <a:schemeClr val="tx1"/>
                </a:solidFill>
                <a:effectLst/>
                <a:latin typeface="Arial" panose="020B0604020202020204" pitchFamily="34" charset="0"/>
              </a:rPr>
              <a:t> smooth the signal by averaging adjacent values, capturing the low-frequency components (approximation).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High-Pass Filter (HPF) coefficients</a:t>
            </a:r>
            <a:r>
              <a:rPr kumimoji="0" lang="en-US" altLang="en-US" sz="1800" b="0" i="0" u="none" strike="noStrike" cap="none" normalizeH="0" baseline="0" dirty="0">
                <a:ln>
                  <a:noFill/>
                </a:ln>
                <a:solidFill>
                  <a:schemeClr val="tx1"/>
                </a:solidFill>
                <a:effectLst/>
                <a:latin typeface="Arial" panose="020B0604020202020204" pitchFamily="34" charset="0"/>
              </a:rPr>
              <a:t> highlight the differences between adjacent values, capturing the high-frequency components (details). </a:t>
            </a:r>
          </a:p>
        </p:txBody>
      </p:sp>
    </p:spTree>
    <p:extLst>
      <p:ext uri="{BB962C8B-B14F-4D97-AF65-F5344CB8AC3E}">
        <p14:creationId xmlns:p14="http://schemas.microsoft.com/office/powerpoint/2010/main" val="119740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0805CF-8800-A09B-268B-832A5440F55D}"/>
              </a:ext>
            </a:extLst>
          </p:cNvPr>
          <p:cNvSpPr>
            <a:spLocks noGrp="1"/>
          </p:cNvSpPr>
          <p:nvPr>
            <p:ph type="dt" sz="half" idx="10"/>
          </p:nvPr>
        </p:nvSpPr>
        <p:spPr/>
        <p:txBody>
          <a:bodyPr/>
          <a:lstStyle/>
          <a:p>
            <a:fld id="{11533046-89D2-42C5-82EC-0165E1F771DC}" type="datetime1">
              <a:rPr lang="en-IN" smtClean="0"/>
              <a:t>10-12-2024</a:t>
            </a:fld>
            <a:endParaRPr lang="en-GB"/>
          </a:p>
        </p:txBody>
      </p:sp>
      <p:sp>
        <p:nvSpPr>
          <p:cNvPr id="5" name="Footer Placeholder 4">
            <a:extLst>
              <a:ext uri="{FF2B5EF4-FFF2-40B4-BE49-F238E27FC236}">
                <a16:creationId xmlns:a16="http://schemas.microsoft.com/office/drawing/2014/main" id="{57061D2E-4737-457B-8451-CB2F15AC312C}"/>
              </a:ext>
            </a:extLst>
          </p:cNvPr>
          <p:cNvSpPr>
            <a:spLocks noGrp="1"/>
          </p:cNvSpPr>
          <p:nvPr>
            <p:ph type="ftr" sz="quarter" idx="11"/>
          </p:nvPr>
        </p:nvSpPr>
        <p:spPr/>
        <p:txBody>
          <a:bodyPr/>
          <a:lstStyle/>
          <a:p>
            <a:r>
              <a:rPr lang="en-GB"/>
              <a:t>Review 1.1</a:t>
            </a:r>
          </a:p>
        </p:txBody>
      </p:sp>
      <p:sp>
        <p:nvSpPr>
          <p:cNvPr id="6" name="Slide Number Placeholder 5">
            <a:extLst>
              <a:ext uri="{FF2B5EF4-FFF2-40B4-BE49-F238E27FC236}">
                <a16:creationId xmlns:a16="http://schemas.microsoft.com/office/drawing/2014/main" id="{CDA7F318-047A-AFCB-613B-D53217772545}"/>
              </a:ext>
            </a:extLst>
          </p:cNvPr>
          <p:cNvSpPr>
            <a:spLocks noGrp="1"/>
          </p:cNvSpPr>
          <p:nvPr>
            <p:ph type="sldNum" sz="quarter" idx="12"/>
          </p:nvPr>
        </p:nvSpPr>
        <p:spPr/>
        <p:txBody>
          <a:bodyPr/>
          <a:lstStyle/>
          <a:p>
            <a:fld id="{330EA680-D336-4FF7-8B7A-9848BB0A1C32}" type="slidenum">
              <a:rPr lang="en-GB" smtClean="0"/>
              <a:t>8</a:t>
            </a:fld>
            <a:endParaRPr lang="en-GB"/>
          </a:p>
        </p:txBody>
      </p:sp>
      <p:sp>
        <p:nvSpPr>
          <p:cNvPr id="7" name="TextBox 6">
            <a:extLst>
              <a:ext uri="{FF2B5EF4-FFF2-40B4-BE49-F238E27FC236}">
                <a16:creationId xmlns:a16="http://schemas.microsoft.com/office/drawing/2014/main" id="{BC594158-4B6F-3A21-86CE-07AD45F964DC}"/>
              </a:ext>
            </a:extLst>
          </p:cNvPr>
          <p:cNvSpPr txBox="1"/>
          <p:nvPr/>
        </p:nvSpPr>
        <p:spPr>
          <a:xfrm>
            <a:off x="838200" y="136525"/>
            <a:ext cx="1040670" cy="584775"/>
          </a:xfrm>
          <a:prstGeom prst="rect">
            <a:avLst/>
          </a:prstGeom>
          <a:noFill/>
        </p:spPr>
        <p:txBody>
          <a:bodyPr wrap="none" rtlCol="0">
            <a:spAutoFit/>
          </a:bodyPr>
          <a:lstStyle/>
          <a:p>
            <a:r>
              <a:rPr lang="en-US" sz="3200" dirty="0"/>
              <a:t>Code</a:t>
            </a:r>
            <a:endParaRPr lang="en-IN" sz="3200" dirty="0"/>
          </a:p>
        </p:txBody>
      </p:sp>
      <p:sp>
        <p:nvSpPr>
          <p:cNvPr id="9" name="TextBox 8">
            <a:extLst>
              <a:ext uri="{FF2B5EF4-FFF2-40B4-BE49-F238E27FC236}">
                <a16:creationId xmlns:a16="http://schemas.microsoft.com/office/drawing/2014/main" id="{D3AC80C0-46D5-B1AD-D367-AC30A0900F9A}"/>
              </a:ext>
            </a:extLst>
          </p:cNvPr>
          <p:cNvSpPr txBox="1"/>
          <p:nvPr/>
        </p:nvSpPr>
        <p:spPr>
          <a:xfrm>
            <a:off x="1192703" y="1451665"/>
            <a:ext cx="6094476" cy="1477328"/>
          </a:xfrm>
          <a:prstGeom prst="rect">
            <a:avLst/>
          </a:prstGeom>
          <a:noFill/>
        </p:spPr>
        <p:txBody>
          <a:bodyPr wrap="square">
            <a:spAutoFit/>
          </a:bodyPr>
          <a:lstStyle/>
          <a:p>
            <a:r>
              <a:rPr lang="en-IN" dirty="0"/>
              <a:t>import </a:t>
            </a:r>
            <a:r>
              <a:rPr lang="en-IN" dirty="0" err="1"/>
              <a:t>numpy</a:t>
            </a:r>
            <a:r>
              <a:rPr lang="en-IN" dirty="0"/>
              <a:t> as np</a:t>
            </a:r>
          </a:p>
          <a:p>
            <a:r>
              <a:rPr lang="en-IN" dirty="0"/>
              <a:t>import </a:t>
            </a:r>
            <a:r>
              <a:rPr lang="en-IN" dirty="0" err="1"/>
              <a:t>matplotlib.pyplot</a:t>
            </a:r>
            <a:r>
              <a:rPr lang="en-IN" dirty="0"/>
              <a:t> as </a:t>
            </a:r>
            <a:r>
              <a:rPr lang="en-IN" dirty="0" err="1"/>
              <a:t>plt</a:t>
            </a:r>
            <a:endParaRPr lang="en-IN" dirty="0"/>
          </a:p>
          <a:p>
            <a:r>
              <a:rPr lang="en-IN" dirty="0"/>
              <a:t># Generate a binary digital signal (0s and 1s)</a:t>
            </a:r>
          </a:p>
          <a:p>
            <a:r>
              <a:rPr lang="en-IN" dirty="0" err="1"/>
              <a:t>signal_length</a:t>
            </a:r>
            <a:r>
              <a:rPr lang="en-IN" dirty="0"/>
              <a:t> = 16  # Length of the signal</a:t>
            </a:r>
          </a:p>
          <a:p>
            <a:r>
              <a:rPr lang="en-IN" dirty="0" err="1"/>
              <a:t>digital_signal</a:t>
            </a:r>
            <a:r>
              <a:rPr lang="en-IN" dirty="0"/>
              <a:t> = </a:t>
            </a:r>
            <a:r>
              <a:rPr lang="en-IN" dirty="0" err="1"/>
              <a:t>np.random.choice</a:t>
            </a:r>
            <a:r>
              <a:rPr lang="en-IN" dirty="0"/>
              <a:t>([0, 1], size=</a:t>
            </a:r>
            <a:r>
              <a:rPr lang="en-IN" dirty="0" err="1"/>
              <a:t>signal_length</a:t>
            </a:r>
            <a:r>
              <a:rPr lang="en-IN" dirty="0"/>
              <a:t>)</a:t>
            </a:r>
          </a:p>
        </p:txBody>
      </p:sp>
      <p:sp>
        <p:nvSpPr>
          <p:cNvPr id="11" name="TextBox 10">
            <a:extLst>
              <a:ext uri="{FF2B5EF4-FFF2-40B4-BE49-F238E27FC236}">
                <a16:creationId xmlns:a16="http://schemas.microsoft.com/office/drawing/2014/main" id="{884DCDA9-CAE5-77B7-0159-359E992E5381}"/>
              </a:ext>
            </a:extLst>
          </p:cNvPr>
          <p:cNvSpPr txBox="1"/>
          <p:nvPr/>
        </p:nvSpPr>
        <p:spPr>
          <a:xfrm>
            <a:off x="838200" y="855650"/>
            <a:ext cx="6094476" cy="461665"/>
          </a:xfrm>
          <a:prstGeom prst="rect">
            <a:avLst/>
          </a:prstGeom>
          <a:noFill/>
        </p:spPr>
        <p:txBody>
          <a:bodyPr wrap="square">
            <a:spAutoFit/>
          </a:bodyPr>
          <a:lstStyle/>
          <a:p>
            <a:pPr marL="342900" indent="-342900">
              <a:buFont typeface="Arial" panose="020B0604020202020204" pitchFamily="34" charset="0"/>
              <a:buChar char="•"/>
            </a:pPr>
            <a:r>
              <a:rPr lang="en-US" sz="2400" dirty="0"/>
              <a:t>Generate a digital signal</a:t>
            </a:r>
            <a:endParaRPr lang="en-IN" sz="2400" dirty="0"/>
          </a:p>
        </p:txBody>
      </p:sp>
      <p:pic>
        <p:nvPicPr>
          <p:cNvPr id="13" name="Picture 12">
            <a:extLst>
              <a:ext uri="{FF2B5EF4-FFF2-40B4-BE49-F238E27FC236}">
                <a16:creationId xmlns:a16="http://schemas.microsoft.com/office/drawing/2014/main" id="{B1949916-F294-3D45-8A09-C25C8AA8C8B0}"/>
              </a:ext>
            </a:extLst>
          </p:cNvPr>
          <p:cNvPicPr>
            <a:picLocks noChangeAspect="1"/>
          </p:cNvPicPr>
          <p:nvPr/>
        </p:nvPicPr>
        <p:blipFill>
          <a:blip r:embed="rId2"/>
          <a:stretch>
            <a:fillRect/>
          </a:stretch>
        </p:blipFill>
        <p:spPr>
          <a:xfrm>
            <a:off x="7862965" y="452566"/>
            <a:ext cx="3136332" cy="1754327"/>
          </a:xfrm>
          <a:prstGeom prst="rect">
            <a:avLst/>
          </a:prstGeom>
        </p:spPr>
      </p:pic>
      <p:sp>
        <p:nvSpPr>
          <p:cNvPr id="15" name="TextBox 14">
            <a:extLst>
              <a:ext uri="{FF2B5EF4-FFF2-40B4-BE49-F238E27FC236}">
                <a16:creationId xmlns:a16="http://schemas.microsoft.com/office/drawing/2014/main" id="{AB3C30C7-BA22-A0AE-B50A-9BDFE062CF44}"/>
              </a:ext>
            </a:extLst>
          </p:cNvPr>
          <p:cNvSpPr txBox="1"/>
          <p:nvPr/>
        </p:nvSpPr>
        <p:spPr>
          <a:xfrm>
            <a:off x="1144524" y="3475443"/>
            <a:ext cx="6094476" cy="923330"/>
          </a:xfrm>
          <a:prstGeom prst="rect">
            <a:avLst/>
          </a:prstGeom>
          <a:noFill/>
        </p:spPr>
        <p:txBody>
          <a:bodyPr wrap="square">
            <a:spAutoFit/>
          </a:bodyPr>
          <a:lstStyle/>
          <a:p>
            <a:r>
              <a:rPr lang="en-IN" dirty="0"/>
              <a:t># Adding Gaussian noise to the digital signal</a:t>
            </a:r>
          </a:p>
          <a:p>
            <a:r>
              <a:rPr lang="en-IN" dirty="0"/>
              <a:t>noise = </a:t>
            </a:r>
            <a:r>
              <a:rPr lang="en-IN" dirty="0" err="1"/>
              <a:t>np.random.normal</a:t>
            </a:r>
            <a:r>
              <a:rPr lang="en-IN" dirty="0"/>
              <a:t>(0, 0.1, </a:t>
            </a:r>
            <a:r>
              <a:rPr lang="en-IN" dirty="0" err="1"/>
              <a:t>digital_signal.shape</a:t>
            </a:r>
            <a:r>
              <a:rPr lang="en-IN" dirty="0"/>
              <a:t>)</a:t>
            </a:r>
          </a:p>
          <a:p>
            <a:r>
              <a:rPr lang="en-IN" dirty="0" err="1"/>
              <a:t>noisy_signal</a:t>
            </a:r>
            <a:r>
              <a:rPr lang="en-IN" dirty="0"/>
              <a:t> = </a:t>
            </a:r>
            <a:r>
              <a:rPr lang="en-IN" dirty="0" err="1"/>
              <a:t>digital_signal</a:t>
            </a:r>
            <a:r>
              <a:rPr lang="en-IN" dirty="0"/>
              <a:t> + noise</a:t>
            </a:r>
          </a:p>
        </p:txBody>
      </p:sp>
      <p:sp>
        <p:nvSpPr>
          <p:cNvPr id="17" name="TextBox 16">
            <a:extLst>
              <a:ext uri="{FF2B5EF4-FFF2-40B4-BE49-F238E27FC236}">
                <a16:creationId xmlns:a16="http://schemas.microsoft.com/office/drawing/2014/main" id="{621A69EF-2F0B-7C81-C482-6CCA2D2C937C}"/>
              </a:ext>
            </a:extLst>
          </p:cNvPr>
          <p:cNvSpPr txBox="1"/>
          <p:nvPr/>
        </p:nvSpPr>
        <p:spPr>
          <a:xfrm>
            <a:off x="838200" y="2896878"/>
            <a:ext cx="6094476" cy="461665"/>
          </a:xfrm>
          <a:prstGeom prst="rect">
            <a:avLst/>
          </a:prstGeom>
          <a:noFill/>
        </p:spPr>
        <p:txBody>
          <a:bodyPr wrap="square">
            <a:spAutoFit/>
          </a:bodyPr>
          <a:lstStyle/>
          <a:p>
            <a:pPr marL="342900" indent="-342900">
              <a:buFont typeface="Arial" panose="020B0604020202020204" pitchFamily="34" charset="0"/>
              <a:buChar char="•"/>
            </a:pPr>
            <a:r>
              <a:rPr lang="en-IN" sz="2400" dirty="0"/>
              <a:t>Adding Gaussian noise</a:t>
            </a:r>
          </a:p>
        </p:txBody>
      </p:sp>
      <p:pic>
        <p:nvPicPr>
          <p:cNvPr id="19" name="Picture 18">
            <a:extLst>
              <a:ext uri="{FF2B5EF4-FFF2-40B4-BE49-F238E27FC236}">
                <a16:creationId xmlns:a16="http://schemas.microsoft.com/office/drawing/2014/main" id="{4D3291B8-5B63-37F7-06A9-C787725AE389}"/>
              </a:ext>
            </a:extLst>
          </p:cNvPr>
          <p:cNvPicPr>
            <a:picLocks noChangeAspect="1"/>
          </p:cNvPicPr>
          <p:nvPr/>
        </p:nvPicPr>
        <p:blipFill>
          <a:blip r:embed="rId3"/>
          <a:stretch>
            <a:fillRect/>
          </a:stretch>
        </p:blipFill>
        <p:spPr>
          <a:xfrm>
            <a:off x="7862965" y="3129887"/>
            <a:ext cx="3178621" cy="1777981"/>
          </a:xfrm>
          <a:prstGeom prst="rect">
            <a:avLst/>
          </a:prstGeom>
        </p:spPr>
      </p:pic>
      <p:sp>
        <p:nvSpPr>
          <p:cNvPr id="21" name="TextBox 20">
            <a:extLst>
              <a:ext uri="{FF2B5EF4-FFF2-40B4-BE49-F238E27FC236}">
                <a16:creationId xmlns:a16="http://schemas.microsoft.com/office/drawing/2014/main" id="{849C389B-CEFD-90DD-9C3D-1691FB817AC3}"/>
              </a:ext>
            </a:extLst>
          </p:cNvPr>
          <p:cNvSpPr txBox="1"/>
          <p:nvPr/>
        </p:nvSpPr>
        <p:spPr>
          <a:xfrm>
            <a:off x="1144524" y="4839790"/>
            <a:ext cx="6271260" cy="1477328"/>
          </a:xfrm>
          <a:prstGeom prst="rect">
            <a:avLst/>
          </a:prstGeom>
          <a:noFill/>
        </p:spPr>
        <p:txBody>
          <a:bodyPr wrap="square">
            <a:spAutoFit/>
          </a:bodyPr>
          <a:lstStyle/>
          <a:p>
            <a:r>
              <a:rPr lang="en-IN" dirty="0"/>
              <a:t>import </a:t>
            </a:r>
            <a:r>
              <a:rPr lang="en-IN" dirty="0" err="1"/>
              <a:t>pywt</a:t>
            </a:r>
            <a:endParaRPr lang="en-IN" dirty="0"/>
          </a:p>
          <a:p>
            <a:r>
              <a:rPr lang="en-IN" dirty="0"/>
              <a:t># Perform single-level wavelet decomposition using </a:t>
            </a:r>
            <a:r>
              <a:rPr lang="en-IN" dirty="0" err="1"/>
              <a:t>Haar</a:t>
            </a:r>
            <a:r>
              <a:rPr lang="en-IN" dirty="0"/>
              <a:t> wavelet</a:t>
            </a:r>
          </a:p>
          <a:p>
            <a:r>
              <a:rPr lang="en-IN" dirty="0" err="1"/>
              <a:t>coeffs</a:t>
            </a:r>
            <a:r>
              <a:rPr lang="en-IN" dirty="0"/>
              <a:t> = </a:t>
            </a:r>
            <a:r>
              <a:rPr lang="en-IN" dirty="0" err="1"/>
              <a:t>pywt.dwt</a:t>
            </a:r>
            <a:r>
              <a:rPr lang="en-IN" dirty="0"/>
              <a:t>(</a:t>
            </a:r>
            <a:r>
              <a:rPr lang="en-IN" dirty="0" err="1"/>
              <a:t>noisy_signal</a:t>
            </a:r>
            <a:r>
              <a:rPr lang="en-IN" dirty="0"/>
              <a:t>, '</a:t>
            </a:r>
            <a:r>
              <a:rPr lang="en-IN" dirty="0" err="1"/>
              <a:t>haar</a:t>
            </a:r>
            <a:r>
              <a:rPr lang="en-IN" dirty="0"/>
              <a:t>’)</a:t>
            </a:r>
          </a:p>
          <a:p>
            <a:r>
              <a:rPr lang="en-IN" dirty="0"/>
              <a:t># Coefficients: (CA, CD)</a:t>
            </a:r>
          </a:p>
          <a:p>
            <a:r>
              <a:rPr lang="en-IN" dirty="0"/>
              <a:t>CA, CD = </a:t>
            </a:r>
            <a:r>
              <a:rPr lang="en-IN" dirty="0" err="1"/>
              <a:t>coeffs</a:t>
            </a:r>
            <a:endParaRPr lang="en-IN" dirty="0"/>
          </a:p>
        </p:txBody>
      </p:sp>
      <p:sp>
        <p:nvSpPr>
          <p:cNvPr id="23" name="TextBox 22">
            <a:extLst>
              <a:ext uri="{FF2B5EF4-FFF2-40B4-BE49-F238E27FC236}">
                <a16:creationId xmlns:a16="http://schemas.microsoft.com/office/drawing/2014/main" id="{5E4A6111-B953-4474-B482-62D480820B54}"/>
              </a:ext>
            </a:extLst>
          </p:cNvPr>
          <p:cNvSpPr txBox="1"/>
          <p:nvPr/>
        </p:nvSpPr>
        <p:spPr>
          <a:xfrm>
            <a:off x="838200" y="4338893"/>
            <a:ext cx="6094476" cy="461665"/>
          </a:xfrm>
          <a:prstGeom prst="rect">
            <a:avLst/>
          </a:prstGeom>
          <a:noFill/>
        </p:spPr>
        <p:txBody>
          <a:bodyPr wrap="square">
            <a:spAutoFit/>
          </a:bodyPr>
          <a:lstStyle/>
          <a:p>
            <a:pPr marL="342900" indent="-342900">
              <a:buFont typeface="Arial" panose="020B0604020202020204" pitchFamily="34" charset="0"/>
              <a:buChar char="•"/>
            </a:pPr>
            <a:r>
              <a:rPr lang="en-US" sz="2400" dirty="0"/>
              <a:t>Wavelet decomposition</a:t>
            </a:r>
            <a:endParaRPr lang="en-IN" sz="2400" dirty="0"/>
          </a:p>
        </p:txBody>
      </p:sp>
      <p:pic>
        <p:nvPicPr>
          <p:cNvPr id="25" name="Picture 24">
            <a:extLst>
              <a:ext uri="{FF2B5EF4-FFF2-40B4-BE49-F238E27FC236}">
                <a16:creationId xmlns:a16="http://schemas.microsoft.com/office/drawing/2014/main" id="{F6E9EAB6-A0E4-422C-7771-FF7EB88FD72E}"/>
              </a:ext>
            </a:extLst>
          </p:cNvPr>
          <p:cNvPicPr>
            <a:picLocks noChangeAspect="1"/>
          </p:cNvPicPr>
          <p:nvPr/>
        </p:nvPicPr>
        <p:blipFill>
          <a:blip r:embed="rId4"/>
          <a:stretch>
            <a:fillRect/>
          </a:stretch>
        </p:blipFill>
        <p:spPr>
          <a:xfrm>
            <a:off x="7676637" y="5320596"/>
            <a:ext cx="3677163" cy="996522"/>
          </a:xfrm>
          <a:prstGeom prst="rect">
            <a:avLst/>
          </a:prstGeom>
        </p:spPr>
      </p:pic>
    </p:spTree>
    <p:extLst>
      <p:ext uri="{BB962C8B-B14F-4D97-AF65-F5344CB8AC3E}">
        <p14:creationId xmlns:p14="http://schemas.microsoft.com/office/powerpoint/2010/main" val="278628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35DD9-343B-C00F-FD26-5B11A2C1A56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9BD035BC-8AF1-57F6-404A-8B67ACD1AA47}"/>
              </a:ext>
            </a:extLst>
          </p:cNvPr>
          <p:cNvSpPr>
            <a:spLocks noGrp="1"/>
          </p:cNvSpPr>
          <p:nvPr>
            <p:ph type="dt" sz="half" idx="10"/>
          </p:nvPr>
        </p:nvSpPr>
        <p:spPr/>
        <p:txBody>
          <a:bodyPr/>
          <a:lstStyle/>
          <a:p>
            <a:fld id="{11533046-89D2-42C5-82EC-0165E1F771DC}" type="datetime1">
              <a:rPr lang="en-IN" smtClean="0"/>
              <a:t>10-12-2024</a:t>
            </a:fld>
            <a:endParaRPr lang="en-GB"/>
          </a:p>
        </p:txBody>
      </p:sp>
      <p:sp>
        <p:nvSpPr>
          <p:cNvPr id="5" name="Footer Placeholder 4">
            <a:extLst>
              <a:ext uri="{FF2B5EF4-FFF2-40B4-BE49-F238E27FC236}">
                <a16:creationId xmlns:a16="http://schemas.microsoft.com/office/drawing/2014/main" id="{A9AD41A2-64E5-DEC7-F57A-0D82D6971F72}"/>
              </a:ext>
            </a:extLst>
          </p:cNvPr>
          <p:cNvSpPr>
            <a:spLocks noGrp="1"/>
          </p:cNvSpPr>
          <p:nvPr>
            <p:ph type="ftr" sz="quarter" idx="11"/>
          </p:nvPr>
        </p:nvSpPr>
        <p:spPr/>
        <p:txBody>
          <a:bodyPr/>
          <a:lstStyle/>
          <a:p>
            <a:r>
              <a:rPr lang="en-GB"/>
              <a:t>Review 1.1</a:t>
            </a:r>
          </a:p>
        </p:txBody>
      </p:sp>
      <p:sp>
        <p:nvSpPr>
          <p:cNvPr id="6" name="Slide Number Placeholder 5">
            <a:extLst>
              <a:ext uri="{FF2B5EF4-FFF2-40B4-BE49-F238E27FC236}">
                <a16:creationId xmlns:a16="http://schemas.microsoft.com/office/drawing/2014/main" id="{3A9BC3E3-7EA1-5E90-FA46-C3FD316E4E5A}"/>
              </a:ext>
            </a:extLst>
          </p:cNvPr>
          <p:cNvSpPr>
            <a:spLocks noGrp="1"/>
          </p:cNvSpPr>
          <p:nvPr>
            <p:ph type="sldNum" sz="quarter" idx="12"/>
          </p:nvPr>
        </p:nvSpPr>
        <p:spPr/>
        <p:txBody>
          <a:bodyPr/>
          <a:lstStyle/>
          <a:p>
            <a:fld id="{330EA680-D336-4FF7-8B7A-9848BB0A1C32}" type="slidenum">
              <a:rPr lang="en-GB" smtClean="0"/>
              <a:t>9</a:t>
            </a:fld>
            <a:endParaRPr lang="en-GB"/>
          </a:p>
        </p:txBody>
      </p:sp>
      <p:sp>
        <p:nvSpPr>
          <p:cNvPr id="7" name="TextBox 6">
            <a:extLst>
              <a:ext uri="{FF2B5EF4-FFF2-40B4-BE49-F238E27FC236}">
                <a16:creationId xmlns:a16="http://schemas.microsoft.com/office/drawing/2014/main" id="{F2044BA0-186E-9D84-DF00-5E7F18BFF1DD}"/>
              </a:ext>
            </a:extLst>
          </p:cNvPr>
          <p:cNvSpPr txBox="1"/>
          <p:nvPr/>
        </p:nvSpPr>
        <p:spPr>
          <a:xfrm>
            <a:off x="838200" y="136525"/>
            <a:ext cx="1040670" cy="584775"/>
          </a:xfrm>
          <a:prstGeom prst="rect">
            <a:avLst/>
          </a:prstGeom>
          <a:noFill/>
        </p:spPr>
        <p:txBody>
          <a:bodyPr wrap="none" rtlCol="0">
            <a:spAutoFit/>
          </a:bodyPr>
          <a:lstStyle/>
          <a:p>
            <a:r>
              <a:rPr lang="en-US" sz="3200" dirty="0"/>
              <a:t>Code</a:t>
            </a:r>
            <a:endParaRPr lang="en-IN" sz="3200" dirty="0"/>
          </a:p>
        </p:txBody>
      </p:sp>
      <p:sp>
        <p:nvSpPr>
          <p:cNvPr id="9" name="TextBox 8">
            <a:extLst>
              <a:ext uri="{FF2B5EF4-FFF2-40B4-BE49-F238E27FC236}">
                <a16:creationId xmlns:a16="http://schemas.microsoft.com/office/drawing/2014/main" id="{CA10907D-F097-C74C-F5A0-BB2101798403}"/>
              </a:ext>
            </a:extLst>
          </p:cNvPr>
          <p:cNvSpPr txBox="1"/>
          <p:nvPr/>
        </p:nvSpPr>
        <p:spPr>
          <a:xfrm>
            <a:off x="1192703" y="1451665"/>
            <a:ext cx="6094476" cy="646331"/>
          </a:xfrm>
          <a:prstGeom prst="rect">
            <a:avLst/>
          </a:prstGeom>
          <a:noFill/>
        </p:spPr>
        <p:txBody>
          <a:bodyPr wrap="square">
            <a:spAutoFit/>
          </a:bodyPr>
          <a:lstStyle/>
          <a:p>
            <a:r>
              <a:rPr lang="en-IN" dirty="0"/>
              <a:t># Reconstruct the signal from CA and CD using inverse DWT</a:t>
            </a:r>
          </a:p>
          <a:p>
            <a:r>
              <a:rPr lang="en-IN" dirty="0" err="1"/>
              <a:t>reconstructed_signal</a:t>
            </a:r>
            <a:r>
              <a:rPr lang="en-IN" dirty="0"/>
              <a:t> = </a:t>
            </a:r>
            <a:r>
              <a:rPr lang="en-IN" dirty="0" err="1"/>
              <a:t>pywt.idwt</a:t>
            </a:r>
            <a:r>
              <a:rPr lang="en-IN" dirty="0"/>
              <a:t>(CA, CD, '</a:t>
            </a:r>
            <a:r>
              <a:rPr lang="en-IN" dirty="0" err="1"/>
              <a:t>haar</a:t>
            </a:r>
            <a:r>
              <a:rPr lang="en-IN" dirty="0"/>
              <a:t>')</a:t>
            </a:r>
          </a:p>
        </p:txBody>
      </p:sp>
      <p:sp>
        <p:nvSpPr>
          <p:cNvPr id="11" name="TextBox 10">
            <a:extLst>
              <a:ext uri="{FF2B5EF4-FFF2-40B4-BE49-F238E27FC236}">
                <a16:creationId xmlns:a16="http://schemas.microsoft.com/office/drawing/2014/main" id="{2B320A20-5625-0537-E07A-898BF5109270}"/>
              </a:ext>
            </a:extLst>
          </p:cNvPr>
          <p:cNvSpPr txBox="1"/>
          <p:nvPr/>
        </p:nvSpPr>
        <p:spPr>
          <a:xfrm>
            <a:off x="838200" y="855650"/>
            <a:ext cx="6094476" cy="461665"/>
          </a:xfrm>
          <a:prstGeom prst="rect">
            <a:avLst/>
          </a:prstGeom>
          <a:noFill/>
        </p:spPr>
        <p:txBody>
          <a:bodyPr wrap="square">
            <a:spAutoFit/>
          </a:bodyPr>
          <a:lstStyle/>
          <a:p>
            <a:pPr marL="342900" indent="-342900">
              <a:buFont typeface="Arial" panose="020B0604020202020204" pitchFamily="34" charset="0"/>
              <a:buChar char="•"/>
            </a:pPr>
            <a:r>
              <a:rPr lang="en-US" sz="2400" dirty="0"/>
              <a:t>Reconstruction</a:t>
            </a:r>
            <a:endParaRPr lang="en-IN" sz="2400" dirty="0"/>
          </a:p>
        </p:txBody>
      </p:sp>
      <p:sp>
        <p:nvSpPr>
          <p:cNvPr id="15" name="TextBox 14">
            <a:extLst>
              <a:ext uri="{FF2B5EF4-FFF2-40B4-BE49-F238E27FC236}">
                <a16:creationId xmlns:a16="http://schemas.microsoft.com/office/drawing/2014/main" id="{42C0E296-6D07-A439-5ECE-047E104817F0}"/>
              </a:ext>
            </a:extLst>
          </p:cNvPr>
          <p:cNvSpPr txBox="1"/>
          <p:nvPr/>
        </p:nvSpPr>
        <p:spPr>
          <a:xfrm>
            <a:off x="1144524" y="2717349"/>
            <a:ext cx="6718441" cy="369332"/>
          </a:xfrm>
          <a:prstGeom prst="rect">
            <a:avLst/>
          </a:prstGeom>
          <a:noFill/>
        </p:spPr>
        <p:txBody>
          <a:bodyPr wrap="square">
            <a:spAutoFit/>
          </a:bodyPr>
          <a:lstStyle/>
          <a:p>
            <a:r>
              <a:rPr lang="en-US" dirty="0" err="1"/>
              <a:t>thresholded_signal</a:t>
            </a:r>
            <a:r>
              <a:rPr lang="en-US" dirty="0"/>
              <a:t> = </a:t>
            </a:r>
            <a:r>
              <a:rPr lang="en-US" dirty="0" err="1"/>
              <a:t>np.where</a:t>
            </a:r>
            <a:r>
              <a:rPr lang="en-US" dirty="0"/>
              <a:t>(</a:t>
            </a:r>
            <a:r>
              <a:rPr lang="en-US" dirty="0" err="1"/>
              <a:t>reconstructed_signal</a:t>
            </a:r>
            <a:r>
              <a:rPr lang="en-US" dirty="0"/>
              <a:t> &gt;= 0.5, 1, 0)</a:t>
            </a:r>
            <a:endParaRPr lang="en-IN" dirty="0"/>
          </a:p>
        </p:txBody>
      </p:sp>
      <p:sp>
        <p:nvSpPr>
          <p:cNvPr id="17" name="TextBox 16">
            <a:extLst>
              <a:ext uri="{FF2B5EF4-FFF2-40B4-BE49-F238E27FC236}">
                <a16:creationId xmlns:a16="http://schemas.microsoft.com/office/drawing/2014/main" id="{88BC8D0D-2F20-8A35-ED38-7F3698216D15}"/>
              </a:ext>
            </a:extLst>
          </p:cNvPr>
          <p:cNvSpPr txBox="1"/>
          <p:nvPr/>
        </p:nvSpPr>
        <p:spPr>
          <a:xfrm>
            <a:off x="838200" y="2212288"/>
            <a:ext cx="6094476" cy="461665"/>
          </a:xfrm>
          <a:prstGeom prst="rect">
            <a:avLst/>
          </a:prstGeom>
          <a:noFill/>
        </p:spPr>
        <p:txBody>
          <a:bodyPr wrap="square">
            <a:spAutoFit/>
          </a:bodyPr>
          <a:lstStyle/>
          <a:p>
            <a:pPr marL="342900" indent="-342900">
              <a:buFont typeface="Arial" panose="020B0604020202020204" pitchFamily="34" charset="0"/>
              <a:buChar char="•"/>
            </a:pPr>
            <a:r>
              <a:rPr lang="en-US" sz="2400" dirty="0" err="1"/>
              <a:t>Threesholding</a:t>
            </a:r>
            <a:endParaRPr lang="en-IN" sz="2400" dirty="0"/>
          </a:p>
        </p:txBody>
      </p:sp>
      <p:pic>
        <p:nvPicPr>
          <p:cNvPr id="3" name="Picture 2">
            <a:extLst>
              <a:ext uri="{FF2B5EF4-FFF2-40B4-BE49-F238E27FC236}">
                <a16:creationId xmlns:a16="http://schemas.microsoft.com/office/drawing/2014/main" id="{BF2A243C-DB15-6CE7-C43F-6DF5C548E6D3}"/>
              </a:ext>
            </a:extLst>
          </p:cNvPr>
          <p:cNvPicPr>
            <a:picLocks noChangeAspect="1"/>
          </p:cNvPicPr>
          <p:nvPr/>
        </p:nvPicPr>
        <p:blipFill>
          <a:blip r:embed="rId2"/>
          <a:stretch>
            <a:fillRect/>
          </a:stretch>
        </p:blipFill>
        <p:spPr>
          <a:xfrm>
            <a:off x="2724913" y="3185709"/>
            <a:ext cx="6181908" cy="3071612"/>
          </a:xfrm>
          <a:prstGeom prst="rect">
            <a:avLst/>
          </a:prstGeom>
        </p:spPr>
      </p:pic>
    </p:spTree>
    <p:extLst>
      <p:ext uri="{BB962C8B-B14F-4D97-AF65-F5344CB8AC3E}">
        <p14:creationId xmlns:p14="http://schemas.microsoft.com/office/powerpoint/2010/main" val="5201631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857</TotalTime>
  <Words>506</Words>
  <Application>Microsoft Office PowerPoint</Application>
  <PresentationFormat>Widescreen</PresentationFormat>
  <Paragraphs>96</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dc:creator>
  <cp:lastModifiedBy>Udith Kumar</cp:lastModifiedBy>
  <cp:revision>18</cp:revision>
  <dcterms:created xsi:type="dcterms:W3CDTF">2023-09-07T11:44:27Z</dcterms:created>
  <dcterms:modified xsi:type="dcterms:W3CDTF">2024-12-10T07:50:21Z</dcterms:modified>
</cp:coreProperties>
</file>