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
      <p:font typeface="Source Code Pro"/>
      <p:regular r:id="rId38"/>
      <p:bold r:id="rId39"/>
      <p:italic r:id="rId40"/>
      <p:boldItalic r:id="rId41"/>
    </p:embeddedFont>
    <p:embeddedFont>
      <p:font typeface="Bebas Neu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A9E141-F517-4A9E-A518-5567AAF8768F}">
  <a:tblStyle styleId="{2AA9E141-F517-4A9E-A518-5567AAF876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4.xml"/><Relationship Id="rId42" Type="http://schemas.openxmlformats.org/officeDocument/2006/relationships/font" Target="fonts/BebasNeue-regular.fntdata"/><Relationship Id="rId41" Type="http://schemas.openxmlformats.org/officeDocument/2006/relationships/font" Target="fonts/SourceCodePr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SourceCodePro-bold.fntdata"/><Relationship Id="rId16" Type="http://schemas.openxmlformats.org/officeDocument/2006/relationships/slide" Target="slides/slide10.xml"/><Relationship Id="rId38" Type="http://schemas.openxmlformats.org/officeDocument/2006/relationships/font" Target="fonts/SourceCode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b35618558_2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b35618558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b3561855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b3561855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b3c4631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b3c4631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b3c4631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b3c4631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b3c463154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b3c46315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b3c4631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b3c4631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b3561855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b3561855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b3c4631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b3c4631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b35618558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b3561855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b35618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b35618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b3561855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b3561855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b3561855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b3561855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b3561855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b3561855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b3561855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b3561855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3561855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b3561855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b15049a8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b15049a8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b35618558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b35618558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b3561855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b3561855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b15049a81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b15049a8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b15049a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b15049a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b15049a8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b15049a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b15049a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b15049a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Prolog &amp; Compiling</a:t>
            </a:r>
            <a:endParaRPr/>
          </a:p>
        </p:txBody>
      </p:sp>
      <p:sp>
        <p:nvSpPr>
          <p:cNvPr id="86" name="Google Shape;86;p13"/>
          <p:cNvSpPr txBox="1"/>
          <p:nvPr>
            <p:ph idx="1" type="subTitle"/>
          </p:nvPr>
        </p:nvSpPr>
        <p:spPr>
          <a:xfrm>
            <a:off x="598100" y="2715924"/>
            <a:ext cx="8222100" cy="6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CS306: Programming Languages Project</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282300" y="1086375"/>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K</a:t>
            </a:r>
            <a:r>
              <a:rPr lang="en" sz="2000"/>
              <a:t>ey terms and definitions</a:t>
            </a:r>
            <a:endParaRPr sz="2000"/>
          </a:p>
        </p:txBody>
      </p:sp>
      <p:sp>
        <p:nvSpPr>
          <p:cNvPr id="167" name="Google Shape;167;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t>Assembly language</a:t>
            </a:r>
            <a:r>
              <a:rPr lang="en" sz="1200"/>
              <a:t> : is a low-level programming language designed for a specific type of processor. Assembly code is converted to machine code using an assembler.</a:t>
            </a:r>
            <a:endParaRPr sz="1200"/>
          </a:p>
          <a:p>
            <a:pPr indent="0" lvl="0" marL="0" rtl="0" algn="l">
              <a:spcBef>
                <a:spcPts val="1600"/>
              </a:spcBef>
              <a:spcAft>
                <a:spcPts val="0"/>
              </a:spcAft>
              <a:buNone/>
            </a:pPr>
            <a:r>
              <a:rPr b="1" lang="en" sz="1200"/>
              <a:t>Native code</a:t>
            </a:r>
            <a:r>
              <a:rPr lang="en" sz="1200"/>
              <a:t> : refers to the programming code that is configured to run on a specific processor.It will function on a different processor only when run over an emulator.</a:t>
            </a:r>
            <a:endParaRPr sz="1200"/>
          </a:p>
          <a:p>
            <a:pPr indent="0" lvl="0" marL="0" rtl="0" algn="l">
              <a:spcBef>
                <a:spcPts val="1600"/>
              </a:spcBef>
              <a:spcAft>
                <a:spcPts val="0"/>
              </a:spcAft>
              <a:buNone/>
            </a:pPr>
            <a:r>
              <a:rPr b="1" lang="en" sz="1200"/>
              <a:t>Byte code</a:t>
            </a:r>
            <a:r>
              <a:rPr lang="en" sz="1200"/>
              <a:t> : intermediate code and is a form of instruction set </a:t>
            </a:r>
            <a:endParaRPr sz="1200"/>
          </a:p>
          <a:p>
            <a:pPr indent="0" lvl="0" marL="0" rtl="0" algn="l">
              <a:spcBef>
                <a:spcPts val="1600"/>
              </a:spcBef>
              <a:spcAft>
                <a:spcPts val="0"/>
              </a:spcAft>
              <a:buNone/>
            </a:pPr>
            <a:r>
              <a:rPr b="1" lang="en" sz="1200"/>
              <a:t>Machine code</a:t>
            </a:r>
            <a:r>
              <a:rPr lang="en" sz="1200"/>
              <a:t> : is a set of instruction in a low-level code or language(binary).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rPr lang="en" sz="1700"/>
              <a:t>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WAM - Warren’s Abstract Machine</a:t>
            </a:r>
            <a:endParaRPr/>
          </a:p>
        </p:txBody>
      </p:sp>
      <p:sp>
        <p:nvSpPr>
          <p:cNvPr id="173" name="Google Shape;173;p23"/>
          <p:cNvSpPr txBox="1"/>
          <p:nvPr/>
        </p:nvSpPr>
        <p:spPr>
          <a:xfrm>
            <a:off x="255175" y="1278425"/>
            <a:ext cx="8144100" cy="3074700"/>
          </a:xfrm>
          <a:prstGeom prst="rect">
            <a:avLst/>
          </a:prstGeom>
          <a:noFill/>
          <a:ln>
            <a:noFill/>
          </a:ln>
        </p:spPr>
        <p:txBody>
          <a:bodyPr anchorCtr="0" anchor="t" bIns="91425" lIns="91425" spcFirstLastPara="1" rIns="91425" wrap="square" tIns="91425">
            <a:spAutoFit/>
          </a:bodyPr>
          <a:lstStyle/>
          <a:p>
            <a:pPr indent="-333375" lvl="0" marL="457200" rtl="0" algn="l">
              <a:lnSpc>
                <a:spcPct val="150000"/>
              </a:lnSpc>
              <a:spcBef>
                <a:spcPts val="0"/>
              </a:spcBef>
              <a:spcAft>
                <a:spcPts val="0"/>
              </a:spcAft>
              <a:buClr>
                <a:srgbClr val="202122"/>
              </a:buClr>
              <a:buSzPts val="1650"/>
              <a:buChar char="●"/>
            </a:pPr>
            <a:r>
              <a:rPr lang="en" sz="1650">
                <a:solidFill>
                  <a:srgbClr val="202122"/>
                </a:solidFill>
                <a:highlight>
                  <a:srgbClr val="FFFFFF"/>
                </a:highlight>
              </a:rPr>
              <a:t>The </a:t>
            </a:r>
            <a:r>
              <a:rPr lang="en" sz="1650">
                <a:solidFill>
                  <a:srgbClr val="202122"/>
                </a:solidFill>
                <a:highlight>
                  <a:srgbClr val="FFFFFF"/>
                </a:highlight>
              </a:rPr>
              <a:t>standard high-level  abstract</a:t>
            </a:r>
            <a:r>
              <a:rPr lang="en" sz="1650">
                <a:solidFill>
                  <a:srgbClr val="202122"/>
                </a:solidFill>
                <a:highlight>
                  <a:srgbClr val="FFFFFF"/>
                </a:highlight>
              </a:rPr>
              <a:t> machine for Prolog compilation </a:t>
            </a:r>
            <a:r>
              <a:rPr lang="en" sz="1650">
                <a:solidFill>
                  <a:srgbClr val="202122"/>
                </a:solidFill>
                <a:highlight>
                  <a:srgbClr val="FFFFFF"/>
                </a:highlight>
              </a:rPr>
              <a:t>consisting</a:t>
            </a:r>
            <a:r>
              <a:rPr lang="en" sz="1650">
                <a:solidFill>
                  <a:srgbClr val="202122"/>
                </a:solidFill>
                <a:highlight>
                  <a:srgbClr val="FFFFFF"/>
                </a:highlight>
              </a:rPr>
              <a:t> of a memory </a:t>
            </a:r>
            <a:r>
              <a:rPr lang="en" sz="1650">
                <a:solidFill>
                  <a:srgbClr val="202122"/>
                </a:solidFill>
                <a:highlight>
                  <a:srgbClr val="FFFFFF"/>
                </a:highlight>
              </a:rPr>
              <a:t>architecture</a:t>
            </a:r>
            <a:r>
              <a:rPr lang="en" sz="1650">
                <a:solidFill>
                  <a:srgbClr val="202122"/>
                </a:solidFill>
                <a:highlight>
                  <a:srgbClr val="FFFFFF"/>
                </a:highlight>
              </a:rPr>
              <a:t> and instruction set.</a:t>
            </a:r>
            <a:endParaRPr sz="1650">
              <a:solidFill>
                <a:srgbClr val="202122"/>
              </a:solidFill>
              <a:highlight>
                <a:srgbClr val="FFFFFF"/>
              </a:highlight>
            </a:endParaRPr>
          </a:p>
          <a:p>
            <a:pPr indent="-333375" lvl="0" marL="457200" rtl="0" algn="l">
              <a:lnSpc>
                <a:spcPct val="150000"/>
              </a:lnSpc>
              <a:spcBef>
                <a:spcPts val="0"/>
              </a:spcBef>
              <a:spcAft>
                <a:spcPts val="0"/>
              </a:spcAft>
              <a:buClr>
                <a:srgbClr val="202122"/>
              </a:buClr>
              <a:buSzPts val="1650"/>
              <a:buChar char="●"/>
            </a:pPr>
            <a:r>
              <a:rPr lang="en" sz="1650">
                <a:solidFill>
                  <a:srgbClr val="202122"/>
                </a:solidFill>
                <a:highlight>
                  <a:srgbClr val="FFFFFF"/>
                </a:highlight>
              </a:rPr>
              <a:t>Compilation of Prolog to the WAM  is a de facto standard and well-known process.</a:t>
            </a:r>
            <a:endParaRPr sz="1650">
              <a:solidFill>
                <a:srgbClr val="202122"/>
              </a:solidFill>
              <a:highlight>
                <a:srgbClr val="FFFFFF"/>
              </a:highlight>
            </a:endParaRPr>
          </a:p>
          <a:p>
            <a:pPr indent="-333375" lvl="0" marL="457200" rtl="0" algn="l">
              <a:lnSpc>
                <a:spcPct val="150000"/>
              </a:lnSpc>
              <a:spcBef>
                <a:spcPts val="0"/>
              </a:spcBef>
              <a:spcAft>
                <a:spcPts val="0"/>
              </a:spcAft>
              <a:buClr>
                <a:srgbClr val="202122"/>
              </a:buClr>
              <a:buSzPts val="1650"/>
              <a:buChar char="●"/>
            </a:pPr>
            <a:r>
              <a:rPr lang="en" sz="1650">
                <a:solidFill>
                  <a:srgbClr val="202122"/>
                </a:solidFill>
                <a:highlight>
                  <a:srgbClr val="FFFFFF"/>
                </a:highlight>
              </a:rPr>
              <a:t>The main purpose of compiling Prolog to WAM is to make the subsequent interpretation of the Prolog program more efficient.</a:t>
            </a:r>
            <a:endParaRPr sz="1650">
              <a:solidFill>
                <a:srgbClr val="202122"/>
              </a:solidFill>
              <a:highlight>
                <a:srgbClr val="FFFFFF"/>
              </a:highlight>
            </a:endParaRPr>
          </a:p>
          <a:p>
            <a:pPr indent="-333375" lvl="0" marL="457200" rtl="0" algn="l">
              <a:lnSpc>
                <a:spcPct val="150000"/>
              </a:lnSpc>
              <a:spcBef>
                <a:spcPts val="0"/>
              </a:spcBef>
              <a:spcAft>
                <a:spcPts val="0"/>
              </a:spcAft>
              <a:buClr>
                <a:srgbClr val="202122"/>
              </a:buClr>
              <a:buSzPts val="1650"/>
              <a:buChar char="●"/>
            </a:pPr>
            <a:r>
              <a:rPr lang="en" sz="1650">
                <a:solidFill>
                  <a:srgbClr val="202122"/>
                </a:solidFill>
                <a:highlight>
                  <a:srgbClr val="FFFFFF"/>
                </a:highlight>
              </a:rPr>
              <a:t>Prolog code is reasonably easy to </a:t>
            </a:r>
            <a:r>
              <a:rPr lang="en" sz="1650">
                <a:solidFill>
                  <a:srgbClr val="202122"/>
                </a:solidFill>
                <a:highlight>
                  <a:srgbClr val="FFFFFF"/>
                </a:highlight>
              </a:rPr>
              <a:t>translate</a:t>
            </a:r>
            <a:r>
              <a:rPr lang="en" sz="1650">
                <a:solidFill>
                  <a:srgbClr val="202122"/>
                </a:solidFill>
                <a:highlight>
                  <a:srgbClr val="FFFFFF"/>
                </a:highlight>
              </a:rPr>
              <a:t> to WAM instructions.</a:t>
            </a:r>
            <a:endParaRPr sz="1650">
              <a:solidFill>
                <a:srgbClr val="202122"/>
              </a:solidFill>
              <a:highlight>
                <a:srgbClr val="FFFFFF"/>
              </a:highlight>
            </a:endParaRPr>
          </a:p>
          <a:p>
            <a:pPr indent="0" lvl="0" marL="457200" rtl="0" algn="l">
              <a:spcBef>
                <a:spcPts val="0"/>
              </a:spcBef>
              <a:spcAft>
                <a:spcPts val="0"/>
              </a:spcAft>
              <a:buNone/>
            </a:pPr>
            <a:r>
              <a:t/>
            </a:r>
            <a:endParaRPr sz="1450">
              <a:solidFill>
                <a:srgbClr val="20212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Compilation Scheme</a:t>
            </a:r>
            <a:endParaRPr/>
          </a:p>
        </p:txBody>
      </p:sp>
      <p:sp>
        <p:nvSpPr>
          <p:cNvPr id="179" name="Google Shape;179;p24"/>
          <p:cNvSpPr txBox="1"/>
          <p:nvPr/>
        </p:nvSpPr>
        <p:spPr>
          <a:xfrm>
            <a:off x="434700" y="1228950"/>
            <a:ext cx="8274600" cy="3955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WAM code cannot be executed directly on some computers and therefore requires some treatment in order to become executable.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One approach would be to translate Prolog to C , a choice made to make the implementation simple and not hinder the performance as much.</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a:t>
            </a:r>
            <a:r>
              <a:rPr lang="en">
                <a:latin typeface="Source Code Pro"/>
                <a:ea typeface="Source Code Pro"/>
                <a:cs typeface="Source Code Pro"/>
                <a:sym typeface="Source Code Pro"/>
              </a:rPr>
              <a:t> wamcc</a:t>
            </a:r>
            <a:r>
              <a:rPr lang="en">
                <a:latin typeface="Roboto"/>
                <a:ea typeface="Roboto"/>
                <a:cs typeface="Roboto"/>
                <a:sym typeface="Roboto"/>
              </a:rPr>
              <a:t>  Prolog compiler was based on this approach.</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Source Code Pro"/>
              <a:buChar char="●"/>
            </a:pPr>
            <a:r>
              <a:rPr lang="en">
                <a:latin typeface="Source Code Pro"/>
                <a:ea typeface="Source Code Pro"/>
                <a:cs typeface="Source Code Pro"/>
                <a:sym typeface="Source Code Pro"/>
              </a:rPr>
              <a:t>wamcc </a:t>
            </a:r>
            <a:r>
              <a:rPr lang="en">
                <a:latin typeface="Roboto"/>
                <a:ea typeface="Roboto"/>
                <a:cs typeface="Roboto"/>
                <a:sym typeface="Roboto"/>
              </a:rPr>
              <a:t>compiler translates the WAM to native code to reduce the overhead of calling a C function.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compilation process follows:-</a:t>
            </a:r>
            <a:endParaRPr>
              <a:latin typeface="Roboto"/>
              <a:ea typeface="Roboto"/>
              <a:cs typeface="Roboto"/>
              <a:sym typeface="Roboto"/>
            </a:endParaRPr>
          </a:p>
          <a:p>
            <a:pPr indent="-317500" lvl="5" marL="2743200" rtl="0" algn="l">
              <a:lnSpc>
                <a:spcPct val="150000"/>
              </a:lnSpc>
              <a:spcBef>
                <a:spcPts val="0"/>
              </a:spcBef>
              <a:spcAft>
                <a:spcPts val="0"/>
              </a:spcAft>
              <a:buSzPts val="1400"/>
              <a:buFont typeface="Roboto"/>
              <a:buChar char="■"/>
            </a:pPr>
            <a:r>
              <a:rPr lang="en">
                <a:latin typeface="Roboto"/>
                <a:ea typeface="Roboto"/>
                <a:cs typeface="Roboto"/>
                <a:sym typeface="Roboto"/>
              </a:rPr>
              <a:t>A Prolog file is translated to WAM file</a:t>
            </a:r>
            <a:endParaRPr>
              <a:latin typeface="Roboto"/>
              <a:ea typeface="Roboto"/>
              <a:cs typeface="Roboto"/>
              <a:sym typeface="Roboto"/>
            </a:endParaRPr>
          </a:p>
          <a:p>
            <a:pPr indent="-317500" lvl="5" marL="2743200" rtl="0" algn="l">
              <a:lnSpc>
                <a:spcPct val="150000"/>
              </a:lnSpc>
              <a:spcBef>
                <a:spcPts val="0"/>
              </a:spcBef>
              <a:spcAft>
                <a:spcPts val="0"/>
              </a:spcAft>
              <a:buSzPts val="1400"/>
              <a:buFont typeface="Roboto"/>
              <a:buChar char="■"/>
            </a:pPr>
            <a:r>
              <a:rPr lang="en">
                <a:latin typeface="Roboto"/>
                <a:ea typeface="Roboto"/>
                <a:cs typeface="Roboto"/>
                <a:sym typeface="Roboto"/>
              </a:rPr>
              <a:t>The WAM file is translated to C</a:t>
            </a:r>
            <a:endParaRPr>
              <a:latin typeface="Roboto"/>
              <a:ea typeface="Roboto"/>
              <a:cs typeface="Roboto"/>
              <a:sym typeface="Roboto"/>
            </a:endParaRPr>
          </a:p>
          <a:p>
            <a:pPr indent="-317500" lvl="5" marL="2743200" rtl="0" algn="l">
              <a:lnSpc>
                <a:spcPct val="150000"/>
              </a:lnSpc>
              <a:spcBef>
                <a:spcPts val="0"/>
              </a:spcBef>
              <a:spcAft>
                <a:spcPts val="0"/>
              </a:spcAft>
              <a:buSzPts val="1400"/>
              <a:buFont typeface="Roboto"/>
              <a:buChar char="■"/>
            </a:pPr>
            <a:r>
              <a:rPr lang="en">
                <a:latin typeface="Roboto"/>
                <a:ea typeface="Roboto"/>
                <a:cs typeface="Roboto"/>
                <a:sym typeface="Roboto"/>
              </a:rPr>
              <a:t>Then finally translated to object code by the C compiler</a:t>
            </a:r>
            <a:endParaRPr>
              <a:latin typeface="Roboto"/>
              <a:ea typeface="Roboto"/>
              <a:cs typeface="Roboto"/>
              <a:sym typeface="Roboto"/>
            </a:endParaRPr>
          </a:p>
          <a:p>
            <a:pPr indent="0" lvl="0" marL="2743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Drawbacks </a:t>
            </a:r>
            <a:endParaRPr/>
          </a:p>
        </p:txBody>
      </p:sp>
      <p:sp>
        <p:nvSpPr>
          <p:cNvPr id="185" name="Google Shape;185;p25"/>
          <p:cNvSpPr txBox="1"/>
          <p:nvPr/>
        </p:nvSpPr>
        <p:spPr>
          <a:xfrm>
            <a:off x="387600" y="1572275"/>
            <a:ext cx="8368800" cy="28629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The previous approach in the </a:t>
            </a:r>
            <a:r>
              <a:rPr lang="en" sz="1600">
                <a:latin typeface="Source Code Pro"/>
                <a:ea typeface="Source Code Pro"/>
                <a:cs typeface="Source Code Pro"/>
                <a:sym typeface="Source Code Pro"/>
              </a:rPr>
              <a:t>wamcc</a:t>
            </a:r>
            <a:r>
              <a:rPr lang="en" sz="1600">
                <a:latin typeface="Roboto"/>
                <a:ea typeface="Roboto"/>
                <a:cs typeface="Roboto"/>
                <a:sym typeface="Roboto"/>
              </a:rPr>
              <a:t> compiler had some </a:t>
            </a:r>
            <a:r>
              <a:rPr lang="en" sz="1600">
                <a:latin typeface="Roboto"/>
                <a:ea typeface="Roboto"/>
                <a:cs typeface="Roboto"/>
                <a:sym typeface="Roboto"/>
              </a:rPr>
              <a:t>major</a:t>
            </a:r>
            <a:r>
              <a:rPr lang="en" sz="1600">
                <a:latin typeface="Roboto"/>
                <a:ea typeface="Roboto"/>
                <a:cs typeface="Roboto"/>
                <a:sym typeface="Roboto"/>
              </a:rPr>
              <a:t> drawbacks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Time needed to compile the C file dominated the entire compilation process.</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Prolog to WAM gives rise to a large C file.</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S</a:t>
            </a:r>
            <a:r>
              <a:rPr lang="en" sz="1600">
                <a:latin typeface="Roboto"/>
                <a:ea typeface="Roboto"/>
                <a:cs typeface="Roboto"/>
                <a:sym typeface="Roboto"/>
              </a:rPr>
              <a:t>ize of the C file generated could greatly affect the performance.]</a:t>
            </a:r>
            <a:endParaRPr sz="1600">
              <a:latin typeface="Roboto"/>
              <a:ea typeface="Roboto"/>
              <a:cs typeface="Roboto"/>
              <a:sym typeface="Roboto"/>
            </a:endParaRPr>
          </a:p>
          <a:p>
            <a:pPr indent="-330200" lvl="0" marL="457200" rtl="0" algn="l">
              <a:lnSpc>
                <a:spcPct val="200000"/>
              </a:lnSpc>
              <a:spcBef>
                <a:spcPts val="0"/>
              </a:spcBef>
              <a:spcAft>
                <a:spcPts val="0"/>
              </a:spcAft>
              <a:buSzPts val="1600"/>
              <a:buFont typeface="Roboto"/>
              <a:buChar char="●"/>
            </a:pPr>
            <a:r>
              <a:rPr lang="en" sz="1600">
                <a:latin typeface="Roboto"/>
                <a:ea typeface="Roboto"/>
                <a:cs typeface="Roboto"/>
                <a:sym typeface="Roboto"/>
              </a:rPr>
              <a:t>Eleven modifying t</a:t>
            </a:r>
            <a:endParaRPr sz="1600">
              <a:latin typeface="Roboto"/>
              <a:ea typeface="Roboto"/>
              <a:cs typeface="Roboto"/>
              <a:sym typeface="Roboto"/>
            </a:endParaRPr>
          </a:p>
          <a:p>
            <a:pPr indent="0" lvl="0" marL="457200" rtl="0" algn="l">
              <a:lnSpc>
                <a:spcPct val="2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GNU </a:t>
            </a:r>
            <a:r>
              <a:rPr lang="en"/>
              <a:t>Prolog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96" name="Google Shape;196;p27"/>
          <p:cNvSpPr txBox="1"/>
          <p:nvPr/>
        </p:nvSpPr>
        <p:spPr>
          <a:xfrm>
            <a:off x="311700" y="1199225"/>
            <a:ext cx="8392800" cy="48795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Font typeface="Roboto"/>
              <a:buChar char="●"/>
            </a:pPr>
            <a:r>
              <a:rPr b="1" lang="en" sz="1200">
                <a:solidFill>
                  <a:srgbClr val="202122"/>
                </a:solidFill>
                <a:highlight>
                  <a:srgbClr val="FFFFFF"/>
                </a:highlight>
                <a:latin typeface="Roboto"/>
                <a:ea typeface="Roboto"/>
                <a:cs typeface="Roboto"/>
                <a:sym typeface="Roboto"/>
              </a:rPr>
              <a:t>GNU Prolog</a:t>
            </a:r>
            <a:r>
              <a:rPr lang="en" sz="1200">
                <a:solidFill>
                  <a:srgbClr val="202122"/>
                </a:solidFill>
                <a:highlight>
                  <a:srgbClr val="FFFFFF"/>
                </a:highlight>
                <a:latin typeface="Roboto"/>
                <a:ea typeface="Roboto"/>
                <a:cs typeface="Roboto"/>
                <a:sym typeface="Roboto"/>
              </a:rPr>
              <a:t> (also called </a:t>
            </a:r>
            <a:r>
              <a:rPr b="1" lang="en" sz="1200">
                <a:solidFill>
                  <a:srgbClr val="202122"/>
                </a:solidFill>
                <a:highlight>
                  <a:srgbClr val="FFFFFF"/>
                </a:highlight>
                <a:latin typeface="Roboto"/>
                <a:ea typeface="Roboto"/>
                <a:cs typeface="Roboto"/>
                <a:sym typeface="Roboto"/>
              </a:rPr>
              <a:t>gprolog</a:t>
            </a:r>
            <a:r>
              <a:rPr lang="en" sz="1200">
                <a:solidFill>
                  <a:srgbClr val="202122"/>
                </a:solidFill>
                <a:highlight>
                  <a:srgbClr val="FFFFFF"/>
                </a:highlight>
                <a:latin typeface="Roboto"/>
                <a:ea typeface="Roboto"/>
                <a:cs typeface="Roboto"/>
                <a:sym typeface="Roboto"/>
              </a:rPr>
              <a:t>) is a compiler developed by Daniel Diaz with an interactive debugging environment for Prolog available for Unix, Windows, Mac OS X  and Linux.</a:t>
            </a:r>
            <a:endParaRPr sz="1200">
              <a:highlight>
                <a:srgbClr val="FFFFFF"/>
              </a:highlight>
              <a:latin typeface="Roboto"/>
              <a:ea typeface="Roboto"/>
              <a:cs typeface="Roboto"/>
              <a:sym typeface="Roboto"/>
            </a:endParaRPr>
          </a:p>
          <a:p>
            <a:pPr indent="-304800" lvl="0" marL="457200" rtl="0" algn="l">
              <a:lnSpc>
                <a:spcPct val="200000"/>
              </a:lnSpc>
              <a:spcBef>
                <a:spcPts val="0"/>
              </a:spcBef>
              <a:spcAft>
                <a:spcPts val="0"/>
              </a:spcAft>
              <a:buSzPts val="1200"/>
              <a:buFont typeface="Roboto"/>
              <a:buChar char="●"/>
            </a:pPr>
            <a:r>
              <a:rPr lang="en" sz="1200">
                <a:highlight>
                  <a:srgbClr val="FFFFFF"/>
                </a:highlight>
              </a:rPr>
              <a:t>One of the main advantages of GNU Prolog is its ability to produce stand alone executables.</a:t>
            </a:r>
            <a:endParaRPr sz="1200">
              <a:highlight>
                <a:srgbClr val="FFFFFF"/>
              </a:highlight>
            </a:endParaRPr>
          </a:p>
          <a:p>
            <a:pPr indent="-304800" lvl="0" marL="457200" rtl="0" algn="l">
              <a:lnSpc>
                <a:spcPct val="200000"/>
              </a:lnSpc>
              <a:spcBef>
                <a:spcPts val="0"/>
              </a:spcBef>
              <a:spcAft>
                <a:spcPts val="0"/>
              </a:spcAft>
              <a:buSzPts val="1200"/>
              <a:buChar char="●"/>
            </a:pPr>
            <a:r>
              <a:rPr lang="en" sz="1200">
                <a:highlight>
                  <a:srgbClr val="FFFFFF"/>
                </a:highlight>
              </a:rPr>
              <a:t>native-code compiler produces stand alone executables.Beside the native-code compilation, GNU Prolog offers a classical interactive interpreter (top-level) with a debugger.</a:t>
            </a:r>
            <a:endParaRPr sz="1200">
              <a:highlight>
                <a:srgbClr val="FFFFFF"/>
              </a:highlight>
            </a:endParaRPr>
          </a:p>
          <a:p>
            <a:pPr indent="-304800" lvl="0" marL="457200" rtl="0" algn="l">
              <a:lnSpc>
                <a:spcPct val="200000"/>
              </a:lnSpc>
              <a:spcBef>
                <a:spcPts val="0"/>
              </a:spcBef>
              <a:spcAft>
                <a:spcPts val="0"/>
              </a:spcAft>
              <a:buSzPts val="1200"/>
              <a:buChar char="●"/>
            </a:pPr>
            <a:r>
              <a:rPr lang="en" sz="1200">
                <a:highlight>
                  <a:srgbClr val="FFFFFF"/>
                </a:highlight>
              </a:rPr>
              <a:t> GNU Prolog offers two ways to execute a Prolog program:</a:t>
            </a:r>
            <a:endParaRPr sz="1200">
              <a:highlight>
                <a:srgbClr val="FFFFFF"/>
              </a:highlight>
            </a:endParaRPr>
          </a:p>
          <a:p>
            <a:pPr indent="-304800" lvl="5" marL="2743200" rtl="0" algn="l">
              <a:lnSpc>
                <a:spcPct val="200000"/>
              </a:lnSpc>
              <a:spcBef>
                <a:spcPts val="0"/>
              </a:spcBef>
              <a:spcAft>
                <a:spcPts val="0"/>
              </a:spcAft>
              <a:buSzPts val="1200"/>
              <a:buChar char="■"/>
            </a:pPr>
            <a:r>
              <a:rPr lang="en" sz="1200">
                <a:highlight>
                  <a:srgbClr val="FFFFFF"/>
                </a:highlight>
              </a:rPr>
              <a:t>interpreting it using the GNU Prolog interactive interpreter.</a:t>
            </a:r>
            <a:endParaRPr sz="1200">
              <a:highlight>
                <a:srgbClr val="FFFFFF"/>
              </a:highlight>
            </a:endParaRPr>
          </a:p>
          <a:p>
            <a:pPr indent="-304800" lvl="5" marL="2743200" rtl="0" algn="l">
              <a:lnSpc>
                <a:spcPct val="200000"/>
              </a:lnSpc>
              <a:spcBef>
                <a:spcPts val="0"/>
              </a:spcBef>
              <a:spcAft>
                <a:spcPts val="0"/>
              </a:spcAft>
              <a:buSzPts val="1200"/>
              <a:buChar char="■"/>
            </a:pPr>
            <a:r>
              <a:rPr lang="en" sz="1200">
                <a:highlight>
                  <a:srgbClr val="FFFFFF"/>
                </a:highlight>
              </a:rPr>
              <a:t>compiling it to a (machine-dependent) executable using the GNU Prolog native-code compiler.</a:t>
            </a:r>
            <a:endParaRPr sz="1200">
              <a:highlight>
                <a:srgbClr val="FFFFFF"/>
              </a:highlight>
            </a:endParaRPr>
          </a:p>
          <a:p>
            <a:pPr indent="0" lvl="0" marL="457200" rtl="0" algn="l">
              <a:lnSpc>
                <a:spcPct val="200000"/>
              </a:lnSpc>
              <a:spcBef>
                <a:spcPts val="1200"/>
              </a:spcBef>
              <a:spcAft>
                <a:spcPts val="0"/>
              </a:spcAft>
              <a:buNone/>
            </a:pPr>
            <a:r>
              <a:t/>
            </a:r>
            <a:endParaRPr sz="1200">
              <a:highlight>
                <a:srgbClr val="FFFFFF"/>
              </a:highlight>
            </a:endParaRPr>
          </a:p>
          <a:p>
            <a:pPr indent="0" lvl="0" marL="457200" rtl="0" algn="l">
              <a:lnSpc>
                <a:spcPct val="200000"/>
              </a:lnSpc>
              <a:spcBef>
                <a:spcPts val="1200"/>
              </a:spcBef>
              <a:spcAft>
                <a:spcPts val="0"/>
              </a:spcAft>
              <a:buNone/>
            </a:pPr>
            <a:r>
              <a:t/>
            </a:r>
            <a:endParaRPr sz="1200">
              <a:highlight>
                <a:srgbClr val="FFFFFF"/>
              </a:highlight>
            </a:endParaRPr>
          </a:p>
          <a:p>
            <a:pPr indent="0" lvl="0" marL="0" rtl="0" algn="l">
              <a:spcBef>
                <a:spcPts val="1200"/>
              </a:spcBef>
              <a:spcAft>
                <a:spcPts val="0"/>
              </a:spcAft>
              <a:buNone/>
            </a:pPr>
            <a:r>
              <a:t/>
            </a:r>
            <a:endParaRPr sz="11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GNU Prolog Compiler - I</a:t>
            </a:r>
            <a:endParaRPr/>
          </a:p>
        </p:txBody>
      </p:sp>
      <p:sp>
        <p:nvSpPr>
          <p:cNvPr id="202" name="Google Shape;202;p28"/>
          <p:cNvSpPr txBox="1"/>
          <p:nvPr/>
        </p:nvSpPr>
        <p:spPr>
          <a:xfrm>
            <a:off x="384425" y="1221850"/>
            <a:ext cx="8365200" cy="17856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0"/>
              </a:spcBef>
              <a:spcAft>
                <a:spcPts val="0"/>
              </a:spcAft>
              <a:buSzPts val="1200"/>
              <a:buChar char="●"/>
            </a:pPr>
            <a:r>
              <a:rPr lang="en" sz="1100">
                <a:highlight>
                  <a:srgbClr val="FFFFFF"/>
                </a:highlight>
              </a:rPr>
              <a:t>The GNU Prolog compiler is based on the Warren Abstract Machine (WAM).</a:t>
            </a:r>
            <a:endParaRPr sz="800">
              <a:highlight>
                <a:srgbClr val="FFFFFF"/>
              </a:highlight>
            </a:endParaRPr>
          </a:p>
          <a:p>
            <a:pPr indent="-304800" lvl="0" marL="457200" rtl="0" algn="l">
              <a:lnSpc>
                <a:spcPct val="150000"/>
              </a:lnSpc>
              <a:spcBef>
                <a:spcPts val="0"/>
              </a:spcBef>
              <a:spcAft>
                <a:spcPts val="0"/>
              </a:spcAft>
              <a:buSzPts val="1200"/>
              <a:buChar char="●"/>
            </a:pPr>
            <a:r>
              <a:rPr lang="en" sz="1100">
                <a:highlight>
                  <a:srgbClr val="FFFFFF"/>
                </a:highlight>
              </a:rPr>
              <a:t>A Prolog program can be compiled to native code to give rise to a machine-dependent executable using the GNU Prolog compiler.  Compiling a program to native code makes it possible to obtain a stand alone executable, with a reduced size and optimized for speed.However native-code predicates cannot be  fully debugged.</a:t>
            </a:r>
            <a:endParaRPr sz="1100">
              <a:highlight>
                <a:srgbClr val="FFFFFF"/>
              </a:highlight>
            </a:endParaRPr>
          </a:p>
          <a:p>
            <a:pPr indent="-304800" lvl="0" marL="457200" rtl="0" algn="l">
              <a:lnSpc>
                <a:spcPct val="150000"/>
              </a:lnSpc>
              <a:spcBef>
                <a:spcPts val="0"/>
              </a:spcBef>
              <a:spcAft>
                <a:spcPts val="0"/>
              </a:spcAft>
              <a:buSzPts val="1200"/>
              <a:buChar char="●"/>
            </a:pPr>
            <a:r>
              <a:rPr lang="en" sz="1100">
                <a:highlight>
                  <a:srgbClr val="FFFFFF"/>
                </a:highlight>
              </a:rPr>
              <a:t>The alternative to this issue is the </a:t>
            </a:r>
            <a:r>
              <a:rPr lang="en" sz="1100">
                <a:highlight>
                  <a:srgbClr val="FFFFFF"/>
                </a:highlight>
              </a:rPr>
              <a:t>bytecode</a:t>
            </a:r>
            <a:r>
              <a:rPr lang="en" sz="1100">
                <a:highlight>
                  <a:srgbClr val="FFFFFF"/>
                </a:highlight>
              </a:rPr>
              <a:t> compilation which is </a:t>
            </a:r>
            <a:r>
              <a:rPr lang="en" sz="1100">
                <a:highlight>
                  <a:srgbClr val="FFFFFF"/>
                </a:highlight>
              </a:rPr>
              <a:t>accessible</a:t>
            </a:r>
            <a:r>
              <a:rPr lang="en" sz="1100">
                <a:highlight>
                  <a:srgbClr val="FFFFFF"/>
                </a:highlight>
              </a:rPr>
              <a:t> via the </a:t>
            </a:r>
            <a:r>
              <a:rPr lang="en" sz="1100">
                <a:highlight>
                  <a:srgbClr val="FFFFFF"/>
                </a:highlight>
              </a:rPr>
              <a:t>command</a:t>
            </a:r>
            <a:r>
              <a:rPr lang="en" sz="1100">
                <a:highlight>
                  <a:srgbClr val="FFFFFF"/>
                </a:highlight>
              </a:rPr>
              <a:t> line </a:t>
            </a:r>
            <a:r>
              <a:rPr lang="en" sz="1100">
                <a:highlight>
                  <a:srgbClr val="FFFFFF"/>
                </a:highlight>
              </a:rPr>
              <a:t>option</a:t>
            </a:r>
            <a:r>
              <a:rPr lang="en" sz="1100">
                <a:highlight>
                  <a:srgbClr val="FFFFFF"/>
                </a:highlight>
              </a:rPr>
              <a:t>.</a:t>
            </a:r>
            <a:endParaRPr sz="1100">
              <a:highlight>
                <a:srgbClr val="FFFFFF"/>
              </a:highlight>
            </a:endParaRPr>
          </a:p>
          <a:p>
            <a:pPr indent="-298450" lvl="0" marL="457200" rtl="0" algn="l">
              <a:lnSpc>
                <a:spcPct val="150000"/>
              </a:lnSpc>
              <a:spcBef>
                <a:spcPts val="0"/>
              </a:spcBef>
              <a:spcAft>
                <a:spcPts val="0"/>
              </a:spcAft>
              <a:buSzPts val="1100"/>
              <a:buChar char="●"/>
            </a:pPr>
            <a:r>
              <a:rPr lang="en" sz="1100">
                <a:highlight>
                  <a:srgbClr val="FFFFFF"/>
                </a:highlight>
              </a:rPr>
              <a:t>GNU Prolog also manages interpreted code using a Prolog interpreter written in Prolog.</a:t>
            </a:r>
            <a:endParaRPr sz="1100">
              <a:highlight>
                <a:srgbClr val="FFFFFF"/>
              </a:highlight>
            </a:endParaRPr>
          </a:p>
        </p:txBody>
      </p:sp>
      <p:graphicFrame>
        <p:nvGraphicFramePr>
          <p:cNvPr id="203" name="Google Shape;203;p28"/>
          <p:cNvGraphicFramePr/>
          <p:nvPr/>
        </p:nvGraphicFramePr>
        <p:xfrm>
          <a:off x="1044600" y="3180610"/>
          <a:ext cx="3000000" cy="3000000"/>
        </p:xfrm>
        <a:graphic>
          <a:graphicData uri="http://schemas.openxmlformats.org/drawingml/2006/table">
            <a:tbl>
              <a:tblPr>
                <a:noFill/>
                <a:tableStyleId>{2AA9E141-F517-4A9E-A518-5567AAF8768F}</a:tableStyleId>
              </a:tblPr>
              <a:tblGrid>
                <a:gridCol w="1728700"/>
                <a:gridCol w="1288450"/>
                <a:gridCol w="1402475"/>
                <a:gridCol w="2218825"/>
              </a:tblGrid>
              <a:tr h="224000">
                <a:tc>
                  <a:txBody>
                    <a:bodyPr/>
                    <a:lstStyle/>
                    <a:p>
                      <a:pPr indent="0" lvl="0" marL="0" rtl="0" algn="l">
                        <a:spcBef>
                          <a:spcPts val="0"/>
                        </a:spcBef>
                        <a:spcAft>
                          <a:spcPts val="0"/>
                        </a:spcAft>
                        <a:buNone/>
                      </a:pPr>
                      <a:r>
                        <a:rPr lang="en"/>
                        <a:t>Code type</a:t>
                      </a:r>
                      <a:endParaRPr/>
                    </a:p>
                  </a:txBody>
                  <a:tcPr marT="91425" marB="91425" marR="91425" marL="91425"/>
                </a:tc>
                <a:tc>
                  <a:txBody>
                    <a:bodyPr/>
                    <a:lstStyle/>
                    <a:p>
                      <a:pPr indent="0" lvl="0" marL="0" rtl="0" algn="l">
                        <a:spcBef>
                          <a:spcPts val="0"/>
                        </a:spcBef>
                        <a:spcAft>
                          <a:spcPts val="0"/>
                        </a:spcAft>
                        <a:buNone/>
                      </a:pPr>
                      <a:r>
                        <a:rPr lang="en"/>
                        <a:t>speed</a:t>
                      </a:r>
                      <a:endParaRPr/>
                    </a:p>
                  </a:txBody>
                  <a:tcPr marT="91425" marB="91425" marR="91425" marL="91425"/>
                </a:tc>
                <a:tc>
                  <a:txBody>
                    <a:bodyPr/>
                    <a:lstStyle/>
                    <a:p>
                      <a:pPr indent="0" lvl="0" marL="0" rtl="0" algn="l">
                        <a:spcBef>
                          <a:spcPts val="0"/>
                        </a:spcBef>
                        <a:spcAft>
                          <a:spcPts val="0"/>
                        </a:spcAft>
                        <a:buNone/>
                      </a:pPr>
                      <a:r>
                        <a:rPr lang="en"/>
                        <a:t>Debuggable</a:t>
                      </a:r>
                      <a:endParaRPr/>
                    </a:p>
                  </a:txBody>
                  <a:tcPr marT="91425" marB="91425" marR="91425" marL="91425"/>
                </a:tc>
                <a:tc>
                  <a:txBody>
                    <a:bodyPr/>
                    <a:lstStyle/>
                    <a:p>
                      <a:pPr indent="0" lvl="0" marL="0" rtl="0" algn="l">
                        <a:spcBef>
                          <a:spcPts val="0"/>
                        </a:spcBef>
                        <a:spcAft>
                          <a:spcPts val="0"/>
                        </a:spcAft>
                        <a:buNone/>
                      </a:pPr>
                      <a:r>
                        <a:rPr lang="en"/>
                        <a:t>Used for</a:t>
                      </a:r>
                      <a:endParaRPr/>
                    </a:p>
                  </a:txBody>
                  <a:tcPr marT="91425" marB="91425" marR="91425" marL="91425"/>
                </a:tc>
              </a:tr>
              <a:tr h="224000">
                <a:tc>
                  <a:txBody>
                    <a:bodyPr/>
                    <a:lstStyle/>
                    <a:p>
                      <a:pPr indent="0" lvl="0" marL="0" rtl="0" algn="l">
                        <a:spcBef>
                          <a:spcPts val="0"/>
                        </a:spcBef>
                        <a:spcAft>
                          <a:spcPts val="0"/>
                        </a:spcAft>
                        <a:buNone/>
                      </a:pPr>
                      <a:r>
                        <a:rPr lang="en"/>
                        <a:t>native-code</a:t>
                      </a:r>
                      <a:endParaRPr/>
                    </a:p>
                  </a:txBody>
                  <a:tcPr marT="91425" marB="91425" marR="91425" marL="91425"/>
                </a:tc>
                <a:tc>
                  <a:txBody>
                    <a:bodyPr/>
                    <a:lstStyle/>
                    <a:p>
                      <a:pPr indent="0" lvl="0" marL="0" rtl="0" algn="l">
                        <a:spcBef>
                          <a:spcPts val="0"/>
                        </a:spcBef>
                        <a:spcAft>
                          <a:spcPts val="0"/>
                        </a:spcAft>
                        <a:buNone/>
                      </a:pPr>
                      <a:r>
                        <a:rPr lang="en"/>
                        <a:t>fast</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Compiled predicates</a:t>
                      </a:r>
                      <a:endParaRPr/>
                    </a:p>
                  </a:txBody>
                  <a:tcPr marT="91425" marB="91425" marR="91425" marL="91425"/>
                </a:tc>
              </a:tr>
              <a:tr h="224000">
                <a:tc>
                  <a:txBody>
                    <a:bodyPr/>
                    <a:lstStyle/>
                    <a:p>
                      <a:pPr indent="0" lvl="0" marL="0" rtl="0" algn="l">
                        <a:spcBef>
                          <a:spcPts val="0"/>
                        </a:spcBef>
                        <a:spcAft>
                          <a:spcPts val="0"/>
                        </a:spcAft>
                        <a:buNone/>
                      </a:pPr>
                      <a:r>
                        <a:rPr lang="en"/>
                        <a:t>byte-code</a:t>
                      </a:r>
                      <a:endParaRPr/>
                    </a:p>
                  </a:txBody>
                  <a:tcPr marT="91425" marB="91425" marR="91425" marL="91425"/>
                </a:tc>
                <a:tc>
                  <a:txBody>
                    <a:bodyPr/>
                    <a:lstStyle/>
                    <a:p>
                      <a:pPr indent="0" lvl="0" marL="0" rtl="0" algn="l">
                        <a:spcBef>
                          <a:spcPts val="0"/>
                        </a:spcBef>
                        <a:spcAft>
                          <a:spcPts val="0"/>
                        </a:spcAft>
                        <a:buNone/>
                      </a:pPr>
                      <a:r>
                        <a:rPr lang="en"/>
                        <a:t>medium</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Consulted predicates</a:t>
                      </a:r>
                      <a:endParaRPr/>
                    </a:p>
                  </a:txBody>
                  <a:tcPr marT="91425" marB="91425" marR="91425" marL="91425"/>
                </a:tc>
              </a:tr>
              <a:tr h="344600">
                <a:tc>
                  <a:txBody>
                    <a:bodyPr/>
                    <a:lstStyle/>
                    <a:p>
                      <a:pPr indent="0" lvl="0" marL="0" rtl="0" algn="l">
                        <a:spcBef>
                          <a:spcPts val="0"/>
                        </a:spcBef>
                        <a:spcAft>
                          <a:spcPts val="0"/>
                        </a:spcAft>
                        <a:buNone/>
                      </a:pPr>
                      <a:r>
                        <a:rPr lang="en"/>
                        <a:t>Interpreted code</a:t>
                      </a:r>
                      <a:endParaRPr/>
                    </a:p>
                  </a:txBody>
                  <a:tcPr marT="91425" marB="91425" marR="91425" marL="91425"/>
                </a:tc>
                <a:tc>
                  <a:txBody>
                    <a:bodyPr/>
                    <a:lstStyle/>
                    <a:p>
                      <a:pPr indent="0" lvl="0" marL="0" rtl="0" algn="l">
                        <a:spcBef>
                          <a:spcPts val="0"/>
                        </a:spcBef>
                        <a:spcAft>
                          <a:spcPts val="0"/>
                        </a:spcAft>
                        <a:buNone/>
                      </a:pPr>
                      <a:r>
                        <a:rPr lang="en"/>
                        <a:t>slow</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Meta call and dynamically asserted clauses</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GNU Prolog Compiler - II</a:t>
            </a:r>
            <a:endParaRPr/>
          </a:p>
        </p:txBody>
      </p:sp>
      <p:sp>
        <p:nvSpPr>
          <p:cNvPr id="209" name="Google Shape;209;p29"/>
          <p:cNvSpPr txBox="1"/>
          <p:nvPr/>
        </p:nvSpPr>
        <p:spPr>
          <a:xfrm>
            <a:off x="384425" y="1221850"/>
            <a:ext cx="8365200" cy="2555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GNU Prolog sidesteps the earlier encountered time issue by not compiling it to C.</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It instead translates from WAM to a generate assembly code.</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A </a:t>
            </a:r>
            <a:r>
              <a:rPr lang="en">
                <a:highlight>
                  <a:srgbClr val="FFFFFF"/>
                </a:highlight>
              </a:rPr>
              <a:t>translator</a:t>
            </a:r>
            <a:r>
              <a:rPr lang="en">
                <a:highlight>
                  <a:srgbClr val="FFFFFF"/>
                </a:highlight>
              </a:rPr>
              <a:t> must be written for each target </a:t>
            </a:r>
            <a:r>
              <a:rPr lang="en">
                <a:highlight>
                  <a:srgbClr val="FFFFFF"/>
                </a:highlight>
              </a:rPr>
              <a:t>architecture</a:t>
            </a:r>
            <a:r>
              <a:rPr lang="en">
                <a:highlight>
                  <a:srgbClr val="FFFFFF"/>
                </a:highlight>
              </a:rPr>
              <a:t> </a:t>
            </a:r>
            <a:r>
              <a:rPr lang="en">
                <a:highlight>
                  <a:srgbClr val="FFFFFF"/>
                </a:highlight>
              </a:rPr>
              <a:t>which</a:t>
            </a:r>
            <a:r>
              <a:rPr lang="en">
                <a:highlight>
                  <a:srgbClr val="FFFFFF"/>
                </a:highlight>
              </a:rPr>
              <a:t> requires a significant effort.</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An </a:t>
            </a:r>
            <a:r>
              <a:rPr lang="en">
                <a:highlight>
                  <a:srgbClr val="FFFFFF"/>
                </a:highlight>
              </a:rPr>
              <a:t>intermediate</a:t>
            </a:r>
            <a:r>
              <a:rPr lang="en">
                <a:highlight>
                  <a:srgbClr val="FFFFFF"/>
                </a:highlight>
              </a:rPr>
              <a:t> language called Mini-Assembly language(MA) is defined to tackle this issue.</a:t>
            </a:r>
            <a:endParaRPr>
              <a:highlight>
                <a:srgbClr val="FFFFFF"/>
              </a:highlight>
            </a:endParaRPr>
          </a:p>
          <a:p>
            <a:pPr indent="-317500" lvl="0" marL="457200" rtl="0" algn="l">
              <a:lnSpc>
                <a:spcPct val="200000"/>
              </a:lnSpc>
              <a:spcBef>
                <a:spcPts val="0"/>
              </a:spcBef>
              <a:spcAft>
                <a:spcPts val="0"/>
              </a:spcAft>
              <a:buSzPts val="1400"/>
              <a:buChar char="●"/>
            </a:pPr>
            <a:r>
              <a:rPr lang="en">
                <a:highlight>
                  <a:srgbClr val="FFFFFF"/>
                </a:highlight>
              </a:rPr>
              <a:t>It is machine-independent and well suited as the target for WAM translator.</a:t>
            </a:r>
            <a:endParaRPr>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Compiler </a:t>
            </a:r>
            <a:r>
              <a:rPr lang="en"/>
              <a:t>Architecture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161625" y="212175"/>
            <a:ext cx="85206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n"/>
              <a:t>Compilation Process</a:t>
            </a:r>
            <a:endParaRPr b="1"/>
          </a:p>
        </p:txBody>
      </p:sp>
      <p:pic>
        <p:nvPicPr>
          <p:cNvPr id="220" name="Google Shape;220;p31"/>
          <p:cNvPicPr preferRelativeResize="0"/>
          <p:nvPr/>
        </p:nvPicPr>
        <p:blipFill>
          <a:blip r:embed="rId3">
            <a:alphaModFix/>
          </a:blip>
          <a:stretch>
            <a:fillRect/>
          </a:stretch>
        </p:blipFill>
        <p:spPr>
          <a:xfrm>
            <a:off x="5721862" y="1161888"/>
            <a:ext cx="2951475" cy="3454925"/>
          </a:xfrm>
          <a:prstGeom prst="rect">
            <a:avLst/>
          </a:prstGeom>
          <a:noFill/>
          <a:ln>
            <a:noFill/>
          </a:ln>
        </p:spPr>
      </p:pic>
      <p:sp>
        <p:nvSpPr>
          <p:cNvPr id="221" name="Google Shape;221;p31"/>
          <p:cNvSpPr txBox="1"/>
          <p:nvPr/>
        </p:nvSpPr>
        <p:spPr>
          <a:xfrm>
            <a:off x="5555100" y="1459525"/>
            <a:ext cx="3285000" cy="3197100"/>
          </a:xfrm>
          <a:prstGeom prst="rect">
            <a:avLst/>
          </a:prstGeom>
          <a:noFill/>
          <a:ln>
            <a:noFill/>
          </a:ln>
        </p:spPr>
        <p:txBody>
          <a:bodyPr anchorCtr="0" anchor="ctr" bIns="91425" lIns="91425" spcFirstLastPara="1" rIns="91425" wrap="square" tIns="91425">
            <a:noAutofit/>
          </a:bodyPr>
          <a:lstStyle/>
          <a:p>
            <a:pPr indent="0" lvl="0" marL="0" rtl="0" algn="l">
              <a:lnSpc>
                <a:spcPct val="184090"/>
              </a:lnSpc>
              <a:spcBef>
                <a:spcPts val="0"/>
              </a:spcBef>
              <a:spcAft>
                <a:spcPts val="0"/>
              </a:spcAft>
              <a:buNone/>
            </a:pPr>
            <a:r>
              <a:t/>
            </a:r>
            <a:endParaRPr/>
          </a:p>
        </p:txBody>
      </p:sp>
      <p:sp>
        <p:nvSpPr>
          <p:cNvPr id="222" name="Google Shape;222;p31"/>
          <p:cNvSpPr/>
          <p:nvPr/>
        </p:nvSpPr>
        <p:spPr>
          <a:xfrm>
            <a:off x="294200" y="1875525"/>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txBox="1"/>
          <p:nvPr/>
        </p:nvSpPr>
        <p:spPr>
          <a:xfrm>
            <a:off x="691700" y="973525"/>
            <a:ext cx="4863300" cy="58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compilation in GNU Prolog is done in several stages.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200">
                <a:latin typeface="Times New Roman"/>
                <a:ea typeface="Times New Roman"/>
                <a:cs typeface="Times New Roman"/>
                <a:sym typeface="Times New Roman"/>
              </a:rPr>
              <a:t>The Prolog file is compiled to get a WAM file.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This WAM file is translated to a mini-assembly language.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This file is then mapped to the assembly language of the target machine and the mapping is in the form of assembly files.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Now this assembly file is assembled to give an object file.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object file is linked to GNU Prolog libraries using a linker to give an executable file.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The compiler also takes into account Finite domain constraint definition files.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It translates them to C files.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It invokes the C compiler to obtain object files.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24" name="Google Shape;224;p31"/>
          <p:cNvSpPr/>
          <p:nvPr/>
        </p:nvSpPr>
        <p:spPr>
          <a:xfrm>
            <a:off x="294200" y="1519625"/>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294200" y="2273263"/>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294200" y="2820500"/>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245375" y="3762963"/>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294200" y="3249875"/>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294200" y="4656613"/>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294200" y="4263200"/>
            <a:ext cx="258000" cy="1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92" name="Google Shape;92;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have used Prolog in the course purely as an interpreted language but it is possible to create  standalone executables from Prolog source code. </a:t>
            </a:r>
            <a:endParaRPr/>
          </a:p>
          <a:p>
            <a:pPr indent="0" lvl="0" marL="0" rtl="0" algn="l">
              <a:spcBef>
                <a:spcPts val="1600"/>
              </a:spcBef>
              <a:spcAft>
                <a:spcPts val="1600"/>
              </a:spcAft>
              <a:buNone/>
            </a:pPr>
            <a:r>
              <a:rPr lang="en"/>
              <a:t>Our study aims to dive deep into the aspects of compilation in Prolog and </a:t>
            </a:r>
            <a:r>
              <a:rPr lang="en"/>
              <a:t>the </a:t>
            </a:r>
            <a:r>
              <a:rPr lang="en"/>
              <a:t>compiler architecture.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   </a:t>
            </a:r>
            <a:r>
              <a:rPr b="1" lang="en" sz="3000"/>
              <a:t>Prolog to WAM</a:t>
            </a:r>
            <a:endParaRPr b="1" sz="3000"/>
          </a:p>
          <a:p>
            <a:pPr indent="0" lvl="0" marL="0" rtl="0" algn="ctr">
              <a:spcBef>
                <a:spcPts val="0"/>
              </a:spcBef>
              <a:spcAft>
                <a:spcPts val="0"/>
              </a:spcAft>
              <a:buNone/>
            </a:pPr>
            <a:r>
              <a:t/>
            </a:r>
            <a:endParaRPr/>
          </a:p>
        </p:txBody>
      </p:sp>
      <p:sp>
        <p:nvSpPr>
          <p:cNvPr id="236" name="Google Shape;236;p32"/>
          <p:cNvSpPr txBox="1"/>
          <p:nvPr>
            <p:ph idx="1" type="subTitle"/>
          </p:nvPr>
        </p:nvSpPr>
        <p:spPr>
          <a:xfrm>
            <a:off x="335250" y="212035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 name="Google Shape;237;p32"/>
          <p:cNvSpPr txBox="1"/>
          <p:nvPr>
            <p:ph idx="2" type="body"/>
          </p:nvPr>
        </p:nvSpPr>
        <p:spPr>
          <a:xfrm>
            <a:off x="5016225" y="120545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WAM file produced is in text format which makes it possible to pass through any emulator.</a:t>
            </a:r>
            <a:endParaRPr/>
          </a:p>
          <a:p>
            <a:pPr indent="0" lvl="0" marL="0" rtl="0" algn="l">
              <a:spcBef>
                <a:spcPts val="1600"/>
              </a:spcBef>
              <a:spcAft>
                <a:spcPts val="0"/>
              </a:spcAft>
              <a:buNone/>
            </a:pPr>
            <a:r>
              <a:rPr lang="en"/>
              <a:t>The advantage of using this sub-compiler is </a:t>
            </a:r>
            <a:r>
              <a:rPr lang="en"/>
              <a:t>that it does register optimization, unification reordering, in lining and last sub term optimization.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8" name="Google Shape;238;p32"/>
          <p:cNvSpPr txBox="1"/>
          <p:nvPr/>
        </p:nvSpPr>
        <p:spPr>
          <a:xfrm>
            <a:off x="307775" y="1530888"/>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9" name="Google Shape;239;p32"/>
          <p:cNvSpPr/>
          <p:nvPr/>
        </p:nvSpPr>
        <p:spPr>
          <a:xfrm>
            <a:off x="58327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Prolog </a:t>
            </a:r>
            <a:r>
              <a:rPr lang="en"/>
              <a:t>file</a:t>
            </a:r>
            <a:endParaRPr/>
          </a:p>
        </p:txBody>
      </p:sp>
      <p:sp>
        <p:nvSpPr>
          <p:cNvPr id="240" name="Google Shape;240;p32"/>
          <p:cNvSpPr/>
          <p:nvPr/>
        </p:nvSpPr>
        <p:spPr>
          <a:xfrm>
            <a:off x="329552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WAM file</a:t>
            </a:r>
            <a:endParaRPr/>
          </a:p>
        </p:txBody>
      </p:sp>
      <p:cxnSp>
        <p:nvCxnSpPr>
          <p:cNvPr id="241" name="Google Shape;241;p32"/>
          <p:cNvCxnSpPr>
            <a:stCxn id="239" idx="3"/>
            <a:endCxn id="240" idx="1"/>
          </p:cNvCxnSpPr>
          <p:nvPr/>
        </p:nvCxnSpPr>
        <p:spPr>
          <a:xfrm>
            <a:off x="1482975" y="2833338"/>
            <a:ext cx="1812600" cy="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32"/>
          <p:cNvSpPr txBox="1"/>
          <p:nvPr/>
        </p:nvSpPr>
        <p:spPr>
          <a:xfrm>
            <a:off x="1887575" y="2433138"/>
            <a:ext cx="85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pl2wam</a:t>
            </a:r>
            <a:endParaRPr>
              <a:latin typeface="Roboto"/>
              <a:ea typeface="Roboto"/>
              <a:cs typeface="Roboto"/>
              <a:sym typeface="Roboto"/>
            </a:endParaRPr>
          </a:p>
        </p:txBody>
      </p:sp>
      <p:sp>
        <p:nvSpPr>
          <p:cNvPr id="243" name="Google Shape;243;p32"/>
          <p:cNvSpPr/>
          <p:nvPr/>
        </p:nvSpPr>
        <p:spPr>
          <a:xfrm>
            <a:off x="4890525" y="63052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4860225" y="181260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   WAM to MA</a:t>
            </a:r>
            <a:endParaRPr b="1" sz="3000"/>
          </a:p>
          <a:p>
            <a:pPr indent="0" lvl="0" marL="0" rtl="0" algn="ctr">
              <a:spcBef>
                <a:spcPts val="0"/>
              </a:spcBef>
              <a:spcAft>
                <a:spcPts val="0"/>
              </a:spcAft>
              <a:buNone/>
            </a:pPr>
            <a:r>
              <a:t/>
            </a:r>
            <a:endParaRPr/>
          </a:p>
        </p:txBody>
      </p:sp>
      <p:sp>
        <p:nvSpPr>
          <p:cNvPr id="250" name="Google Shape;250;p33"/>
          <p:cNvSpPr txBox="1"/>
          <p:nvPr>
            <p:ph idx="1" type="subTitle"/>
          </p:nvPr>
        </p:nvSpPr>
        <p:spPr>
          <a:xfrm>
            <a:off x="335250" y="212035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1" name="Google Shape;251;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independent language. </a:t>
            </a:r>
            <a:endParaRPr/>
          </a:p>
          <a:p>
            <a:pPr indent="0" lvl="0" marL="0" rtl="0" algn="l">
              <a:spcBef>
                <a:spcPts val="1600"/>
              </a:spcBef>
              <a:spcAft>
                <a:spcPts val="0"/>
              </a:spcAft>
              <a:buNone/>
            </a:pPr>
            <a:r>
              <a:rPr lang="en"/>
              <a:t>Simple with only 11 instruction sets. </a:t>
            </a:r>
            <a:endParaRPr/>
          </a:p>
          <a:p>
            <a:pPr indent="0" lvl="0" marL="0" rtl="0" algn="l">
              <a:spcBef>
                <a:spcPts val="1600"/>
              </a:spcBef>
              <a:spcAft>
                <a:spcPts val="0"/>
              </a:spcAft>
              <a:buNone/>
            </a:pPr>
            <a:r>
              <a:rPr lang="en"/>
              <a:t>Designed to avoid use of C stage</a:t>
            </a:r>
            <a:endParaRPr/>
          </a:p>
          <a:p>
            <a:pPr indent="0" lvl="0" marL="0" rtl="0" algn="l">
              <a:spcBef>
                <a:spcPts val="1600"/>
              </a:spcBef>
              <a:spcAft>
                <a:spcPts val="0"/>
              </a:spcAft>
              <a:buNone/>
            </a:pPr>
            <a:r>
              <a:rPr lang="en"/>
              <a:t>Tradeoff between minimality of instruction set and performance.</a:t>
            </a:r>
            <a:endParaRPr/>
          </a:p>
          <a:p>
            <a:pPr indent="0" lvl="0" marL="0" rtl="0" algn="l">
              <a:spcBef>
                <a:spcPts val="1600"/>
              </a:spcBef>
              <a:spcAft>
                <a:spcPts val="0"/>
              </a:spcAft>
              <a:buNone/>
            </a:pPr>
            <a:r>
              <a:rPr lang="en"/>
              <a:t>Translation in linear time </a:t>
            </a:r>
            <a:r>
              <a:rPr b="1" lang="en"/>
              <a:t>∝ </a:t>
            </a:r>
            <a:r>
              <a:rPr lang="en"/>
              <a:t>Size of WAM file.</a:t>
            </a:r>
            <a:r>
              <a:rPr b="1" lang="en"/>
              <a:t> </a:t>
            </a:r>
            <a:endParaRPr sz="25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52" name="Google Shape;252;p33"/>
          <p:cNvSpPr txBox="1"/>
          <p:nvPr/>
        </p:nvSpPr>
        <p:spPr>
          <a:xfrm>
            <a:off x="307775" y="1530888"/>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3" name="Google Shape;253;p33"/>
          <p:cNvSpPr/>
          <p:nvPr/>
        </p:nvSpPr>
        <p:spPr>
          <a:xfrm>
            <a:off x="58327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WAM file</a:t>
            </a:r>
            <a:endParaRPr/>
          </a:p>
        </p:txBody>
      </p:sp>
      <p:sp>
        <p:nvSpPr>
          <p:cNvPr id="254" name="Google Shape;254;p33"/>
          <p:cNvSpPr/>
          <p:nvPr/>
        </p:nvSpPr>
        <p:spPr>
          <a:xfrm>
            <a:off x="329552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a:t>
            </a:r>
            <a:r>
              <a:rPr lang="en"/>
              <a:t> file</a:t>
            </a:r>
            <a:endParaRPr/>
          </a:p>
        </p:txBody>
      </p:sp>
      <p:cxnSp>
        <p:nvCxnSpPr>
          <p:cNvPr id="255" name="Google Shape;255;p33"/>
          <p:cNvCxnSpPr>
            <a:stCxn id="253" idx="3"/>
            <a:endCxn id="254" idx="1"/>
          </p:cNvCxnSpPr>
          <p:nvPr/>
        </p:nvCxnSpPr>
        <p:spPr>
          <a:xfrm>
            <a:off x="1482975" y="2833338"/>
            <a:ext cx="1812600" cy="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3"/>
          <p:cNvSpPr txBox="1"/>
          <p:nvPr/>
        </p:nvSpPr>
        <p:spPr>
          <a:xfrm>
            <a:off x="1887575" y="2433150"/>
            <a:ext cx="9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wam2ma</a:t>
            </a:r>
            <a:endParaRPr>
              <a:latin typeface="Roboto"/>
              <a:ea typeface="Roboto"/>
              <a:cs typeface="Roboto"/>
              <a:sym typeface="Roboto"/>
            </a:endParaRPr>
          </a:p>
        </p:txBody>
      </p:sp>
      <p:sp>
        <p:nvSpPr>
          <p:cNvPr id="257" name="Google Shape;257;p33"/>
          <p:cNvSpPr/>
          <p:nvPr/>
        </p:nvSpPr>
        <p:spPr>
          <a:xfrm>
            <a:off x="4777750" y="171827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4813800" y="36862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4813800" y="91962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4777750" y="225880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4740775" y="306792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MA to Assembly</a:t>
            </a:r>
            <a:endParaRPr b="1" sz="3000"/>
          </a:p>
          <a:p>
            <a:pPr indent="0" lvl="0" marL="0" rtl="0" algn="ctr">
              <a:spcBef>
                <a:spcPts val="0"/>
              </a:spcBef>
              <a:spcAft>
                <a:spcPts val="0"/>
              </a:spcAft>
              <a:buNone/>
            </a:pPr>
            <a:r>
              <a:t/>
            </a:r>
            <a:endParaRPr/>
          </a:p>
        </p:txBody>
      </p:sp>
      <p:sp>
        <p:nvSpPr>
          <p:cNvPr id="267" name="Google Shape;267;p34"/>
          <p:cNvSpPr txBox="1"/>
          <p:nvPr>
            <p:ph idx="1" type="subTitle"/>
          </p:nvPr>
        </p:nvSpPr>
        <p:spPr>
          <a:xfrm>
            <a:off x="335250" y="212035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8" name="Google Shape;268;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Mapping is easy as number of instructions in MA is less.</a:t>
            </a:r>
            <a:endParaRPr/>
          </a:p>
          <a:p>
            <a:pPr indent="0" lvl="0" marL="0" rtl="0" algn="l">
              <a:spcBef>
                <a:spcPts val="1600"/>
              </a:spcBef>
              <a:spcAft>
                <a:spcPts val="0"/>
              </a:spcAft>
              <a:buNone/>
            </a:pPr>
            <a:r>
              <a:rPr lang="en"/>
              <a:t>Translation done in </a:t>
            </a:r>
            <a:endParaRPr/>
          </a:p>
          <a:p>
            <a:pPr indent="0" lvl="0" marL="0" rtl="0" algn="l">
              <a:spcBef>
                <a:spcPts val="1600"/>
              </a:spcBef>
              <a:spcAft>
                <a:spcPts val="0"/>
              </a:spcAft>
              <a:buNone/>
            </a:pPr>
            <a:r>
              <a:rPr lang="en"/>
              <a:t>linear time </a:t>
            </a:r>
            <a:r>
              <a:rPr b="1" lang="en"/>
              <a:t>∝ </a:t>
            </a:r>
            <a:r>
              <a:rPr lang="en"/>
              <a:t>Size of MA file.</a:t>
            </a:r>
            <a:endParaRPr/>
          </a:p>
          <a:p>
            <a:pPr indent="0" lvl="0" marL="0" rtl="0" algn="l">
              <a:spcBef>
                <a:spcPts val="1600"/>
              </a:spcBef>
              <a:spcAft>
                <a:spcPts val="0"/>
              </a:spcAft>
              <a:buNone/>
            </a:pPr>
            <a:r>
              <a:rPr lang="en"/>
              <a:t>Several optimizations are done here.</a:t>
            </a:r>
            <a:endParaRPr/>
          </a:p>
          <a:p>
            <a:pPr indent="0" lvl="0" marL="0" rtl="0" algn="l">
              <a:spcBef>
                <a:spcPts val="1600"/>
              </a:spcBef>
              <a:spcAft>
                <a:spcPts val="1600"/>
              </a:spcAft>
              <a:buNone/>
            </a:pPr>
            <a:r>
              <a:t/>
            </a:r>
            <a:endParaRPr/>
          </a:p>
        </p:txBody>
      </p:sp>
      <p:sp>
        <p:nvSpPr>
          <p:cNvPr id="269" name="Google Shape;269;p34"/>
          <p:cNvSpPr txBox="1"/>
          <p:nvPr/>
        </p:nvSpPr>
        <p:spPr>
          <a:xfrm>
            <a:off x="307775" y="1530888"/>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70" name="Google Shape;270;p34"/>
          <p:cNvSpPr/>
          <p:nvPr/>
        </p:nvSpPr>
        <p:spPr>
          <a:xfrm>
            <a:off x="58327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 file</a:t>
            </a:r>
            <a:endParaRPr/>
          </a:p>
        </p:txBody>
      </p:sp>
      <p:sp>
        <p:nvSpPr>
          <p:cNvPr id="271" name="Google Shape;271;p34"/>
          <p:cNvSpPr/>
          <p:nvPr/>
        </p:nvSpPr>
        <p:spPr>
          <a:xfrm>
            <a:off x="3295525" y="2571750"/>
            <a:ext cx="10299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Assembly file</a:t>
            </a:r>
            <a:endParaRPr/>
          </a:p>
        </p:txBody>
      </p:sp>
      <p:cxnSp>
        <p:nvCxnSpPr>
          <p:cNvPr id="272" name="Google Shape;272;p34"/>
          <p:cNvCxnSpPr>
            <a:stCxn id="270" idx="3"/>
            <a:endCxn id="271" idx="1"/>
          </p:cNvCxnSpPr>
          <p:nvPr/>
        </p:nvCxnSpPr>
        <p:spPr>
          <a:xfrm>
            <a:off x="1482975" y="2833338"/>
            <a:ext cx="1812600" cy="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4"/>
          <p:cNvSpPr txBox="1"/>
          <p:nvPr/>
        </p:nvSpPr>
        <p:spPr>
          <a:xfrm>
            <a:off x="1887575" y="2433150"/>
            <a:ext cx="8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ma2asm</a:t>
            </a:r>
            <a:endParaRPr>
              <a:latin typeface="Roboto"/>
              <a:ea typeface="Roboto"/>
              <a:cs typeface="Roboto"/>
              <a:sym typeface="Roboto"/>
            </a:endParaRPr>
          </a:p>
        </p:txBody>
      </p:sp>
      <p:sp>
        <p:nvSpPr>
          <p:cNvPr id="274" name="Google Shape;274;p34"/>
          <p:cNvSpPr/>
          <p:nvPr/>
        </p:nvSpPr>
        <p:spPr>
          <a:xfrm>
            <a:off x="4742700" y="113970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4769400" y="283335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4769400" y="200185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FD Constraint System in Prolog</a:t>
            </a:r>
            <a:endParaRPr b="1" sz="3000"/>
          </a:p>
          <a:p>
            <a:pPr indent="0" lvl="0" marL="0" rtl="0" algn="ctr">
              <a:spcBef>
                <a:spcPts val="0"/>
              </a:spcBef>
              <a:spcAft>
                <a:spcPts val="0"/>
              </a:spcAft>
              <a:buNone/>
            </a:pPr>
            <a:r>
              <a:t/>
            </a:r>
            <a:endParaRPr/>
          </a:p>
        </p:txBody>
      </p:sp>
      <p:sp>
        <p:nvSpPr>
          <p:cNvPr id="282" name="Google Shape;282;p35"/>
          <p:cNvSpPr txBox="1"/>
          <p:nvPr>
            <p:ph idx="2" type="body"/>
          </p:nvPr>
        </p:nvSpPr>
        <p:spPr>
          <a:xfrm>
            <a:off x="4811250" y="321100"/>
            <a:ext cx="4045200" cy="4358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1100"/>
              <a:t>The FD constraint system is a general-purpose constraint framework for solving discrete constraint satisfaction problems (CSPs). </a:t>
            </a:r>
            <a:endParaRPr sz="1100"/>
          </a:p>
          <a:p>
            <a:pPr indent="0" lvl="0" marL="457200" rtl="0" algn="l">
              <a:spcBef>
                <a:spcPts val="1600"/>
              </a:spcBef>
              <a:spcAft>
                <a:spcPts val="0"/>
              </a:spcAft>
              <a:buNone/>
            </a:pPr>
            <a:r>
              <a:rPr lang="en" sz="1100"/>
              <a:t>FD is based on a single primitive constraint through which complex constraints are defined.</a:t>
            </a:r>
            <a:endParaRPr sz="1100"/>
          </a:p>
          <a:p>
            <a:pPr indent="0" lvl="0" marL="457200" rtl="0" algn="l">
              <a:spcBef>
                <a:spcPts val="1600"/>
              </a:spcBef>
              <a:spcAft>
                <a:spcPts val="0"/>
              </a:spcAft>
              <a:buNone/>
            </a:pPr>
            <a:r>
              <a:rPr lang="en" sz="1100"/>
              <a:t>This system helps in translating at compile-time all complex user-constraints (e.g., Dis equations, linear equations or in-equations) into simple, primitive constraints at a lower level which really embeds the propagation mechanism for constraint solving. </a:t>
            </a:r>
            <a:endParaRPr sz="1100"/>
          </a:p>
          <a:p>
            <a:pPr indent="0" lvl="0" marL="457200" rtl="0" algn="l">
              <a:spcBef>
                <a:spcPts val="1600"/>
              </a:spcBef>
              <a:spcAft>
                <a:spcPts val="0"/>
              </a:spcAft>
              <a:buNone/>
            </a:pPr>
            <a:r>
              <a:rPr lang="en" sz="1100"/>
              <a:t>A constraint is a formula of the form X in r where X is a variable and r is range. A range in FD is a (non-empty) finite set of natural numbers.</a:t>
            </a:r>
            <a:endParaRPr sz="1100"/>
          </a:p>
          <a:p>
            <a:pPr indent="0" lvl="0" marL="457200" rtl="0" algn="l">
              <a:spcBef>
                <a:spcPts val="1600"/>
              </a:spcBef>
              <a:spcAft>
                <a:spcPts val="1600"/>
              </a:spcAft>
              <a:buNone/>
            </a:pPr>
            <a:r>
              <a:rPr lang="en" sz="1100"/>
              <a:t>The GNU Prolog constraint definition language has then been designed to allow the user to define complex constraints and not only basic arithmetic constraints.</a:t>
            </a:r>
            <a:endParaRPr sz="1100"/>
          </a:p>
        </p:txBody>
      </p:sp>
      <p:sp>
        <p:nvSpPr>
          <p:cNvPr id="283" name="Google Shape;283;p35"/>
          <p:cNvSpPr/>
          <p:nvPr/>
        </p:nvSpPr>
        <p:spPr>
          <a:xfrm>
            <a:off x="2866250" y="255778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 files</a:t>
            </a:r>
            <a:endParaRPr/>
          </a:p>
        </p:txBody>
      </p:sp>
      <p:sp>
        <p:nvSpPr>
          <p:cNvPr id="284" name="Google Shape;284;p35"/>
          <p:cNvSpPr/>
          <p:nvPr/>
        </p:nvSpPr>
        <p:spPr>
          <a:xfrm>
            <a:off x="495075" y="2557800"/>
            <a:ext cx="9930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FD files</a:t>
            </a:r>
            <a:endParaRPr sz="1100"/>
          </a:p>
        </p:txBody>
      </p:sp>
      <p:cxnSp>
        <p:nvCxnSpPr>
          <p:cNvPr id="285" name="Google Shape;285;p35"/>
          <p:cNvCxnSpPr>
            <a:stCxn id="284" idx="3"/>
            <a:endCxn id="283" idx="1"/>
          </p:cNvCxnSpPr>
          <p:nvPr/>
        </p:nvCxnSpPr>
        <p:spPr>
          <a:xfrm>
            <a:off x="1488075" y="2819400"/>
            <a:ext cx="1378200" cy="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35"/>
          <p:cNvSpPr txBox="1"/>
          <p:nvPr/>
        </p:nvSpPr>
        <p:spPr>
          <a:xfrm>
            <a:off x="1664538" y="2496300"/>
            <a:ext cx="899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fd2c </a:t>
            </a:r>
            <a:endParaRPr sz="900">
              <a:latin typeface="Roboto"/>
              <a:ea typeface="Roboto"/>
              <a:cs typeface="Roboto"/>
              <a:sym typeface="Roboto"/>
            </a:endParaRPr>
          </a:p>
        </p:txBody>
      </p:sp>
      <p:sp>
        <p:nvSpPr>
          <p:cNvPr id="287" name="Google Shape;287;p35"/>
          <p:cNvSpPr/>
          <p:nvPr/>
        </p:nvSpPr>
        <p:spPr>
          <a:xfrm>
            <a:off x="5069475" y="39755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5069475" y="116517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5069475" y="176710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5069475" y="291307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5"/>
          <p:cNvSpPr/>
          <p:nvPr/>
        </p:nvSpPr>
        <p:spPr>
          <a:xfrm>
            <a:off x="5069475" y="386965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Assembly to object</a:t>
            </a:r>
            <a:endParaRPr b="1" sz="3000"/>
          </a:p>
          <a:p>
            <a:pPr indent="0" lvl="0" marL="0" rtl="0" algn="ctr">
              <a:spcBef>
                <a:spcPts val="0"/>
              </a:spcBef>
              <a:spcAft>
                <a:spcPts val="0"/>
              </a:spcAft>
              <a:buNone/>
            </a:pPr>
            <a:r>
              <a:t/>
            </a:r>
            <a:endParaRPr/>
          </a:p>
        </p:txBody>
      </p:sp>
      <p:sp>
        <p:nvSpPr>
          <p:cNvPr id="297" name="Google Shape;297;p36"/>
          <p:cNvSpPr txBox="1"/>
          <p:nvPr>
            <p:ph idx="1" type="subTitle"/>
          </p:nvPr>
        </p:nvSpPr>
        <p:spPr>
          <a:xfrm>
            <a:off x="335250" y="212035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8" name="Google Shape;298;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The assembler is used to convert an assembly file into an object file.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 The assembly optimizer and the compiler are used to convert, respectively, a linear assembly file and a C file into an object file. </a:t>
            </a:r>
            <a:endParaRPr sz="2500"/>
          </a:p>
        </p:txBody>
      </p:sp>
      <p:sp>
        <p:nvSpPr>
          <p:cNvPr id="299" name="Google Shape;299;p36"/>
          <p:cNvSpPr txBox="1"/>
          <p:nvPr/>
        </p:nvSpPr>
        <p:spPr>
          <a:xfrm>
            <a:off x="307775" y="1530888"/>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00" name="Google Shape;300;p36"/>
          <p:cNvSpPr/>
          <p:nvPr/>
        </p:nvSpPr>
        <p:spPr>
          <a:xfrm>
            <a:off x="431025" y="2160250"/>
            <a:ext cx="10785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Assembly file</a:t>
            </a:r>
            <a:endParaRPr/>
          </a:p>
        </p:txBody>
      </p:sp>
      <p:sp>
        <p:nvSpPr>
          <p:cNvPr id="301" name="Google Shape;301;p36"/>
          <p:cNvSpPr/>
          <p:nvPr/>
        </p:nvSpPr>
        <p:spPr>
          <a:xfrm>
            <a:off x="3295525" y="2571750"/>
            <a:ext cx="10299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 files</a:t>
            </a:r>
            <a:endParaRPr/>
          </a:p>
        </p:txBody>
      </p:sp>
      <p:cxnSp>
        <p:nvCxnSpPr>
          <p:cNvPr id="302" name="Google Shape;302;p36"/>
          <p:cNvCxnSpPr>
            <a:stCxn id="300" idx="3"/>
            <a:endCxn id="301" idx="1"/>
          </p:cNvCxnSpPr>
          <p:nvPr/>
        </p:nvCxnSpPr>
        <p:spPr>
          <a:xfrm>
            <a:off x="1509525" y="2421850"/>
            <a:ext cx="1785900" cy="4116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6"/>
          <p:cNvSpPr txBox="1"/>
          <p:nvPr/>
        </p:nvSpPr>
        <p:spPr>
          <a:xfrm>
            <a:off x="2082875" y="2221750"/>
            <a:ext cx="10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assembler</a:t>
            </a:r>
            <a:endParaRPr>
              <a:latin typeface="Roboto"/>
              <a:ea typeface="Roboto"/>
              <a:cs typeface="Roboto"/>
              <a:sym typeface="Roboto"/>
            </a:endParaRPr>
          </a:p>
        </p:txBody>
      </p:sp>
      <p:sp>
        <p:nvSpPr>
          <p:cNvPr id="304" name="Google Shape;304;p36"/>
          <p:cNvSpPr/>
          <p:nvPr/>
        </p:nvSpPr>
        <p:spPr>
          <a:xfrm>
            <a:off x="581275" y="3282150"/>
            <a:ext cx="10299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 files</a:t>
            </a:r>
            <a:endParaRPr/>
          </a:p>
        </p:txBody>
      </p:sp>
      <p:cxnSp>
        <p:nvCxnSpPr>
          <p:cNvPr id="305" name="Google Shape;305;p36"/>
          <p:cNvCxnSpPr>
            <a:stCxn id="304" idx="3"/>
            <a:endCxn id="301" idx="1"/>
          </p:cNvCxnSpPr>
          <p:nvPr/>
        </p:nvCxnSpPr>
        <p:spPr>
          <a:xfrm flipH="1" rot="10800000">
            <a:off x="1611175" y="2833350"/>
            <a:ext cx="1684500" cy="7104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36"/>
          <p:cNvSpPr txBox="1"/>
          <p:nvPr/>
        </p:nvSpPr>
        <p:spPr>
          <a:xfrm>
            <a:off x="2033000" y="3369700"/>
            <a:ext cx="11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compiler</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237600" y="3211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Linking</a:t>
            </a:r>
            <a:endParaRPr b="1" sz="3000"/>
          </a:p>
          <a:p>
            <a:pPr indent="0" lvl="0" marL="0" rtl="0" algn="ctr">
              <a:spcBef>
                <a:spcPts val="0"/>
              </a:spcBef>
              <a:spcAft>
                <a:spcPts val="0"/>
              </a:spcAft>
              <a:buNone/>
            </a:pPr>
            <a:r>
              <a:t/>
            </a:r>
            <a:endParaRPr/>
          </a:p>
        </p:txBody>
      </p:sp>
      <p:sp>
        <p:nvSpPr>
          <p:cNvPr id="312" name="Google Shape;312;p37"/>
          <p:cNvSpPr txBox="1"/>
          <p:nvPr>
            <p:ph idx="1" type="subTitle"/>
          </p:nvPr>
        </p:nvSpPr>
        <p:spPr>
          <a:xfrm>
            <a:off x="335250" y="2120351"/>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3" name="Google Shape;313;p37"/>
          <p:cNvSpPr txBox="1"/>
          <p:nvPr>
            <p:ph idx="2" type="body"/>
          </p:nvPr>
        </p:nvSpPr>
        <p:spPr>
          <a:xfrm>
            <a:off x="4936950" y="11706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t>I</a:t>
            </a:r>
            <a:r>
              <a:rPr lang="en"/>
              <a:t>n this stage, all objects files are linked with GNU Prolog libraries.</a:t>
            </a:r>
            <a:endParaRPr/>
          </a:p>
          <a:p>
            <a:pPr indent="0" lvl="0" marL="0" rtl="0" algn="l">
              <a:lnSpc>
                <a:spcPct val="100000"/>
              </a:lnSpc>
              <a:spcBef>
                <a:spcPts val="0"/>
              </a:spcBef>
              <a:spcAft>
                <a:spcPts val="0"/>
              </a:spcAft>
              <a:buNone/>
            </a:pPr>
            <a:r>
              <a:rPr lang="en"/>
              <a:t>Prolog libraries include built-in library, FD built-in constraint/ predicate library and runtime library.</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 concept of library makes it possible to extract only the object files that are necessary.</a:t>
            </a:r>
            <a:endParaRPr/>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lang="en"/>
              <a:t>GNU Prolog can generate small executables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Helpful in reducing the size of final executables.</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314" name="Google Shape;314;p37"/>
          <p:cNvSpPr txBox="1"/>
          <p:nvPr/>
        </p:nvSpPr>
        <p:spPr>
          <a:xfrm>
            <a:off x="307775" y="1530888"/>
            <a:ext cx="40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15" name="Google Shape;315;p37"/>
          <p:cNvSpPr/>
          <p:nvPr/>
        </p:nvSpPr>
        <p:spPr>
          <a:xfrm>
            <a:off x="583275" y="2571738"/>
            <a:ext cx="8997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 files</a:t>
            </a:r>
            <a:endParaRPr/>
          </a:p>
        </p:txBody>
      </p:sp>
      <p:sp>
        <p:nvSpPr>
          <p:cNvPr id="316" name="Google Shape;316;p37"/>
          <p:cNvSpPr/>
          <p:nvPr/>
        </p:nvSpPr>
        <p:spPr>
          <a:xfrm>
            <a:off x="3222375" y="2571750"/>
            <a:ext cx="1207800" cy="523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Executables</a:t>
            </a:r>
            <a:endParaRPr/>
          </a:p>
        </p:txBody>
      </p:sp>
      <p:cxnSp>
        <p:nvCxnSpPr>
          <p:cNvPr id="317" name="Google Shape;317;p37"/>
          <p:cNvCxnSpPr>
            <a:stCxn id="315" idx="3"/>
            <a:endCxn id="316" idx="1"/>
          </p:cNvCxnSpPr>
          <p:nvPr/>
        </p:nvCxnSpPr>
        <p:spPr>
          <a:xfrm>
            <a:off x="1482975" y="2833338"/>
            <a:ext cx="17394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7"/>
          <p:cNvSpPr txBox="1"/>
          <p:nvPr/>
        </p:nvSpPr>
        <p:spPr>
          <a:xfrm>
            <a:off x="1887575" y="2433150"/>
            <a:ext cx="8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linker</a:t>
            </a:r>
            <a:endParaRPr>
              <a:latin typeface="Roboto"/>
              <a:ea typeface="Roboto"/>
              <a:cs typeface="Roboto"/>
              <a:sym typeface="Roboto"/>
            </a:endParaRPr>
          </a:p>
        </p:txBody>
      </p:sp>
      <p:sp>
        <p:nvSpPr>
          <p:cNvPr id="319" name="Google Shape;319;p37"/>
          <p:cNvSpPr/>
          <p:nvPr/>
        </p:nvSpPr>
        <p:spPr>
          <a:xfrm>
            <a:off x="4811250" y="38642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4811250" y="316117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4811250" y="2001850"/>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7"/>
          <p:cNvSpPr/>
          <p:nvPr/>
        </p:nvSpPr>
        <p:spPr>
          <a:xfrm>
            <a:off x="4811250" y="4004075"/>
            <a:ext cx="125700" cy="1185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b="1" lang="en"/>
              <a:t>CONCLUSION</a:t>
            </a:r>
            <a:endParaRPr b="1"/>
          </a:p>
        </p:txBody>
      </p:sp>
      <p:sp>
        <p:nvSpPr>
          <p:cNvPr id="328" name="Google Shape;328;p38"/>
          <p:cNvSpPr txBox="1"/>
          <p:nvPr>
            <p:ph idx="1" type="body"/>
          </p:nvPr>
        </p:nvSpPr>
        <p:spPr>
          <a:xfrm>
            <a:off x="243850" y="1207250"/>
            <a:ext cx="8520600" cy="33390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We have presented the most significant aspects of GNU Prolog for which the key issues were simplicity and </a:t>
            </a:r>
            <a:r>
              <a:rPr lang="en" sz="1500"/>
              <a:t>extensibility</a:t>
            </a:r>
            <a:r>
              <a:rPr lang="en" sz="1500"/>
              <a:t> without sacrificing performance.</a:t>
            </a:r>
            <a:endParaRPr sz="1500"/>
          </a:p>
          <a:p>
            <a:pPr indent="-323850" lvl="0" marL="457200" rtl="0" algn="l">
              <a:lnSpc>
                <a:spcPct val="150000"/>
              </a:lnSpc>
              <a:spcBef>
                <a:spcPts val="0"/>
              </a:spcBef>
              <a:spcAft>
                <a:spcPts val="0"/>
              </a:spcAft>
              <a:buSzPts val="1500"/>
              <a:buChar char="❏"/>
            </a:pPr>
            <a:r>
              <a:rPr lang="en" sz="1500"/>
              <a:t>The implemented native-code approach has been </a:t>
            </a:r>
            <a:r>
              <a:rPr lang="en" sz="1500"/>
              <a:t>thoroughly studied</a:t>
            </a:r>
            <a:endParaRPr sz="1500"/>
          </a:p>
          <a:p>
            <a:pPr indent="-323850" lvl="0" marL="457200" rtl="0" algn="l">
              <a:lnSpc>
                <a:spcPct val="150000"/>
              </a:lnSpc>
              <a:spcBef>
                <a:spcPts val="0"/>
              </a:spcBef>
              <a:spcAft>
                <a:spcPts val="0"/>
              </a:spcAft>
              <a:buSzPts val="1500"/>
              <a:buChar char="❏"/>
            </a:pPr>
            <a:r>
              <a:rPr lang="en" sz="1500"/>
              <a:t>With GNU Prolog it is p</a:t>
            </a:r>
            <a:r>
              <a:rPr lang="en" sz="1500"/>
              <a:t>ossible to stop the compiler at any stage.</a:t>
            </a:r>
            <a:endParaRPr sz="1500"/>
          </a:p>
          <a:p>
            <a:pPr indent="-323850" lvl="0" marL="457200" rtl="0" algn="l">
              <a:lnSpc>
                <a:spcPct val="150000"/>
              </a:lnSpc>
              <a:spcBef>
                <a:spcPts val="0"/>
              </a:spcBef>
              <a:spcAft>
                <a:spcPts val="0"/>
              </a:spcAft>
              <a:buSzPts val="1500"/>
              <a:buChar char="❏"/>
            </a:pPr>
            <a:r>
              <a:rPr lang="en" sz="1500"/>
              <a:t>Any file can be </a:t>
            </a:r>
            <a:r>
              <a:rPr lang="en" sz="1500"/>
              <a:t>inserted</a:t>
            </a:r>
            <a:r>
              <a:rPr lang="en" sz="1500"/>
              <a:t> in the compilation chain at the stage corresponding to its type.</a:t>
            </a:r>
            <a:endParaRPr/>
          </a:p>
          <a:p>
            <a:pPr indent="0" lvl="0" marL="0" rtl="0" algn="ctr">
              <a:spcBef>
                <a:spcPts val="1600"/>
              </a:spcBef>
              <a:spcAft>
                <a:spcPts val="1600"/>
              </a:spcAft>
              <a:buNone/>
            </a:pPr>
            <a:r>
              <a:rPr lang="en" sz="1900">
                <a:latin typeface="Bebas Neue"/>
                <a:ea typeface="Bebas Neue"/>
                <a:cs typeface="Bebas Neue"/>
                <a:sym typeface="Bebas Neue"/>
              </a:rPr>
              <a:t> We have thus taken </a:t>
            </a:r>
            <a:r>
              <a:rPr b="1" lang="en" sz="2300">
                <a:latin typeface="Bebas Neue"/>
                <a:ea typeface="Bebas Neue"/>
                <a:cs typeface="Bebas Neue"/>
                <a:sym typeface="Bebas Neue"/>
              </a:rPr>
              <a:t>GNU Prolog</a:t>
            </a:r>
            <a:r>
              <a:rPr lang="en" sz="1900">
                <a:latin typeface="Bebas Neue"/>
                <a:ea typeface="Bebas Neue"/>
                <a:cs typeface="Bebas Neue"/>
                <a:sym typeface="Bebas Neue"/>
              </a:rPr>
              <a:t> as the basis of our study to show the Architecture of a compiler that can produce stand alone executables</a:t>
            </a:r>
            <a:r>
              <a:rPr lang="en" sz="1900"/>
              <a:t>.</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ctrTitle"/>
          </p:nvPr>
        </p:nvSpPr>
        <p:spPr>
          <a:xfrm>
            <a:off x="2317475" y="1662175"/>
            <a:ext cx="40809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latin typeface="Verdana"/>
                <a:ea typeface="Verdana"/>
                <a:cs typeface="Verdana"/>
                <a:sym typeface="Verdana"/>
              </a:rPr>
              <a:t>THANK YOU</a:t>
            </a:r>
            <a:r>
              <a:rPr lang="en"/>
              <a:t>!</a:t>
            </a:r>
            <a:endParaRPr/>
          </a:p>
        </p:txBody>
      </p:sp>
      <p:sp>
        <p:nvSpPr>
          <p:cNvPr id="334" name="Google Shape;334;p39"/>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5" name="Google Shape;335;p39"/>
          <p:cNvSpPr txBox="1"/>
          <p:nvPr/>
        </p:nvSpPr>
        <p:spPr>
          <a:xfrm>
            <a:off x="239700" y="3778650"/>
            <a:ext cx="40176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latin typeface="Roboto"/>
                <a:ea typeface="Roboto"/>
                <a:cs typeface="Roboto"/>
                <a:sym typeface="Roboto"/>
              </a:rPr>
              <a:t>Team Members: </a:t>
            </a:r>
            <a:endParaRPr b="1">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Abhigna Banda                       IMT2018002	</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Pranav Kumar		         IMT2018020</a:t>
            </a:r>
            <a:endParaRPr>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1"/>
                </a:solidFill>
                <a:latin typeface="Roboto"/>
                <a:ea typeface="Roboto"/>
                <a:cs typeface="Roboto"/>
                <a:sym typeface="Roboto"/>
              </a:rPr>
              <a:t>Udith Sai 			         IMT2018081</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compiled and interpreted language?</a:t>
            </a:r>
            <a:endParaRPr/>
          </a:p>
        </p:txBody>
      </p:sp>
      <p:grpSp>
        <p:nvGrpSpPr>
          <p:cNvPr id="98" name="Google Shape;98;p15"/>
          <p:cNvGrpSpPr/>
          <p:nvPr/>
        </p:nvGrpSpPr>
        <p:grpSpPr>
          <a:xfrm>
            <a:off x="431935" y="1304875"/>
            <a:ext cx="4010688"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304875"/>
            <a:ext cx="3854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Compiled Language</a:t>
            </a:r>
            <a:endParaRPr>
              <a:solidFill>
                <a:schemeClr val="lt1"/>
              </a:solidFill>
            </a:endParaRPr>
          </a:p>
        </p:txBody>
      </p:sp>
      <p:sp>
        <p:nvSpPr>
          <p:cNvPr id="102" name="Google Shape;102;p15"/>
          <p:cNvSpPr txBox="1"/>
          <p:nvPr>
            <p:ph idx="4294967295" type="body"/>
          </p:nvPr>
        </p:nvSpPr>
        <p:spPr>
          <a:xfrm>
            <a:off x="508325" y="1850300"/>
            <a:ext cx="38541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Compiled languages are converted directly into machine code that the processor can execute. As a result, they tend to be faster and more efficient to execute than interpreted languages. They also give the developer more control over hardware aspects, like memory management and CPU usage.</a:t>
            </a:r>
            <a:r>
              <a:rPr lang="en" sz="1400"/>
              <a:t> </a:t>
            </a:r>
            <a:endParaRPr sz="1400"/>
          </a:p>
          <a:p>
            <a:pPr indent="0" lvl="0" marL="0" rtl="0" algn="l">
              <a:spcBef>
                <a:spcPts val="1600"/>
              </a:spcBef>
              <a:spcAft>
                <a:spcPts val="1600"/>
              </a:spcAft>
              <a:buNone/>
            </a:pPr>
            <a:r>
              <a:rPr lang="en" sz="1400"/>
              <a:t>Examples: C, C++, Erlang, Haskell, Rust, and Go.</a:t>
            </a:r>
            <a:endParaRPr sz="1400"/>
          </a:p>
        </p:txBody>
      </p:sp>
      <p:grpSp>
        <p:nvGrpSpPr>
          <p:cNvPr id="103" name="Google Shape;103;p15"/>
          <p:cNvGrpSpPr/>
          <p:nvPr/>
        </p:nvGrpSpPr>
        <p:grpSpPr>
          <a:xfrm>
            <a:off x="4685341" y="1304875"/>
            <a:ext cx="4010614"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4773050" y="1304875"/>
            <a:ext cx="3854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Interpreted Language</a:t>
            </a:r>
            <a:endParaRPr>
              <a:solidFill>
                <a:schemeClr val="lt1"/>
              </a:solidFill>
            </a:endParaRPr>
          </a:p>
        </p:txBody>
      </p:sp>
      <p:sp>
        <p:nvSpPr>
          <p:cNvPr id="107" name="Google Shape;107;p15"/>
          <p:cNvSpPr txBox="1"/>
          <p:nvPr>
            <p:ph idx="4294967295" type="body"/>
          </p:nvPr>
        </p:nvSpPr>
        <p:spPr>
          <a:xfrm>
            <a:off x="4764600" y="1850300"/>
            <a:ext cx="38541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Interpreters run through a program line by line and execute each command. Interpreted languages were once significantly slower than compiled languages.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Examples: PHP, Ruby, Python, and JavaScript.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&amp; Disadvantages</a:t>
            </a:r>
            <a:endParaRPr/>
          </a:p>
        </p:txBody>
      </p:sp>
      <p:grpSp>
        <p:nvGrpSpPr>
          <p:cNvPr id="113" name="Google Shape;113;p16"/>
          <p:cNvGrpSpPr/>
          <p:nvPr/>
        </p:nvGrpSpPr>
        <p:grpSpPr>
          <a:xfrm>
            <a:off x="431935" y="1304875"/>
            <a:ext cx="4010688" cy="3416400"/>
            <a:chOff x="431925" y="1304875"/>
            <a:chExt cx="2628925" cy="3416400"/>
          </a:xfrm>
        </p:grpSpPr>
        <p:sp>
          <p:nvSpPr>
            <p:cNvPr id="114" name="Google Shape;114;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6"/>
          <p:cNvSpPr txBox="1"/>
          <p:nvPr>
            <p:ph idx="4294967295" type="body"/>
          </p:nvPr>
        </p:nvSpPr>
        <p:spPr>
          <a:xfrm>
            <a:off x="506425" y="1304875"/>
            <a:ext cx="3854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Advantages</a:t>
            </a:r>
            <a:endParaRPr>
              <a:solidFill>
                <a:schemeClr val="lt1"/>
              </a:solidFill>
            </a:endParaRPr>
          </a:p>
        </p:txBody>
      </p:sp>
      <p:sp>
        <p:nvSpPr>
          <p:cNvPr id="117" name="Google Shape;117;p16"/>
          <p:cNvSpPr txBox="1"/>
          <p:nvPr>
            <p:ph idx="4294967295" type="body"/>
          </p:nvPr>
        </p:nvSpPr>
        <p:spPr>
          <a:xfrm>
            <a:off x="508325" y="1850300"/>
            <a:ext cx="38541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Compiled Languages:</a:t>
            </a:r>
            <a:r>
              <a:rPr lang="en" sz="1400"/>
              <a:t> Programs that are compiled into native machine code tend to be faster than interpreted code. </a:t>
            </a:r>
            <a:endParaRPr sz="1400"/>
          </a:p>
          <a:p>
            <a:pPr indent="0" lvl="0" marL="0" rtl="0" algn="l">
              <a:spcBef>
                <a:spcPts val="1600"/>
              </a:spcBef>
              <a:spcAft>
                <a:spcPts val="1600"/>
              </a:spcAft>
              <a:buNone/>
            </a:pPr>
            <a:r>
              <a:rPr b="1" lang="en" sz="1400"/>
              <a:t>Interpreted Languages: </a:t>
            </a:r>
            <a:r>
              <a:rPr lang="en" sz="1400"/>
              <a:t>Interpreted languages tend to be more flexible, and often offer features like dynamic typing and smaller program size. </a:t>
            </a:r>
            <a:endParaRPr sz="1400"/>
          </a:p>
        </p:txBody>
      </p:sp>
      <p:grpSp>
        <p:nvGrpSpPr>
          <p:cNvPr id="118" name="Google Shape;118;p16"/>
          <p:cNvGrpSpPr/>
          <p:nvPr/>
        </p:nvGrpSpPr>
        <p:grpSpPr>
          <a:xfrm>
            <a:off x="4685341" y="1304875"/>
            <a:ext cx="4010614" cy="3416400"/>
            <a:chOff x="3320450" y="1304875"/>
            <a:chExt cx="2632500" cy="3416400"/>
          </a:xfrm>
        </p:grpSpPr>
        <p:sp>
          <p:nvSpPr>
            <p:cNvPr id="119" name="Google Shape;119;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6"/>
          <p:cNvSpPr txBox="1"/>
          <p:nvPr>
            <p:ph idx="4294967295" type="body"/>
          </p:nvPr>
        </p:nvSpPr>
        <p:spPr>
          <a:xfrm>
            <a:off x="4773050" y="1304875"/>
            <a:ext cx="38541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Disadvantages</a:t>
            </a:r>
            <a:endParaRPr>
              <a:solidFill>
                <a:schemeClr val="lt1"/>
              </a:solidFill>
            </a:endParaRPr>
          </a:p>
        </p:txBody>
      </p:sp>
      <p:sp>
        <p:nvSpPr>
          <p:cNvPr id="122" name="Google Shape;122;p16"/>
          <p:cNvSpPr txBox="1"/>
          <p:nvPr>
            <p:ph idx="4294967295" type="body"/>
          </p:nvPr>
        </p:nvSpPr>
        <p:spPr>
          <a:xfrm>
            <a:off x="4764600" y="1850300"/>
            <a:ext cx="38541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Compiled Languages:</a:t>
            </a:r>
            <a:r>
              <a:rPr lang="en" sz="1400"/>
              <a:t>   </a:t>
            </a:r>
            <a:r>
              <a:rPr lang="en" sz="1400"/>
              <a:t>Additional time needed to complete the entire compilation step before testing. Platform dependence of the generated binary code. </a:t>
            </a:r>
            <a:endParaRPr sz="1400"/>
          </a:p>
          <a:p>
            <a:pPr indent="0" lvl="0" marL="0" rtl="0" algn="l">
              <a:spcBef>
                <a:spcPts val="1600"/>
              </a:spcBef>
              <a:spcAft>
                <a:spcPts val="1600"/>
              </a:spcAft>
              <a:buNone/>
            </a:pPr>
            <a:r>
              <a:rPr b="1" lang="en" sz="1400"/>
              <a:t>Interpreted Languages:</a:t>
            </a:r>
            <a:r>
              <a:rPr lang="en" sz="1400"/>
              <a:t> The most notable disadvantage is typical execution speed compared to compiled languages.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11700" y="410000"/>
            <a:ext cx="8520600" cy="9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Are there any languages with both Compiler and </a:t>
            </a:r>
            <a:r>
              <a:rPr lang="en" sz="2100"/>
              <a:t>interpreter features?</a:t>
            </a:r>
            <a:endParaRPr sz="2100"/>
          </a:p>
        </p:txBody>
      </p:sp>
      <p:sp>
        <p:nvSpPr>
          <p:cNvPr id="128" name="Google Shape;128;p17"/>
          <p:cNvSpPr txBox="1"/>
          <p:nvPr>
            <p:ph idx="4294967295" type="body"/>
          </p:nvPr>
        </p:nvSpPr>
        <p:spPr>
          <a:xfrm>
            <a:off x="311700" y="1742925"/>
            <a:ext cx="7332600" cy="16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Most programming languages can have both compiled and interpreted implementations – the language itself is not necessarily compiled or interpreted. However, for simplicity’s sake, they’re typically referred to as such. Python, for example, can be executed as either a compiled program or as an interpreted language in interactive mode.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237075"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about Prolog?</a:t>
            </a:r>
            <a:endParaRPr/>
          </a:p>
        </p:txBody>
      </p:sp>
      <p:sp>
        <p:nvSpPr>
          <p:cNvPr id="134" name="Google Shape;134;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t>The Prolog language can be compiled and can be interpreted so the answer is both. Colmerauer and his team built the first interpreter, and David Warren at the AI Department, University of Edinburgh, produced the first compiler. Typically, the trend is to develop and test basic programming constructs using the REPL (read-eval-print loop) and then move them into source code files that will be compiled to build up libraries. The libraries are then referenced from the REPL; rinse and repeat.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in Prolog</a:t>
            </a:r>
            <a:endParaRPr/>
          </a:p>
        </p:txBody>
      </p:sp>
      <p:sp>
        <p:nvSpPr>
          <p:cNvPr id="140" name="Google Shape;140;p1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19"/>
          <p:cNvSpPr txBox="1"/>
          <p:nvPr>
            <p:ph idx="4294967295" type="body"/>
          </p:nvPr>
        </p:nvSpPr>
        <p:spPr>
          <a:xfrm>
            <a:off x="432350" y="1451575"/>
            <a:ext cx="24693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lt1"/>
                </a:solidFill>
              </a:rPr>
              <a:t>Interpretation of Unit Clauses</a:t>
            </a:r>
            <a:endParaRPr sz="1300">
              <a:solidFill>
                <a:schemeClr val="lt1"/>
              </a:solidFill>
            </a:endParaRPr>
          </a:p>
        </p:txBody>
      </p:sp>
      <p:sp>
        <p:nvSpPr>
          <p:cNvPr id="142" name="Google Shape;142;p19"/>
          <p:cNvSpPr txBox="1"/>
          <p:nvPr>
            <p:ph idx="4294967295" type="body"/>
          </p:nvPr>
        </p:nvSpPr>
        <p:spPr>
          <a:xfrm>
            <a:off x="432350" y="2070575"/>
            <a:ext cx="23904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t>The Literals are boolean variables. Logic of the literals are evaluated here. </a:t>
            </a:r>
            <a:endParaRPr sz="1300"/>
          </a:p>
        </p:txBody>
      </p:sp>
      <p:sp>
        <p:nvSpPr>
          <p:cNvPr id="143" name="Google Shape;143;p1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19"/>
          <p:cNvSpPr txBox="1"/>
          <p:nvPr>
            <p:ph idx="4294967295" type="body"/>
          </p:nvPr>
        </p:nvSpPr>
        <p:spPr>
          <a:xfrm>
            <a:off x="3336150" y="1451575"/>
            <a:ext cx="23904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lt1"/>
                </a:solidFill>
              </a:rPr>
              <a:t>Interpretation of Prolog rules</a:t>
            </a:r>
            <a:endParaRPr sz="1300">
              <a:solidFill>
                <a:schemeClr val="lt1"/>
              </a:solidFill>
            </a:endParaRPr>
          </a:p>
        </p:txBody>
      </p:sp>
      <p:sp>
        <p:nvSpPr>
          <p:cNvPr id="145" name="Google Shape;145;p1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rules of the Program are evaluated. The query succeeds if the goals can be satisfied using the rules of the program.</a:t>
            </a:r>
            <a:endParaRPr sz="1300"/>
          </a:p>
          <a:p>
            <a:pPr indent="0" lvl="0" marL="0" rtl="0" algn="l">
              <a:spcBef>
                <a:spcPts val="800"/>
              </a:spcBef>
              <a:spcAft>
                <a:spcPts val="800"/>
              </a:spcAft>
              <a:buNone/>
            </a:pPr>
            <a:r>
              <a:t/>
            </a:r>
            <a:endParaRPr sz="1300"/>
          </a:p>
        </p:txBody>
      </p:sp>
      <p:sp>
        <p:nvSpPr>
          <p:cNvPr id="146" name="Google Shape;146;p1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7" name="Google Shape;147;p19"/>
          <p:cNvSpPr txBox="1"/>
          <p:nvPr>
            <p:ph idx="4294967295" type="body"/>
          </p:nvPr>
        </p:nvSpPr>
        <p:spPr>
          <a:xfrm>
            <a:off x="6254224" y="1451575"/>
            <a:ext cx="24717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lt1"/>
                </a:solidFill>
              </a:rPr>
              <a:t>Similarity b\w prolog and CFG</a:t>
            </a:r>
            <a:endParaRPr sz="1300">
              <a:solidFill>
                <a:schemeClr val="lt1"/>
              </a:solidFill>
            </a:endParaRPr>
          </a:p>
        </p:txBody>
      </p:sp>
      <p:sp>
        <p:nvSpPr>
          <p:cNvPr id="148" name="Google Shape;148;p1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 Prolog program is associated with a context-free grammar in which a literal is a nonterminal and a rule corresponds to a grammar rule in which the head rewrites into the tail; a unit clause is viewed as a grammar rule in which a nonterminal rewrites into the empty symbol t.</a:t>
            </a:r>
            <a:endParaRPr sz="1300"/>
          </a:p>
          <a:p>
            <a:pPr indent="0" lvl="0" marL="0" rtl="0" algn="l">
              <a:spcBef>
                <a:spcPts val="800"/>
              </a:spcBef>
              <a:spcAft>
                <a:spcPts val="8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Interpretation in Prolog</a:t>
            </a:r>
            <a:endParaRPr/>
          </a:p>
          <a:p>
            <a:pPr indent="0" lvl="0" marL="0" rtl="0" algn="l">
              <a:spcBef>
                <a:spcPts val="0"/>
              </a:spcBef>
              <a:spcAft>
                <a:spcPts val="0"/>
              </a:spcAft>
              <a:buNone/>
            </a:pPr>
            <a:r>
              <a:t/>
            </a:r>
            <a:endParaRPr/>
          </a:p>
        </p:txBody>
      </p:sp>
      <p:sp>
        <p:nvSpPr>
          <p:cNvPr id="154" name="Google Shape;154;p20"/>
          <p:cNvSpPr txBox="1"/>
          <p:nvPr>
            <p:ph idx="4294967295" type="body"/>
          </p:nvPr>
        </p:nvSpPr>
        <p:spPr>
          <a:xfrm>
            <a:off x="311700" y="1057125"/>
            <a:ext cx="7332600" cy="168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The rules will be stored sequentially in a database implemented as a one-dimensional array Rule [ 1, n] and contains pointers to a special type of linear list. Such a list is a record with two fields. the first storing a letter, and the second being either nil or a pointer to a linear list. Let the function cons be the constructor of a list element.</a:t>
            </a:r>
            <a:endParaRPr sz="1700"/>
          </a:p>
        </p:txBody>
      </p:sp>
      <p:sp>
        <p:nvSpPr>
          <p:cNvPr id="155" name="Google Shape;155;p20"/>
          <p:cNvSpPr txBox="1"/>
          <p:nvPr>
            <p:ph idx="4294967295" type="body"/>
          </p:nvPr>
        </p:nvSpPr>
        <p:spPr>
          <a:xfrm>
            <a:off x="378875" y="2743125"/>
            <a:ext cx="3646800" cy="2229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700"/>
              <a:t>Example </a:t>
            </a:r>
            <a:r>
              <a:rPr lang="en" sz="1700"/>
              <a:t>knowledge</a:t>
            </a:r>
            <a:r>
              <a:rPr lang="en" sz="1700"/>
              <a:t> base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1.	a :- b, c, d.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2.	a :- e, f.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3.	b :- f.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4.	e.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5.	f.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rPr lang="en" sz="1700"/>
              <a:t>6.	a :- f.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t/>
            </a:r>
            <a:endParaRPr sz="1700"/>
          </a:p>
          <a:p>
            <a:pPr indent="0" lvl="0" marL="0" rtl="0" algn="l">
              <a:lnSpc>
                <a:spcPct val="50000"/>
              </a:lnSpc>
              <a:spcBef>
                <a:spcPts val="0"/>
              </a:spcBef>
              <a:spcAft>
                <a:spcPts val="0"/>
              </a:spcAft>
              <a:buNone/>
            </a:pPr>
            <a:r>
              <a:t/>
            </a:r>
            <a:endParaRPr sz="1700"/>
          </a:p>
        </p:txBody>
      </p:sp>
      <p:sp>
        <p:nvSpPr>
          <p:cNvPr id="156" name="Google Shape;156;p20"/>
          <p:cNvSpPr txBox="1"/>
          <p:nvPr>
            <p:ph idx="4294967295" type="body"/>
          </p:nvPr>
        </p:nvSpPr>
        <p:spPr>
          <a:xfrm>
            <a:off x="2974325" y="3084200"/>
            <a:ext cx="6176100" cy="121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700"/>
              <a:t>Rule[1] := cons (‘a’. cons (‘b’, cons (‘c’, cons (‘d’, nil)))). </a:t>
            </a:r>
            <a:endParaRPr sz="1700"/>
          </a:p>
          <a:p>
            <a:pPr indent="0" lvl="0" marL="0" rtl="0" algn="ctr">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lang="en" sz="1700"/>
              <a:t>Rule [5] := cons (‘e’. nil). </a:t>
            </a:r>
            <a:endParaRPr sz="1700"/>
          </a:p>
          <a:p>
            <a:pPr indent="0" lvl="0" marL="0" rtl="0" algn="ctr">
              <a:lnSpc>
                <a:spcPct val="100000"/>
              </a:lnSpc>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Compilation in Prolog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