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6"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9/5/2024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05/09/2024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Uditi Gupta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6-Sept-2024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900" b="1" i="0" dirty="0">
                <a:solidFill>
                  <a:srgbClr val="111111"/>
                </a:solidFill>
                <a:effectLst/>
                <a:latin typeface="Calibri" panose="020F0502020204030204" pitchFamily="34" charset="0"/>
                <a:cs typeface="Calibri" panose="020F0502020204030204" pitchFamily="34" charset="0"/>
              </a:rPr>
              <a:t>Database Management System (DBMS)</a:t>
            </a:r>
            <a:r>
              <a:rPr lang="en-US" sz="1900" b="0" i="0" dirty="0">
                <a:solidFill>
                  <a:srgbClr val="111111"/>
                </a:solidFill>
                <a:effectLst/>
                <a:latin typeface="Calibri" panose="020F0502020204030204" pitchFamily="34" charset="0"/>
                <a:cs typeface="Calibri" panose="020F0502020204030204" pitchFamily="34" charset="0"/>
              </a:rPr>
              <a:t>: Essential for managing and accessing large volumes of data efficiently.</a:t>
            </a:r>
          </a:p>
          <a:p>
            <a:pPr algn="l">
              <a:buFont typeface="Arial" panose="020B0604020202020204" pitchFamily="34" charset="0"/>
              <a:buChar char="•"/>
            </a:pPr>
            <a:r>
              <a:rPr lang="en-US" sz="1900" b="1" i="0" dirty="0">
                <a:solidFill>
                  <a:srgbClr val="111111"/>
                </a:solidFill>
                <a:effectLst/>
                <a:latin typeface="Calibri" panose="020F0502020204030204" pitchFamily="34" charset="0"/>
                <a:cs typeface="Calibri" panose="020F0502020204030204" pitchFamily="34" charset="0"/>
              </a:rPr>
              <a:t>Relational Database Management System</a:t>
            </a:r>
            <a:r>
              <a:rPr lang="en-US" sz="1900" b="0" i="0" dirty="0">
                <a:solidFill>
                  <a:srgbClr val="111111"/>
                </a:solidFill>
                <a:effectLst/>
                <a:latin typeface="Calibri" panose="020F0502020204030204" pitchFamily="34" charset="0"/>
                <a:cs typeface="Calibri" panose="020F0502020204030204" pitchFamily="34" charset="0"/>
              </a:rPr>
              <a:t>: Crucial for handling complex relationships within industry datasets.</a:t>
            </a:r>
          </a:p>
          <a:p>
            <a:pPr algn="l">
              <a:buFont typeface="Arial" panose="020B0604020202020204" pitchFamily="34" charset="0"/>
              <a:buChar char="•"/>
            </a:pPr>
            <a:r>
              <a:rPr lang="en-US" sz="1900" b="1" i="0" dirty="0">
                <a:solidFill>
                  <a:srgbClr val="111111"/>
                </a:solidFill>
                <a:effectLst/>
                <a:latin typeface="Calibri" panose="020F0502020204030204" pitchFamily="34" charset="0"/>
                <a:cs typeface="Calibri" panose="020F0502020204030204" pitchFamily="34" charset="0"/>
              </a:rPr>
              <a:t>PostgreSQL</a:t>
            </a:r>
            <a:r>
              <a:rPr lang="en-US" sz="1900" b="0" i="0" dirty="0">
                <a:solidFill>
                  <a:srgbClr val="111111"/>
                </a:solidFill>
                <a:effectLst/>
                <a:latin typeface="Calibri" panose="020F0502020204030204" pitchFamily="34" charset="0"/>
                <a:cs typeface="Calibri" panose="020F0502020204030204" pitchFamily="34" charset="0"/>
              </a:rPr>
              <a:t>: Robust, scalable database system for complex queries and data management.</a:t>
            </a:r>
          </a:p>
          <a:p>
            <a:pPr algn="l">
              <a:buFont typeface="Arial" panose="020B0604020202020204" pitchFamily="34" charset="0"/>
              <a:buChar char="•"/>
            </a:pPr>
            <a:r>
              <a:rPr lang="en-US" sz="1900" b="1" i="0" dirty="0">
                <a:solidFill>
                  <a:srgbClr val="111111"/>
                </a:solidFill>
                <a:effectLst/>
                <a:latin typeface="Calibri" panose="020F0502020204030204" pitchFamily="34" charset="0"/>
                <a:cs typeface="Calibri" panose="020F0502020204030204" pitchFamily="34" charset="0"/>
              </a:rPr>
              <a:t>YAML File Creation for Automating Processes</a:t>
            </a:r>
            <a:r>
              <a:rPr lang="en-US" sz="1900" b="0" i="0" dirty="0">
                <a:solidFill>
                  <a:srgbClr val="111111"/>
                </a:solidFill>
                <a:effectLst/>
                <a:latin typeface="Calibri" panose="020F0502020204030204" pitchFamily="34" charset="0"/>
                <a:cs typeface="Calibri" panose="020F0502020204030204" pitchFamily="34" charset="0"/>
              </a:rPr>
              <a:t>: Streamlines repetitive tasks in data workflows.</a:t>
            </a:r>
          </a:p>
          <a:p>
            <a:pPr algn="l">
              <a:buFont typeface="Arial" panose="020B0604020202020204" pitchFamily="34" charset="0"/>
              <a:buChar char="•"/>
            </a:pPr>
            <a:r>
              <a:rPr lang="en-US" sz="1900" b="1" i="0" dirty="0">
                <a:solidFill>
                  <a:srgbClr val="111111"/>
                </a:solidFill>
                <a:effectLst/>
                <a:latin typeface="Calibri" panose="020F0502020204030204" pitchFamily="34" charset="0"/>
                <a:cs typeface="Calibri" panose="020F0502020204030204" pitchFamily="34" charset="0"/>
              </a:rPr>
              <a:t>Normalization of Data</a:t>
            </a:r>
            <a:r>
              <a:rPr lang="en-US" sz="1900" b="0" i="0" dirty="0">
                <a:solidFill>
                  <a:srgbClr val="111111"/>
                </a:solidFill>
                <a:effectLst/>
                <a:latin typeface="Calibri" panose="020F0502020204030204" pitchFamily="34" charset="0"/>
                <a:cs typeface="Calibri" panose="020F0502020204030204" pitchFamily="34" charset="0"/>
              </a:rPr>
              <a:t>: Reduces redundancy and improves data integrity for accurate analysis.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2" descr="PPT - Introduction To DBMS - Database Management System | What Is DBMS ...">
            <a:extLst>
              <a:ext uri="{FF2B5EF4-FFF2-40B4-BE49-F238E27FC236}">
                <a16:creationId xmlns:a16="http://schemas.microsoft.com/office/drawing/2014/main" id="{71DB4EBF-3D37-B5CD-44CF-5368D2FF6E10}"/>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74054" y="2483317"/>
            <a:ext cx="4996582" cy="2810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Implementing unit testing, TDD, and DevOps practices like CI/CD at Shell involves challenges such as a steep learning curve, resistance to change, and difficulties in writing comprehensive tests. Balancing test writing with functionality and integrating various tools in DevOps can be complex. Overcoming these hurdles requires thorough training, a collaborative culture, and investing in automation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2" descr="5 Challenges of Online Learning — And How To Overcome Them">
            <a:extLst>
              <a:ext uri="{FF2B5EF4-FFF2-40B4-BE49-F238E27FC236}">
                <a16:creationId xmlns:a16="http://schemas.microsoft.com/office/drawing/2014/main" id="{47F6D934-5454-B008-307B-B8C9CCC069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8727" y="2718013"/>
            <a:ext cx="45148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Implementing Azure cloud at Shell presents several challenges. Migrating existing systems requires significant planning and expertise. Ensuring data security and compliance with regulations is critical, necessitating robust measures and continuous monitoring. The learning curve for Azure’s services is steep, demanding comprehensive training for IT staff. Integrating with on-premises systems and other cloud services can be technically difficult. Managing costs while scaling resources requires careful financial planning. Overcoming these challenges involves strategic planning, training, and leveraging Azure’s support and best practices.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2" descr="5 Common Challenges of Online Learning &amp; How to Overcome Them | Otter.ai">
            <a:extLst>
              <a:ext uri="{FF2B5EF4-FFF2-40B4-BE49-F238E27FC236}">
                <a16:creationId xmlns:a16="http://schemas.microsoft.com/office/drawing/2014/main" id="{815CCB00-91CB-CFE6-1847-CFA9C2F1E4AB}"/>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20344" y="2365628"/>
            <a:ext cx="5111615" cy="3066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Implementing a DBMS like PostgreSQL at Shell involves several challenges. Migrating existing data requires meticulous planning and expertise. Ensuring data security and compliance with regulations is critical, necessitating robust measures and continuous monitoring. The learning curve for DBMS features is steep, demanding comprehensive training for IT staff. Integrating the DBMS with on-premises systems and other cloud services can be technically difficult. Managing database performance and scalability as data volumes grow requires ongoing optimization. Overcoming these challenges involves strategic planning, training, and leveraging best practices and support from the DBMS.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6" descr="What Is Mobile Device Testing and Best Practices For Mobile Testing?">
            <a:extLst>
              <a:ext uri="{FF2B5EF4-FFF2-40B4-BE49-F238E27FC236}">
                <a16:creationId xmlns:a16="http://schemas.microsoft.com/office/drawing/2014/main" id="{8F2533D2-4F81-95E3-B330-ED21810CC2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7387" y="2579571"/>
            <a:ext cx="4897530" cy="250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skills learnt till date that are Behavioral skills, BA &amp; Agile and DBMS, azure cloud, </a:t>
            </a:r>
            <a:r>
              <a:rPr lang="en-US" sz="2000" dirty="0" err="1">
                <a:effectLst>
                  <a:outerShdw blurRad="38100" dist="38100" dir="2700000" algn="tl">
                    <a:srgbClr val="000000">
                      <a:alpha val="43137"/>
                    </a:srgbClr>
                  </a:outerShdw>
                </a:effectLst>
              </a:rPr>
              <a:t>devops</a:t>
            </a: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 Brush up previous week’s concepts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 Try out epic-story-feature and SQL queries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Completed</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248011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We played Chinese whisperers to understand that communication is the key to team building.</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7EA4164E-C6C5-B1C5-BC84-DD74F5CB9B47}"/>
              </a:ext>
            </a:extLst>
          </p:cNvPr>
          <p:cNvPicPr>
            <a:picLocks noChangeAspect="1"/>
          </p:cNvPicPr>
          <p:nvPr/>
        </p:nvPicPr>
        <p:blipFill>
          <a:blip r:embed="rId7"/>
          <a:stretch>
            <a:fillRect/>
          </a:stretch>
        </p:blipFill>
        <p:spPr>
          <a:xfrm>
            <a:off x="6578148" y="2280765"/>
            <a:ext cx="4948371" cy="3442345"/>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latin typeface="Calibri" panose="020F0502020204030204" pitchFamily="34" charset="0"/>
                <a:cs typeface="Calibri" panose="020F0502020204030204" pitchFamily="34" charset="0"/>
              </a:rPr>
              <a:t>Learned topics like software testing TDD, CI &amp; CD, </a:t>
            </a:r>
            <a:r>
              <a:rPr lang="en-US" sz="2000" dirty="0" err="1">
                <a:latin typeface="Calibri" panose="020F0502020204030204" pitchFamily="34" charset="0"/>
                <a:cs typeface="Calibri" panose="020F0502020204030204" pitchFamily="34" charset="0"/>
              </a:rPr>
              <a:t>devOps</a:t>
            </a:r>
            <a:r>
              <a:rPr lang="en-US" sz="2000" dirty="0">
                <a:latin typeface="Calibri" panose="020F0502020204030204" pitchFamily="34" charset="0"/>
                <a:cs typeface="Calibri" panose="020F0502020204030204" pitchFamily="34" charset="0"/>
              </a:rPr>
              <a:t>, DBMS</a:t>
            </a:r>
          </a:p>
          <a:p>
            <a:pPr>
              <a:lnSpc>
                <a:spcPct val="100000"/>
              </a:lnSpc>
            </a:pPr>
            <a:endParaRPr lang="en-US" sz="2000" dirty="0">
              <a:latin typeface="Calibri" panose="020F0502020204030204" pitchFamily="34" charset="0"/>
              <a:cs typeface="Calibri" panose="020F0502020204030204" pitchFamily="34" charset="0"/>
            </a:endParaRPr>
          </a:p>
          <a:p>
            <a:pPr>
              <a:lnSpc>
                <a:spcPct val="100000"/>
              </a:lnSpc>
            </a:pPr>
            <a:r>
              <a:rPr lang="en-US" sz="2000" dirty="0">
                <a:latin typeface="Calibri" panose="020F0502020204030204" pitchFamily="34" charset="0"/>
                <a:cs typeface="Calibri" panose="020F0502020204030204" pitchFamily="34" charset="0"/>
              </a:rPr>
              <a:t>We will begin with department specific training</a:t>
            </a:r>
          </a:p>
          <a:p>
            <a:pPr>
              <a:lnSpc>
                <a:spcPct val="100000"/>
              </a:lnSpc>
            </a:pPr>
            <a:endParaRPr lang="en-US" sz="2000" dirty="0">
              <a:latin typeface="Calibri" panose="020F0502020204030204" pitchFamily="34" charset="0"/>
              <a:cs typeface="Calibri" panose="020F0502020204030204" pitchFamily="34" charset="0"/>
            </a:endParaRPr>
          </a:p>
          <a:p>
            <a:pPr>
              <a:lnSpc>
                <a:spcPct val="100000"/>
              </a:lnSpc>
            </a:pPr>
            <a:r>
              <a:rPr lang="en-US" sz="2000" dirty="0">
                <a:latin typeface="Calibri" panose="020F0502020204030204" pitchFamily="34" charset="0"/>
                <a:cs typeface="Calibri" panose="020F0502020204030204" pitchFamily="34" charset="0"/>
              </a:rPr>
              <a:t>All the topics are necessary for the company’s work.</a:t>
            </a:r>
          </a:p>
          <a:p>
            <a:pPr marL="457200" indent="-457200">
              <a:lnSpc>
                <a:spcPct val="100000"/>
              </a:lnSpc>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You either be as you seem or seem as you are. There is only one life, do your best and stand out. Spread happiness.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pic>
        <p:nvPicPr>
          <p:cNvPr id="2" name="Picture 2" descr="Why Education Is A Crucial Ingredient In The Global Empowerment Of ...">
            <a:extLst>
              <a:ext uri="{FF2B5EF4-FFF2-40B4-BE49-F238E27FC236}">
                <a16:creationId xmlns:a16="http://schemas.microsoft.com/office/drawing/2014/main" id="{D6658F0F-25FA-CCD1-22F2-705F14F53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1799" y="2459456"/>
            <a:ext cx="4799797" cy="282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611851"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 in this weeks Technical bootcamp-</a:t>
            </a:r>
          </a:p>
          <a:p>
            <a:r>
              <a:rPr lang="en-US" sz="2000" dirty="0"/>
              <a:t>Software testing</a:t>
            </a:r>
          </a:p>
          <a:p>
            <a:r>
              <a:rPr lang="en-US" sz="2000" dirty="0"/>
              <a:t>Software development life cycle</a:t>
            </a:r>
          </a:p>
          <a:p>
            <a:r>
              <a:rPr lang="en-US" sz="2000" dirty="0"/>
              <a:t>Software testing life cycle</a:t>
            </a:r>
          </a:p>
          <a:p>
            <a:r>
              <a:rPr lang="en-US" sz="2000" dirty="0"/>
              <a:t>Functional Requirements</a:t>
            </a:r>
          </a:p>
          <a:p>
            <a:r>
              <a:rPr lang="en-US" sz="2000" dirty="0"/>
              <a:t>Non-Functional Requirements</a:t>
            </a:r>
          </a:p>
          <a:p>
            <a:r>
              <a:rPr lang="en-US" sz="2000" dirty="0"/>
              <a:t>Test Driven Development</a:t>
            </a:r>
          </a:p>
          <a:p>
            <a:endParaRPr lang="en-US" sz="2000" dirty="0"/>
          </a:p>
          <a:p>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pic>
        <p:nvPicPr>
          <p:cNvPr id="2" name="Picture 6" descr="What is Unit Testing? | Autify Blog">
            <a:extLst>
              <a:ext uri="{FF2B5EF4-FFF2-40B4-BE49-F238E27FC236}">
                <a16:creationId xmlns:a16="http://schemas.microsoft.com/office/drawing/2014/main" id="{4996B06D-D473-D025-7C8A-D0D52123CC7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87426" y="2352584"/>
            <a:ext cx="5090823" cy="313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learned in Day 2 of Technical bootcamp-</a:t>
            </a:r>
          </a:p>
          <a:p>
            <a:r>
              <a:rPr lang="en-US" sz="2000" dirty="0"/>
              <a:t>DevOps</a:t>
            </a:r>
          </a:p>
          <a:p>
            <a:r>
              <a:rPr lang="en-US" sz="2000" dirty="0"/>
              <a:t>DevOps Principle</a:t>
            </a:r>
          </a:p>
          <a:p>
            <a:r>
              <a:rPr lang="en-US" sz="2000" dirty="0"/>
              <a:t>Benefits of </a:t>
            </a:r>
            <a:r>
              <a:rPr lang="en-US" sz="2000" dirty="0" err="1"/>
              <a:t>Devops</a:t>
            </a:r>
            <a:endParaRPr lang="en-US" sz="2000" dirty="0"/>
          </a:p>
          <a:p>
            <a:r>
              <a:rPr lang="en-US" sz="2000" dirty="0" err="1"/>
              <a:t>Github</a:t>
            </a:r>
            <a:r>
              <a:rPr lang="en-US" sz="2000" dirty="0"/>
              <a:t> Actions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pic>
        <p:nvPicPr>
          <p:cNvPr id="2" name="Picture 8" descr="Importance of Azure DevOps and DevOps Board | by Rahulkishorebdm | Medium">
            <a:extLst>
              <a:ext uri="{FF2B5EF4-FFF2-40B4-BE49-F238E27FC236}">
                <a16:creationId xmlns:a16="http://schemas.microsoft.com/office/drawing/2014/main" id="{1B382086-10CC-BFA8-0851-C75C2FCB97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9049" y="2132115"/>
            <a:ext cx="5154205" cy="358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Things we learnt in Day 3 of technical bootcamp-</a:t>
            </a:r>
          </a:p>
          <a:p>
            <a:r>
              <a:rPr lang="en-US" sz="2000" dirty="0"/>
              <a:t>Database management system (DBMS)</a:t>
            </a:r>
          </a:p>
          <a:p>
            <a:r>
              <a:rPr lang="en-US" sz="2000" dirty="0"/>
              <a:t>Relational Database management system</a:t>
            </a:r>
          </a:p>
          <a:p>
            <a:r>
              <a:rPr lang="en-US" sz="2000" dirty="0"/>
              <a:t>PostgreSQL</a:t>
            </a:r>
          </a:p>
          <a:p>
            <a:r>
              <a:rPr lang="en-US" sz="2000" dirty="0"/>
              <a:t>YAML file creation for automating the processes</a:t>
            </a:r>
          </a:p>
          <a:p>
            <a:r>
              <a:rPr lang="en-US" sz="2000" dirty="0"/>
              <a:t>Normalization of data</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pic>
        <p:nvPicPr>
          <p:cNvPr id="2" name="Picture 2" descr="What is Database Management System (DBMS)? - Examples, Components">
            <a:extLst>
              <a:ext uri="{FF2B5EF4-FFF2-40B4-BE49-F238E27FC236}">
                <a16:creationId xmlns:a16="http://schemas.microsoft.com/office/drawing/2014/main" id="{FBEE2EBC-08D0-A5A7-C7B4-818FBB4F1E14}"/>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85573" y="1970061"/>
            <a:ext cx="5181158" cy="3885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860993"/>
            <a:ext cx="5871979" cy="430880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b="1" i="0" dirty="0">
                <a:solidFill>
                  <a:srgbClr val="111111"/>
                </a:solidFill>
                <a:effectLst/>
                <a:latin typeface="Calibri" panose="020F0502020204030204" pitchFamily="34" charset="0"/>
                <a:cs typeface="Calibri" panose="020F0502020204030204" pitchFamily="34" charset="0"/>
              </a:rPr>
              <a:t>Software Testing</a:t>
            </a:r>
            <a:r>
              <a:rPr lang="en-US" b="0" i="0" dirty="0">
                <a:solidFill>
                  <a:srgbClr val="111111"/>
                </a:solidFill>
                <a:effectLst/>
                <a:latin typeface="Calibri" panose="020F0502020204030204" pitchFamily="34" charset="0"/>
                <a:cs typeface="Calibri" panose="020F0502020204030204" pitchFamily="34" charset="0"/>
              </a:rPr>
              <a:t>: Ensures the reliability and security of Shell’s digital systems, crucial for operational integrity.</a:t>
            </a:r>
          </a:p>
          <a:p>
            <a:pPr algn="l">
              <a:buFont typeface="Arial" panose="020B0604020202020204" pitchFamily="34" charset="0"/>
              <a:buChar char="•"/>
            </a:pPr>
            <a:r>
              <a:rPr lang="en-US" b="1" i="0" dirty="0">
                <a:solidFill>
                  <a:srgbClr val="111111"/>
                </a:solidFill>
                <a:effectLst/>
                <a:latin typeface="Calibri" panose="020F0502020204030204" pitchFamily="34" charset="0"/>
                <a:cs typeface="Calibri" panose="020F0502020204030204" pitchFamily="34" charset="0"/>
              </a:rPr>
              <a:t>Software Development Life Cycle (SDLC)</a:t>
            </a:r>
            <a:r>
              <a:rPr lang="en-US" b="0" i="0" dirty="0">
                <a:solidFill>
                  <a:srgbClr val="111111"/>
                </a:solidFill>
                <a:effectLst/>
                <a:latin typeface="Calibri" panose="020F0502020204030204" pitchFamily="34" charset="0"/>
                <a:cs typeface="Calibri" panose="020F0502020204030204" pitchFamily="34" charset="0"/>
              </a:rPr>
              <a:t>: Provides a structured approach to software projects, aligning them with Shell’s strategic goals.</a:t>
            </a:r>
          </a:p>
          <a:p>
            <a:pPr algn="l">
              <a:buFont typeface="Arial" panose="020B0604020202020204" pitchFamily="34" charset="0"/>
              <a:buChar char="•"/>
            </a:pPr>
            <a:r>
              <a:rPr lang="en-US" b="1" i="0" dirty="0">
                <a:solidFill>
                  <a:srgbClr val="111111"/>
                </a:solidFill>
                <a:effectLst/>
                <a:latin typeface="Calibri" panose="020F0502020204030204" pitchFamily="34" charset="0"/>
                <a:cs typeface="Calibri" panose="020F0502020204030204" pitchFamily="34" charset="0"/>
              </a:rPr>
              <a:t>Software Testing Life Cycle (STLC)</a:t>
            </a:r>
            <a:r>
              <a:rPr lang="en-US" b="0" i="0" dirty="0">
                <a:solidFill>
                  <a:srgbClr val="111111"/>
                </a:solidFill>
                <a:effectLst/>
                <a:latin typeface="Calibri" panose="020F0502020204030204" pitchFamily="34" charset="0"/>
                <a:cs typeface="Calibri" panose="020F0502020204030204" pitchFamily="34" charset="0"/>
              </a:rPr>
              <a:t>: Focuses on maintaining software quality standards, essential for safe and efficient operations.</a:t>
            </a:r>
          </a:p>
          <a:p>
            <a:pPr algn="l">
              <a:buFont typeface="Arial" panose="020B0604020202020204" pitchFamily="34" charset="0"/>
              <a:buChar char="•"/>
            </a:pPr>
            <a:r>
              <a:rPr lang="en-US" b="1" i="0" dirty="0">
                <a:solidFill>
                  <a:srgbClr val="111111"/>
                </a:solidFill>
                <a:effectLst/>
                <a:latin typeface="Calibri" panose="020F0502020204030204" pitchFamily="34" charset="0"/>
                <a:cs typeface="Calibri" panose="020F0502020204030204" pitchFamily="34" charset="0"/>
              </a:rPr>
              <a:t>Functional Requirements</a:t>
            </a:r>
            <a:r>
              <a:rPr lang="en-US" b="0" i="0" dirty="0">
                <a:solidFill>
                  <a:srgbClr val="111111"/>
                </a:solidFill>
                <a:effectLst/>
                <a:latin typeface="Calibri" panose="020F0502020204030204" pitchFamily="34" charset="0"/>
                <a:cs typeface="Calibri" panose="020F0502020204030204" pitchFamily="34" charset="0"/>
              </a:rPr>
              <a:t>: Define the specific functionalities needed to support Shell’s business processes effectively.</a:t>
            </a:r>
          </a:p>
          <a:p>
            <a:pPr algn="l">
              <a:buFont typeface="Arial" panose="020B0604020202020204" pitchFamily="34" charset="0"/>
              <a:buChar char="•"/>
            </a:pPr>
            <a:r>
              <a:rPr lang="en-US" b="1" i="0" dirty="0">
                <a:solidFill>
                  <a:srgbClr val="111111"/>
                </a:solidFill>
                <a:effectLst/>
                <a:latin typeface="Calibri" panose="020F0502020204030204" pitchFamily="34" charset="0"/>
                <a:cs typeface="Calibri" panose="020F0502020204030204" pitchFamily="34" charset="0"/>
              </a:rPr>
              <a:t>Non-Functional Requirements</a:t>
            </a:r>
            <a:r>
              <a:rPr lang="en-US" b="0" i="0" dirty="0">
                <a:solidFill>
                  <a:srgbClr val="111111"/>
                </a:solidFill>
                <a:effectLst/>
                <a:latin typeface="Calibri" panose="020F0502020204030204" pitchFamily="34" charset="0"/>
                <a:cs typeface="Calibri" panose="020F0502020204030204" pitchFamily="34" charset="0"/>
              </a:rPr>
              <a:t>: Ensure software performance, security, and usability, supporting robust and user-friendly systems.</a:t>
            </a:r>
          </a:p>
          <a:p>
            <a:pPr algn="l">
              <a:buFont typeface="Arial" panose="020B0604020202020204" pitchFamily="34" charset="0"/>
              <a:buChar char="•"/>
            </a:pPr>
            <a:r>
              <a:rPr lang="en-US" b="1" i="0" dirty="0">
                <a:solidFill>
                  <a:srgbClr val="111111"/>
                </a:solidFill>
                <a:effectLst/>
                <a:latin typeface="Calibri" panose="020F0502020204030204" pitchFamily="34" charset="0"/>
                <a:cs typeface="Calibri" panose="020F0502020204030204" pitchFamily="34" charset="0"/>
              </a:rPr>
              <a:t>Test Driven Development (TDD)</a:t>
            </a:r>
            <a:r>
              <a:rPr lang="en-US" b="0" i="0" dirty="0">
                <a:solidFill>
                  <a:srgbClr val="111111"/>
                </a:solidFill>
                <a:effectLst/>
                <a:latin typeface="Calibri" panose="020F0502020204030204" pitchFamily="34" charset="0"/>
                <a:cs typeface="Calibri" panose="020F0502020204030204" pitchFamily="34" charset="0"/>
              </a:rPr>
              <a:t>: Promotes high-quality software development by ensuring each piece of code is tested as it is written.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30880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2" descr="TWI – Software Products for the Oil and Gas Industry - TWI">
            <a:extLst>
              <a:ext uri="{FF2B5EF4-FFF2-40B4-BE49-F238E27FC236}">
                <a16:creationId xmlns:a16="http://schemas.microsoft.com/office/drawing/2014/main" id="{4DD9A5FE-5A2C-62F0-8CD1-0F657E22B25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68420" y="2425566"/>
            <a:ext cx="5015464" cy="318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700" b="1" i="0" dirty="0">
                <a:solidFill>
                  <a:srgbClr val="111111"/>
                </a:solidFill>
                <a:effectLst/>
                <a:latin typeface="Calibri" panose="020F0502020204030204" pitchFamily="34" charset="0"/>
                <a:cs typeface="Calibri" panose="020F0502020204030204" pitchFamily="34" charset="0"/>
              </a:rPr>
              <a:t>Software Testing</a:t>
            </a:r>
            <a:r>
              <a:rPr lang="en-US" sz="1700" b="0" i="0" dirty="0">
                <a:solidFill>
                  <a:srgbClr val="111111"/>
                </a:solidFill>
                <a:effectLst/>
                <a:latin typeface="Calibri" panose="020F0502020204030204" pitchFamily="34" charset="0"/>
                <a:cs typeface="Calibri" panose="020F0502020204030204" pitchFamily="34" charset="0"/>
              </a:rPr>
              <a:t>: Ensures the reliability and security of Shell’s digital systems, crucial for operational integrity.</a:t>
            </a:r>
          </a:p>
          <a:p>
            <a:pPr algn="l">
              <a:buFont typeface="Arial" panose="020B0604020202020204" pitchFamily="34" charset="0"/>
              <a:buChar char="•"/>
            </a:pPr>
            <a:r>
              <a:rPr lang="en-US" sz="1700" b="1" dirty="0">
                <a:solidFill>
                  <a:srgbClr val="111111"/>
                </a:solidFill>
                <a:latin typeface="Calibri" panose="020F0502020204030204" pitchFamily="34" charset="0"/>
                <a:cs typeface="Calibri" panose="020F0502020204030204" pitchFamily="34" charset="0"/>
              </a:rPr>
              <a:t>DevOps</a:t>
            </a:r>
            <a:r>
              <a:rPr lang="en-US" sz="1700" dirty="0">
                <a:solidFill>
                  <a:srgbClr val="111111"/>
                </a:solidFill>
                <a:latin typeface="Calibri" panose="020F0502020204030204" pitchFamily="34" charset="0"/>
                <a:cs typeface="Calibri" panose="020F0502020204030204" pitchFamily="34" charset="0"/>
              </a:rPr>
              <a:t>: Enhances collaboration between development and operations teams, enabling faster and more reliable software delivery</a:t>
            </a:r>
            <a:r>
              <a:rPr lang="en-US" sz="1700" b="0" i="0" dirty="0">
                <a:solidFill>
                  <a:srgbClr val="111111"/>
                </a:solidFill>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700" b="1" dirty="0">
                <a:solidFill>
                  <a:srgbClr val="111111"/>
                </a:solidFill>
                <a:latin typeface="Calibri" panose="020F0502020204030204" pitchFamily="34" charset="0"/>
                <a:cs typeface="Calibri" panose="020F0502020204030204" pitchFamily="34" charset="0"/>
              </a:rPr>
              <a:t>DevOps Principle</a:t>
            </a:r>
            <a:r>
              <a:rPr lang="en-US" sz="1700" dirty="0">
                <a:solidFill>
                  <a:srgbClr val="111111"/>
                </a:solidFill>
                <a:latin typeface="Calibri" panose="020F0502020204030204" pitchFamily="34" charset="0"/>
                <a:cs typeface="Calibri" panose="020F0502020204030204" pitchFamily="34" charset="0"/>
              </a:rPr>
              <a:t>: Promotes automation, continuous integration, and a culture of shared responsibility, improving efficiency and quality</a:t>
            </a:r>
            <a:r>
              <a:rPr lang="en-US" sz="1700" b="0" i="0" dirty="0">
                <a:solidFill>
                  <a:srgbClr val="111111"/>
                </a:solidFill>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700" b="1" dirty="0">
                <a:solidFill>
                  <a:srgbClr val="111111"/>
                </a:solidFill>
                <a:latin typeface="Calibri" panose="020F0502020204030204" pitchFamily="34" charset="0"/>
                <a:cs typeface="Calibri" panose="020F0502020204030204" pitchFamily="34" charset="0"/>
              </a:rPr>
              <a:t>Benefits of DevOps</a:t>
            </a:r>
            <a:r>
              <a:rPr lang="en-US" sz="1700" dirty="0">
                <a:solidFill>
                  <a:srgbClr val="111111"/>
                </a:solidFill>
                <a:latin typeface="Calibri" panose="020F0502020204030204" pitchFamily="34" charset="0"/>
                <a:cs typeface="Calibri" panose="020F0502020204030204" pitchFamily="34" charset="0"/>
              </a:rPr>
              <a:t>: Improves time-to-resolution, scalability, reliability, and overall team productivity, leading to faster and better product delivery</a:t>
            </a:r>
            <a:r>
              <a:rPr lang="en-US" sz="1700" b="0" i="0" dirty="0">
                <a:solidFill>
                  <a:srgbClr val="111111"/>
                </a:solidFill>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700" b="1" dirty="0">
                <a:solidFill>
                  <a:srgbClr val="111111"/>
                </a:solidFill>
                <a:latin typeface="Calibri" panose="020F0502020204030204" pitchFamily="34" charset="0"/>
                <a:cs typeface="Calibri" panose="020F0502020204030204" pitchFamily="34" charset="0"/>
              </a:rPr>
              <a:t>GitHub Actions</a:t>
            </a:r>
            <a:r>
              <a:rPr lang="en-US" sz="1700" dirty="0">
                <a:solidFill>
                  <a:srgbClr val="111111"/>
                </a:solidFill>
                <a:latin typeface="Calibri" panose="020F0502020204030204" pitchFamily="34" charset="0"/>
                <a:cs typeface="Calibri" panose="020F0502020204030204" pitchFamily="34" charset="0"/>
              </a:rPr>
              <a:t>: Automates tasks within the software development lifecycle, streamlining workflows and enhancing collaboration.</a:t>
            </a:r>
            <a:endParaRPr lang="en-US" sz="1700" b="0" i="0" dirty="0">
              <a:solidFill>
                <a:srgbClr val="111111"/>
              </a:solidFill>
              <a:effectLst/>
              <a:latin typeface="Calibri" panose="020F0502020204030204" pitchFamily="34" charset="0"/>
              <a:cs typeface="Calibri" panose="020F0502020204030204" pitchFamily="34" charset="0"/>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2" descr="Harnessing Cloud Computing in Oil and Gas Industry: A Paradigm Shift ...">
            <a:extLst>
              <a:ext uri="{FF2B5EF4-FFF2-40B4-BE49-F238E27FC236}">
                <a16:creationId xmlns:a16="http://schemas.microsoft.com/office/drawing/2014/main" id="{04A1DC9C-2582-2D84-16A8-DAF08FFEF755}"/>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05124" y="2608445"/>
            <a:ext cx="5116785" cy="2541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19740</TotalTime>
  <Words>952</Words>
  <Application>Microsoft Office PowerPoint</Application>
  <PresentationFormat>Widescreen</PresentationFormat>
  <Paragraphs>95</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Gupta, Uditi SBOBNG-PTIY/BFE</cp:lastModifiedBy>
  <cp:revision>501</cp:revision>
  <dcterms:created xsi:type="dcterms:W3CDTF">2022-01-18T12:35:56Z</dcterms:created>
  <dcterms:modified xsi:type="dcterms:W3CDTF">2024-09-05T05:17:33Z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