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6" d="100"/>
          <a:sy n="66" d="100"/>
        </p:scale>
        <p:origin x="668" y="3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8/30/2024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30/08/2024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oleObject" Target="../embeddings/oleObject9.bin"/><Relationship Id="rId7" Type="http://schemas.openxmlformats.org/officeDocument/2006/relationships/image" Target="../media/image34.sv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3.png"/><Relationship Id="rId5" Type="http://schemas.openxmlformats.org/officeDocument/2006/relationships/hyperlink" Target="https://github.com/uditi-12/journey-ppt" TargetMode="External"/><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8" Type="http://schemas.openxmlformats.org/officeDocument/2006/relationships/image" Target="../media/image36.jpeg"/><Relationship Id="rId3" Type="http://schemas.openxmlformats.org/officeDocument/2006/relationships/oleObject" Target="../embeddings/oleObject10.bin"/><Relationship Id="rId7" Type="http://schemas.openxmlformats.org/officeDocument/2006/relationships/image" Target="../media/image34.sv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3.png"/><Relationship Id="rId5" Type="http://schemas.openxmlformats.org/officeDocument/2006/relationships/hyperlink" Target="https://github.com/uditi-12/journey-ppt" TargetMode="External"/><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oleObject" Target="../embeddings/oleObject11.bin"/><Relationship Id="rId7" Type="http://schemas.openxmlformats.org/officeDocument/2006/relationships/image" Target="../media/image34.sv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3.png"/><Relationship Id="rId5" Type="http://schemas.openxmlformats.org/officeDocument/2006/relationships/hyperlink" Target="https://github.com/uditi-12/journey-ppt" TargetMode="External"/><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2.jpe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pn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0.jpe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#2</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Uditi Gupta</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30-Aug-2024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527180"/>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0" i="0" dirty="0">
                <a:solidFill>
                  <a:srgbClr val="111111"/>
                </a:solidFill>
                <a:effectLst/>
                <a:latin typeface="+mj-lt"/>
              </a:rPr>
              <a:t>Business Analysis (BA) has provided numerous benefits for us at Shell. It enables informed decision-making, boosts revenue, and enhances operational efficiency by minimizing disruptions once decisions are properly made. BA involves iterative activities that ensure requirements are elicited, documented, refined, and managed throughout the lifecycle. This approach reduces costs, improves quality, shortens timelines, and mitigates risks. Additionally, AGILE offers advantages such as superior product quality, customer satisfaction, better control, improved project predictability, reduced risks, increased flexibility, and continuous improvement.</a:t>
            </a:r>
            <a:endParaRPr lang="en-US" sz="2000" dirty="0">
              <a:latin typeface="+mj-lt"/>
            </a:endParaRP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3074" name="Picture 2" descr="How to be More Professional at Work - Eleven Recruiting - IT Recruiting ...">
            <a:extLst>
              <a:ext uri="{FF2B5EF4-FFF2-40B4-BE49-F238E27FC236}">
                <a16:creationId xmlns:a16="http://schemas.microsoft.com/office/drawing/2014/main" id="{EFD3FEC1-BE96-DB3F-16D9-39034B90AF12}"/>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637751" y="2360596"/>
            <a:ext cx="4876801" cy="3252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No challenges faced specially for the soft-skills class because every learning was depicted properly and moreover, we played skits and did role play to understand how things work. We might not have got best at it but did get good gist of it.</a:t>
            </a:r>
          </a:p>
          <a:p>
            <a:pPr marL="0" indent="0">
              <a:buNone/>
            </a:pPr>
            <a:endParaRPr lang="en-US" sz="2000" dirty="0"/>
          </a:p>
          <a:p>
            <a:pPr marL="0" indent="0">
              <a:buNone/>
            </a:pPr>
            <a:endParaRPr lang="en-US" sz="2000" dirty="0"/>
          </a:p>
          <a:p>
            <a:pPr marL="0" indent="0">
              <a:buNone/>
            </a:pPr>
            <a:r>
              <a:rPr lang="en-US" sz="2400" dirty="0">
                <a:hlinkClick r:id="rId5"/>
              </a:rPr>
              <a:t>uditi-12/journey-ppt (github.com)</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63741" y="168741"/>
            <a:ext cx="1125557" cy="1125557"/>
          </a:xfrm>
          <a:prstGeom prst="rect">
            <a:avLst/>
          </a:prstGeom>
        </p:spPr>
      </p:pic>
      <p:pic>
        <p:nvPicPr>
          <p:cNvPr id="4098" name="Picture 2" descr="About Us | New Soft Skills">
            <a:extLst>
              <a:ext uri="{FF2B5EF4-FFF2-40B4-BE49-F238E27FC236}">
                <a16:creationId xmlns:a16="http://schemas.microsoft.com/office/drawing/2014/main" id="{5B62C868-1EC4-1584-BF31-B0BC791AE2CC}"/>
              </a:ext>
            </a:extLst>
          </p:cNvPr>
          <p:cNvPicPr>
            <a:picLocks noChangeAspect="1" noChangeArrowheads="1"/>
          </p:cNvPicPr>
          <p:nvPr/>
        </p:nvPicPr>
        <p:blipFill>
          <a:blip r:embed="rId8" cstate="screen">
            <a:extLst>
              <a:ext uri="{28A0092B-C50C-407E-A947-70E740481C1C}">
                <a14:useLocalDpi xmlns:a14="http://schemas.microsoft.com/office/drawing/2010/main" val="0"/>
              </a:ext>
            </a:extLst>
          </a:blip>
          <a:srcRect/>
          <a:stretch>
            <a:fillRect/>
          </a:stretch>
        </p:blipFill>
        <p:spPr bwMode="auto">
          <a:xfrm>
            <a:off x="7179676" y="2688571"/>
            <a:ext cx="3784065" cy="2421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Teamwork could’ve been a little problem when arranged with certain people as they might be rigid and not so welcoming sometimes but that can also be overcome.</a:t>
            </a:r>
          </a:p>
          <a:p>
            <a:pPr marL="0" indent="0">
              <a:buNone/>
            </a:pPr>
            <a:r>
              <a:rPr lang="en-US" sz="2400" dirty="0">
                <a:hlinkClick r:id="rId5"/>
              </a:rPr>
              <a:t>uditi-12/journey-ppt (github.com)</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63741" y="168741"/>
            <a:ext cx="1125557" cy="1125557"/>
          </a:xfrm>
          <a:prstGeom prst="rect">
            <a:avLst/>
          </a:prstGeom>
        </p:spPr>
      </p:pic>
      <p:pic>
        <p:nvPicPr>
          <p:cNvPr id="5122" name="Picture 2" descr="Teamwork: Solving Problems - The Conover Company">
            <a:extLst>
              <a:ext uri="{FF2B5EF4-FFF2-40B4-BE49-F238E27FC236}">
                <a16:creationId xmlns:a16="http://schemas.microsoft.com/office/drawing/2014/main" id="{EEB632D5-4D0C-D28F-E1BD-A3C9CDF386E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45404" y="2394163"/>
            <a:ext cx="4514850"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 was new to BA and Agile as I didn’t study that in my college, but facilitator taught it so well that it felt easy later. The sessions were great, very interesting. Implementation, software development and all other things might take a little time as we will become familiar with it slowly, but it will be worth it.</a:t>
            </a:r>
          </a:p>
          <a:p>
            <a:pPr marL="0" indent="0">
              <a:buNone/>
            </a:pPr>
            <a:endParaRPr lang="en-US" sz="2000" dirty="0"/>
          </a:p>
          <a:p>
            <a:pPr marL="0" indent="0">
              <a:buNone/>
            </a:pPr>
            <a:r>
              <a:rPr lang="en-US" sz="2400" dirty="0">
                <a:hlinkClick r:id="rId5"/>
              </a:rPr>
              <a:t>uditi-12/journey-ppt (github.com)</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63741" y="168741"/>
            <a:ext cx="1125557" cy="1125557"/>
          </a:xfrm>
          <a:prstGeom prst="rect">
            <a:avLst/>
          </a:prstGeom>
        </p:spPr>
      </p:pic>
      <p:pic>
        <p:nvPicPr>
          <p:cNvPr id="6146" name="Picture 2" descr="5 Techniques To Decrease App Uninstalls">
            <a:extLst>
              <a:ext uri="{FF2B5EF4-FFF2-40B4-BE49-F238E27FC236}">
                <a16:creationId xmlns:a16="http://schemas.microsoft.com/office/drawing/2014/main" id="{EDF70420-B3BC-4284-2233-425EF176554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5611" y="2398775"/>
            <a:ext cx="4801082" cy="3000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Practicing </a:t>
            </a:r>
            <a:r>
              <a:rPr lang="en-US" sz="2000" dirty="0" err="1">
                <a:effectLst>
                  <a:outerShdw blurRad="38100" dist="38100" dir="2700000" algn="tl">
                    <a:srgbClr val="000000">
                      <a:alpha val="43137"/>
                    </a:srgbClr>
                  </a:outerShdw>
                </a:effectLst>
              </a:rPr>
              <a:t>Behavioural</a:t>
            </a:r>
            <a:r>
              <a:rPr lang="en-US" sz="2000" dirty="0">
                <a:effectLst>
                  <a:outerShdw blurRad="38100" dist="38100" dir="2700000" algn="tl">
                    <a:srgbClr val="000000">
                      <a:alpha val="43137"/>
                    </a:srgbClr>
                  </a:outerShdw>
                </a:effectLst>
              </a:rPr>
              <a:t> skills, BA &amp; Agile and DBMS</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Saturday – Brush up concepts of </a:t>
            </a:r>
            <a:r>
              <a:rPr lang="en-US" sz="2000" dirty="0" err="1">
                <a:effectLst>
                  <a:outerShdw blurRad="38100" dist="38100" dir="2700000" algn="tl">
                    <a:srgbClr val="000000">
                      <a:alpha val="43137"/>
                    </a:srgbClr>
                  </a:outerShdw>
                </a:effectLst>
              </a:rPr>
              <a:t>softskills</a:t>
            </a:r>
            <a:endParaRPr lang="en-US" sz="2000" dirty="0">
              <a:effectLst>
                <a:outerShdw blurRad="38100" dist="38100" dir="2700000" algn="tl">
                  <a:srgbClr val="000000">
                    <a:alpha val="43137"/>
                  </a:srgbClr>
                </a:outerShdw>
              </a:effectLst>
            </a:endParaRP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Sunday – BA &amp; Agile with notes of DBMS</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Status of the same by the end of the week</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She was empathetic, she accepted us the way we are, she understood that every question can be subjective, so she said that no answers are right or wrong. She is a person of great knowledge enlightening us with years of experience she had through her case studies. Exciting, engaging, fun, with a lot of learning which made the sessions fun. Our technical ma’am was also great. She always tried to make class interesting coming up with jokes. Our technical sessions were the most fun!!</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8" name="Picture 7" descr="A group of people posing for a photo&#10;&#10;Description automatically generated">
            <a:extLst>
              <a:ext uri="{FF2B5EF4-FFF2-40B4-BE49-F238E27FC236}">
                <a16:creationId xmlns:a16="http://schemas.microsoft.com/office/drawing/2014/main" id="{0F70E9F8-DE93-A724-600C-F75E9B74FB41}"/>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400800" y="1941742"/>
            <a:ext cx="5434988" cy="4076241"/>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Learned </a:t>
            </a:r>
            <a:r>
              <a:rPr lang="en-US" sz="2000" dirty="0" err="1"/>
              <a:t>softskills</a:t>
            </a:r>
            <a:r>
              <a:rPr lang="en-US" sz="2000" dirty="0"/>
              <a:t>, BA &amp; agile</a:t>
            </a:r>
          </a:p>
          <a:p>
            <a:pPr>
              <a:lnSpc>
                <a:spcPct val="100000"/>
              </a:lnSpc>
            </a:pPr>
            <a:endParaRPr lang="en-US" sz="2000" dirty="0"/>
          </a:p>
          <a:p>
            <a:pPr>
              <a:lnSpc>
                <a:spcPct val="100000"/>
              </a:lnSpc>
            </a:pPr>
            <a:r>
              <a:rPr lang="en-US" sz="1800" dirty="0"/>
              <a:t>Will revise DBMS learned from college</a:t>
            </a:r>
          </a:p>
          <a:p>
            <a:pPr>
              <a:lnSpc>
                <a:spcPct val="100000"/>
              </a:lnSpc>
            </a:pPr>
            <a:endParaRPr lang="en-US" sz="1800" dirty="0"/>
          </a:p>
          <a:p>
            <a:pPr>
              <a:lnSpc>
                <a:spcPct val="100000"/>
              </a:lnSpc>
            </a:pPr>
            <a:r>
              <a:rPr lang="en-US" sz="1800" dirty="0"/>
              <a:t>Software setup is needed.</a:t>
            </a:r>
          </a:p>
          <a:p>
            <a:pPr marL="457200" indent="-457200">
              <a:lnSpc>
                <a:spcPct val="100000"/>
              </a:lnSpc>
            </a:pPr>
            <a:endParaRPr lang="en-US" sz="1800" dirty="0"/>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You either be as you seem or seem as you are. There is only one life, do your best and stand out. Spread happiness. </a:t>
            </a: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1026" name="Picture 2" descr="Why Education Is A Crucial Ingredient In The Global Empowerment Of ...">
            <a:extLst>
              <a:ext uri="{FF2B5EF4-FFF2-40B4-BE49-F238E27FC236}">
                <a16:creationId xmlns:a16="http://schemas.microsoft.com/office/drawing/2014/main" id="{7FD33E5E-6A50-1199-8C9D-D14F22A09F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1799" y="2459456"/>
            <a:ext cx="4799797" cy="2820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Things we Learned in soft skills (Day-1) are -</a:t>
            </a:r>
          </a:p>
          <a:p>
            <a:r>
              <a:rPr lang="en-US" sz="2000" dirty="0"/>
              <a:t>Interpersonal Relationship management</a:t>
            </a:r>
          </a:p>
          <a:p>
            <a:r>
              <a:rPr lang="en-US" sz="2000" dirty="0"/>
              <a:t>C2C (Campus to corporate transition)</a:t>
            </a:r>
          </a:p>
          <a:p>
            <a:r>
              <a:rPr lang="en-US" sz="2000" dirty="0"/>
              <a:t>Collaboration with team</a:t>
            </a:r>
          </a:p>
          <a:p>
            <a:r>
              <a:rPr lang="en-US" sz="2000" dirty="0"/>
              <a:t>Plan, organize, write, edit, review for self assessment</a:t>
            </a:r>
          </a:p>
          <a:p>
            <a:r>
              <a:rPr lang="en-US" sz="2000" dirty="0"/>
              <a:t>Professional qualities</a:t>
            </a:r>
          </a:p>
          <a:p>
            <a:r>
              <a:rPr lang="en-US" sz="2000" dirty="0"/>
              <a:t>Self discipline</a:t>
            </a:r>
          </a:p>
          <a:p>
            <a:r>
              <a:rPr lang="en-US" sz="2000" dirty="0"/>
              <a:t>Email etiquette </a:t>
            </a:r>
          </a:p>
          <a:p>
            <a:r>
              <a:rPr lang="en-US" sz="2000" dirty="0"/>
              <a:t>Grooming</a:t>
            </a:r>
          </a:p>
          <a:p>
            <a:endParaRPr lang="en-US" sz="2000" dirty="0"/>
          </a:p>
          <a:p>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F86742F4-D742-3BD5-7D01-6067A873BE99}"/>
              </a:ext>
            </a:extLst>
          </p:cNvPr>
          <p:cNvPicPr>
            <a:picLocks noChangeAspect="1"/>
          </p:cNvPicPr>
          <p:nvPr/>
        </p:nvPicPr>
        <p:blipFill>
          <a:blip r:embed="rId7"/>
          <a:stretch>
            <a:fillRect/>
          </a:stretch>
        </p:blipFill>
        <p:spPr>
          <a:xfrm>
            <a:off x="6489358" y="2434890"/>
            <a:ext cx="5173587" cy="2928445"/>
          </a:xfrm>
          <a:prstGeom prst="rect">
            <a:avLst/>
          </a:prstGeom>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latin typeface="+mj-lt"/>
              </a:rPr>
              <a:t>Things we Learned in </a:t>
            </a:r>
            <a:r>
              <a:rPr lang="en-US" sz="2000" dirty="0" err="1">
                <a:latin typeface="+mj-lt"/>
              </a:rPr>
              <a:t>softskills</a:t>
            </a:r>
            <a:r>
              <a:rPr lang="en-US" sz="2000" dirty="0">
                <a:latin typeface="+mj-lt"/>
              </a:rPr>
              <a:t> (Day-2,3) are -</a:t>
            </a:r>
          </a:p>
          <a:p>
            <a:pPr marL="0" indent="0">
              <a:buFont typeface="Arial" panose="020B0604020202020204" pitchFamily="34" charset="0"/>
              <a:buNone/>
            </a:pPr>
            <a:endParaRPr lang="en-US" sz="2000" dirty="0">
              <a:latin typeface="+mj-lt"/>
            </a:endParaRPr>
          </a:p>
          <a:p>
            <a:pPr algn="l">
              <a:buFont typeface="Arial" panose="020B0604020202020204" pitchFamily="34" charset="0"/>
              <a:buChar char="•"/>
            </a:pPr>
            <a:r>
              <a:rPr lang="en-US" sz="2000" b="0" i="0" dirty="0">
                <a:solidFill>
                  <a:srgbClr val="111111"/>
                </a:solidFill>
                <a:effectLst/>
                <a:latin typeface="+mj-lt"/>
              </a:rPr>
              <a:t>Positive attitude and mindset</a:t>
            </a:r>
          </a:p>
          <a:p>
            <a:pPr algn="l">
              <a:buFont typeface="Arial" panose="020B0604020202020204" pitchFamily="34" charset="0"/>
              <a:buChar char="•"/>
            </a:pPr>
            <a:r>
              <a:rPr lang="en-US" sz="2000" b="0" i="0" dirty="0">
                <a:solidFill>
                  <a:srgbClr val="111111"/>
                </a:solidFill>
                <a:effectLst/>
                <a:latin typeface="+mj-lt"/>
              </a:rPr>
              <a:t>Etiquettes for mobile, meetings, emails, and groups</a:t>
            </a:r>
          </a:p>
          <a:p>
            <a:pPr algn="l">
              <a:buFont typeface="Arial" panose="020B0604020202020204" pitchFamily="34" charset="0"/>
              <a:buChar char="•"/>
            </a:pPr>
            <a:r>
              <a:rPr lang="en-US" sz="2000" b="0" i="0" dirty="0">
                <a:solidFill>
                  <a:srgbClr val="111111"/>
                </a:solidFill>
                <a:effectLst/>
                <a:latin typeface="+mj-lt"/>
              </a:rPr>
              <a:t>Stakeholder management</a:t>
            </a:r>
          </a:p>
          <a:p>
            <a:pPr algn="l">
              <a:buFont typeface="Arial" panose="020B0604020202020204" pitchFamily="34" charset="0"/>
              <a:buChar char="•"/>
            </a:pPr>
            <a:r>
              <a:rPr lang="en-US" sz="2000" b="0" i="0" dirty="0">
                <a:solidFill>
                  <a:srgbClr val="111111"/>
                </a:solidFill>
                <a:effectLst/>
                <a:latin typeface="+mj-lt"/>
              </a:rPr>
              <a:t>Inform, monitor, satisfy, collaborate, and manage closely</a:t>
            </a:r>
          </a:p>
          <a:p>
            <a:pPr algn="l">
              <a:buFont typeface="Arial" panose="020B0604020202020204" pitchFamily="34" charset="0"/>
              <a:buChar char="•"/>
            </a:pPr>
            <a:r>
              <a:rPr lang="en-US" sz="2000" b="0" i="0" dirty="0">
                <a:solidFill>
                  <a:srgbClr val="111111"/>
                </a:solidFill>
                <a:effectLst/>
                <a:latin typeface="+mj-lt"/>
              </a:rPr>
              <a:t>Managing stakeholder expectations</a:t>
            </a:r>
          </a:p>
          <a:p>
            <a:pPr algn="l">
              <a:buFont typeface="Arial" panose="020B0604020202020204" pitchFamily="34" charset="0"/>
              <a:buChar char="•"/>
            </a:pPr>
            <a:r>
              <a:rPr lang="en-US" sz="2000" b="0" i="0" dirty="0">
                <a:solidFill>
                  <a:srgbClr val="111111"/>
                </a:solidFill>
                <a:effectLst/>
                <a:latin typeface="+mj-lt"/>
              </a:rPr>
              <a:t>Dedication</a:t>
            </a:r>
          </a:p>
          <a:p>
            <a:endParaRPr lang="en-US" sz="2000" dirty="0">
              <a:latin typeface="+mj-lt"/>
            </a:endParaRPr>
          </a:p>
          <a:p>
            <a:endParaRPr lang="en-US" sz="2000" dirty="0">
              <a:latin typeface="+mj-lt"/>
            </a:endParaRPr>
          </a:p>
          <a:p>
            <a:endParaRPr lang="en-US" sz="2000" dirty="0">
              <a:latin typeface="+mj-lt"/>
            </a:endParaRP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CC4D626F-4601-D267-650F-8A4BD3B20162}"/>
              </a:ext>
            </a:extLst>
          </p:cNvPr>
          <p:cNvPicPr>
            <a:picLocks noChangeAspect="1"/>
          </p:cNvPicPr>
          <p:nvPr/>
        </p:nvPicPr>
        <p:blipFill>
          <a:blip r:embed="rId7"/>
          <a:stretch>
            <a:fillRect/>
          </a:stretch>
        </p:blipFill>
        <p:spPr>
          <a:xfrm>
            <a:off x="6360904" y="2050181"/>
            <a:ext cx="5362924" cy="3525028"/>
          </a:xfrm>
          <a:prstGeom prst="rect">
            <a:avLst/>
          </a:prstGeom>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300986"/>
            <a:ext cx="5653806" cy="507831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Things we Learned in Technical (Day-4,5) are –</a:t>
            </a:r>
          </a:p>
          <a:p>
            <a:pPr marL="0" indent="0">
              <a:buFont typeface="Arial" panose="020B0604020202020204" pitchFamily="34" charset="0"/>
              <a:buNone/>
            </a:pPr>
            <a:endParaRPr lang="en-US" sz="2000" dirty="0"/>
          </a:p>
          <a:p>
            <a:r>
              <a:rPr lang="en-US" sz="2000" dirty="0"/>
              <a:t>Introduction to BA</a:t>
            </a:r>
          </a:p>
          <a:p>
            <a:r>
              <a:rPr lang="en-US" sz="2000" dirty="0"/>
              <a:t>SDLC Model</a:t>
            </a:r>
          </a:p>
          <a:p>
            <a:r>
              <a:rPr lang="en-US" sz="2000" dirty="0"/>
              <a:t>Requirement Analysis</a:t>
            </a:r>
          </a:p>
          <a:p>
            <a:r>
              <a:rPr lang="en-US" sz="2000" dirty="0"/>
              <a:t>Requirement elicitation</a:t>
            </a:r>
          </a:p>
          <a:p>
            <a:r>
              <a:rPr lang="en-US" sz="2000" dirty="0"/>
              <a:t>Requirement modelling</a:t>
            </a:r>
          </a:p>
          <a:p>
            <a:r>
              <a:rPr lang="en-US" sz="2000" dirty="0"/>
              <a:t>Requirement management</a:t>
            </a:r>
          </a:p>
          <a:p>
            <a:r>
              <a:rPr lang="en-US" sz="2000" dirty="0"/>
              <a:t>Management Techniques</a:t>
            </a:r>
          </a:p>
          <a:p>
            <a:r>
              <a:rPr lang="en-US" sz="2000" dirty="0"/>
              <a:t>Gantt chart, work breakdown structure, critical path method, Requirement traceability, waterfall, scrum, sprint, azure </a:t>
            </a:r>
            <a:r>
              <a:rPr lang="en-US" sz="2000" dirty="0" err="1"/>
              <a:t>devops</a:t>
            </a:r>
            <a:r>
              <a:rPr lang="en-US" sz="2000" dirty="0"/>
              <a:t>, epic-story-task-sub task</a:t>
            </a:r>
          </a:p>
          <a:p>
            <a:endParaRPr lang="en-US" sz="2000" dirty="0"/>
          </a:p>
          <a:p>
            <a:pPr marL="0" indent="0">
              <a:buFont typeface="Arial" panose="020B0604020202020204" pitchFamily="34" charset="0"/>
              <a:buNone/>
            </a:pPr>
            <a:endParaRPr lang="en-US" sz="2000" dirty="0"/>
          </a:p>
          <a:p>
            <a:endParaRPr lang="en-US" sz="2000" dirty="0"/>
          </a:p>
          <a:p>
            <a:endParaRPr lang="en-US" sz="2000" dirty="0"/>
          </a:p>
          <a:p>
            <a:endParaRPr lang="en-US" sz="2000" dirty="0"/>
          </a:p>
          <a:p>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85CD4757-2203-09DD-9B2A-0489A24F38F7}"/>
              </a:ext>
            </a:extLst>
          </p:cNvPr>
          <p:cNvPicPr>
            <a:picLocks noChangeAspect="1"/>
          </p:cNvPicPr>
          <p:nvPr/>
        </p:nvPicPr>
        <p:blipFill>
          <a:blip r:embed="rId7"/>
          <a:stretch>
            <a:fillRect/>
          </a:stretch>
        </p:blipFill>
        <p:spPr>
          <a:xfrm>
            <a:off x="6870725" y="1258505"/>
            <a:ext cx="3934374" cy="5163271"/>
          </a:xfrm>
          <a:prstGeom prst="rect">
            <a:avLst/>
          </a:prstGeom>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0" i="0" dirty="0">
                <a:solidFill>
                  <a:srgbClr val="111111"/>
                </a:solidFill>
                <a:effectLst/>
                <a:latin typeface="+mj-lt"/>
              </a:rPr>
              <a:t>Soft skills such as organization, leadership, communication, and problem-solving enhance efficiency for both the company and its employees. This is particularly important at Shell, where networking and technical skills are crucial. These abilities enable workers to be more productive and consistently meet or surpass standards and deadlines.</a:t>
            </a:r>
            <a:endParaRPr lang="en-US" sz="2400" dirty="0">
              <a:latin typeface="+mj-lt"/>
            </a:endParaRP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8868689" y="2587758"/>
            <a:ext cx="2199422" cy="1742057"/>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1026" name="Picture 2" descr="The Importance of Soft Skills – Josey McKeon">
            <a:extLst>
              <a:ext uri="{FF2B5EF4-FFF2-40B4-BE49-F238E27FC236}">
                <a16:creationId xmlns:a16="http://schemas.microsoft.com/office/drawing/2014/main" id="{2DA90566-1CD6-97FC-8F87-C0D99D1C8B12}"/>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298130" y="2319687"/>
            <a:ext cx="5210476" cy="2930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0" i="0" dirty="0">
                <a:solidFill>
                  <a:srgbClr val="111111"/>
                </a:solidFill>
                <a:effectLst/>
                <a:latin typeface="+mj-lt"/>
              </a:rPr>
              <a:t>Soft skills enhance effective communication, promote creative problem-solving, and cultivate professional camaraderie, thereby boosting our company’s productivity. In their absence, teams and departments may face challenges such as communication breakdowns, conflicts, and inefficiency.</a:t>
            </a:r>
            <a:endParaRPr lang="en-US" sz="2400" dirty="0">
              <a:latin typeface="+mj-lt"/>
            </a:endParaRP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050" name="Picture 2" descr="Soft Skills Vector Art, Icons, and Graphics for Free Download">
            <a:extLst>
              <a:ext uri="{FF2B5EF4-FFF2-40B4-BE49-F238E27FC236}">
                <a16:creationId xmlns:a16="http://schemas.microsoft.com/office/drawing/2014/main" id="{7363FDCD-DBE8-841B-0036-4B0D5642846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3135" y="2213890"/>
            <a:ext cx="4786033" cy="3370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11617EF-9A33-49DD-BF18-3F75C7B3CC29}">
  <ds:schemaRefs>
    <ds:schemaRef ds:uri="http://schemas.microsoft.com/sharepoint/v3/contenttype/forms"/>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19767</TotalTime>
  <Words>818</Words>
  <Application>Microsoft Office PowerPoint</Application>
  <PresentationFormat>Widescreen</PresentationFormat>
  <Paragraphs>95</Paragraphs>
  <Slides>20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4"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Gupta, Uditi SBOBNG-PTIY/BFE</cp:lastModifiedBy>
  <cp:revision>515</cp:revision>
  <dcterms:created xsi:type="dcterms:W3CDTF">2022-01-18T12:35:56Z</dcterms:created>
  <dcterms:modified xsi:type="dcterms:W3CDTF">2024-08-30T10:08:09Z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