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7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89" r:id="rId12"/>
    <p:sldId id="276" r:id="rId13"/>
    <p:sldId id="279" r:id="rId14"/>
    <p:sldId id="282" r:id="rId15"/>
    <p:sldId id="285" r:id="rId16"/>
    <p:sldId id="288" r:id="rId17"/>
  </p:sldIdLst>
  <p:sldSz cx="9144000" cy="6858000" type="screen4x3"/>
  <p:notesSz cx="6858000" cy="9144000"/>
  <p:custDataLst>
    <p:tags r:id="rId1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1518" y="3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gs" Target="tags/tag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inendrajeet gupta" userId="c339ff9356199ea1" providerId="LiveId" clId="{C3FFF442-7935-4E87-B6D5-38B07602FCBC}"/>
    <pc:docChg chg="custSel modSld">
      <pc:chgData name="Jainendrajeet gupta" userId="c339ff9356199ea1" providerId="LiveId" clId="{C3FFF442-7935-4E87-B6D5-38B07602FCBC}" dt="2025-05-02T18:44:45.057" v="95" actId="27636"/>
      <pc:docMkLst>
        <pc:docMk/>
      </pc:docMkLst>
      <pc:sldChg chg="modSp mod">
        <pc:chgData name="Jainendrajeet gupta" userId="c339ff9356199ea1" providerId="LiveId" clId="{C3FFF442-7935-4E87-B6D5-38B07602FCBC}" dt="2025-05-02T18:43:15.452" v="74" actId="20577"/>
        <pc:sldMkLst>
          <pc:docMk/>
          <pc:sldMk cId="0" sldId="256"/>
        </pc:sldMkLst>
        <pc:spChg chg="mod">
          <ac:chgData name="Jainendrajeet gupta" userId="c339ff9356199ea1" providerId="LiveId" clId="{C3FFF442-7935-4E87-B6D5-38B07602FCBC}" dt="2025-05-02T18:43:15.452" v="74" actId="20577"/>
          <ac:spMkLst>
            <pc:docMk/>
            <pc:sldMk cId="0" sldId="256"/>
            <ac:spMk id="3" creationId="{00000000-0000-0000-0000-000000000000}"/>
          </ac:spMkLst>
        </pc:spChg>
      </pc:sldChg>
      <pc:sldChg chg="modSp mod">
        <pc:chgData name="Jainendrajeet gupta" userId="c339ff9356199ea1" providerId="LiveId" clId="{C3FFF442-7935-4E87-B6D5-38B07602FCBC}" dt="2025-05-02T18:44:05.414" v="84" actId="27636"/>
        <pc:sldMkLst>
          <pc:docMk/>
          <pc:sldMk cId="0" sldId="257"/>
        </pc:sldMkLst>
        <pc:spChg chg="mod">
          <ac:chgData name="Jainendrajeet gupta" userId="c339ff9356199ea1" providerId="LiveId" clId="{C3FFF442-7935-4E87-B6D5-38B07602FCBC}" dt="2025-05-02T18:44:05.414" v="84" actId="27636"/>
          <ac:spMkLst>
            <pc:docMk/>
            <pc:sldMk cId="0" sldId="257"/>
            <ac:spMk id="3" creationId="{00000000-0000-0000-0000-000000000000}"/>
          </ac:spMkLst>
        </pc:spChg>
      </pc:sldChg>
      <pc:sldChg chg="modSp mod">
        <pc:chgData name="Jainendrajeet gupta" userId="c339ff9356199ea1" providerId="LiveId" clId="{C3FFF442-7935-4E87-B6D5-38B07602FCBC}" dt="2025-05-02T18:44:23.320" v="88" actId="27636"/>
        <pc:sldMkLst>
          <pc:docMk/>
          <pc:sldMk cId="0" sldId="261"/>
        </pc:sldMkLst>
        <pc:spChg chg="mod">
          <ac:chgData name="Jainendrajeet gupta" userId="c339ff9356199ea1" providerId="LiveId" clId="{C3FFF442-7935-4E87-B6D5-38B07602FCBC}" dt="2025-05-02T18:44:23.320" v="88" actId="27636"/>
          <ac:spMkLst>
            <pc:docMk/>
            <pc:sldMk cId="0" sldId="261"/>
            <ac:spMk id="3" creationId="{00000000-0000-0000-0000-000000000000}"/>
          </ac:spMkLst>
        </pc:spChg>
      </pc:sldChg>
      <pc:sldChg chg="modSp mod">
        <pc:chgData name="Jainendrajeet gupta" userId="c339ff9356199ea1" providerId="LiveId" clId="{C3FFF442-7935-4E87-B6D5-38B07602FCBC}" dt="2025-05-02T18:44:28.356" v="90" actId="27636"/>
        <pc:sldMkLst>
          <pc:docMk/>
          <pc:sldMk cId="0" sldId="262"/>
        </pc:sldMkLst>
        <pc:spChg chg="mod">
          <ac:chgData name="Jainendrajeet gupta" userId="c339ff9356199ea1" providerId="LiveId" clId="{C3FFF442-7935-4E87-B6D5-38B07602FCBC}" dt="2025-05-02T18:44:28.356" v="90" actId="27636"/>
          <ac:spMkLst>
            <pc:docMk/>
            <pc:sldMk cId="0" sldId="262"/>
            <ac:spMk id="3" creationId="{00000000-0000-0000-0000-000000000000}"/>
          </ac:spMkLst>
        </pc:spChg>
      </pc:sldChg>
      <pc:sldChg chg="modSp mod">
        <pc:chgData name="Jainendrajeet gupta" userId="c339ff9356199ea1" providerId="LiveId" clId="{C3FFF442-7935-4E87-B6D5-38B07602FCBC}" dt="2025-05-02T18:44:40.275" v="93" actId="14100"/>
        <pc:sldMkLst>
          <pc:docMk/>
          <pc:sldMk cId="0" sldId="263"/>
        </pc:sldMkLst>
        <pc:spChg chg="mod">
          <ac:chgData name="Jainendrajeet gupta" userId="c339ff9356199ea1" providerId="LiveId" clId="{C3FFF442-7935-4E87-B6D5-38B07602FCBC}" dt="2025-05-02T18:44:40.275" v="93" actId="14100"/>
          <ac:spMkLst>
            <pc:docMk/>
            <pc:sldMk cId="0" sldId="263"/>
            <ac:spMk id="3" creationId="{00000000-0000-0000-0000-000000000000}"/>
          </ac:spMkLst>
        </pc:spChg>
      </pc:sldChg>
      <pc:sldChg chg="modSp mod">
        <pc:chgData name="Jainendrajeet gupta" userId="c339ff9356199ea1" providerId="LiveId" clId="{C3FFF442-7935-4E87-B6D5-38B07602FCBC}" dt="2025-05-02T18:44:45.057" v="95" actId="27636"/>
        <pc:sldMkLst>
          <pc:docMk/>
          <pc:sldMk cId="0" sldId="264"/>
        </pc:sldMkLst>
        <pc:spChg chg="mod">
          <ac:chgData name="Jainendrajeet gupta" userId="c339ff9356199ea1" providerId="LiveId" clId="{C3FFF442-7935-4E87-B6D5-38B07602FCBC}" dt="2025-05-02T18:44:45.057" v="95" actId="27636"/>
          <ac:spMkLst>
            <pc:docMk/>
            <pc:sldMk cId="0" sldId="264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Sentiment-Aware Stock Price Prediction using LSTM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423160"/>
          </a:xfrm>
        </p:spPr>
        <p:txBody>
          <a:bodyPr>
            <a:normAutofit/>
          </a:bodyPr>
          <a:lstStyle/>
          <a:p>
            <a:r>
              <a:rPr dirty="0"/>
              <a:t>Final Project Presentation</a:t>
            </a:r>
          </a:p>
          <a:p>
            <a:r>
              <a:rPr dirty="0"/>
              <a:t>AI &amp; ML</a:t>
            </a:r>
            <a:endParaRPr lang="en-US" dirty="0"/>
          </a:p>
          <a:p>
            <a:r>
              <a:rPr lang="en-US" dirty="0"/>
              <a:t>UDIT SARKAR(23b1009)</a:t>
            </a:r>
          </a:p>
          <a:p>
            <a:r>
              <a:rPr lang="en-US" dirty="0"/>
              <a:t>JAINENDRAJEET(23b1008)</a:t>
            </a:r>
            <a:endParaRPr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A4973-0B23-41EF-4C49-D3D3C88757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628070"/>
            <a:ext cx="7772400" cy="1470025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849EE8-4F26-0F16-B10A-50B51A2DA2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2645796"/>
            <a:ext cx="6400800" cy="1752600"/>
          </a:xfrm>
        </p:spPr>
        <p:txBody>
          <a:bodyPr/>
          <a:lstStyle/>
          <a:p>
            <a:r>
              <a:rPr lang="en-US" dirty="0"/>
              <a:t>Let’s See through the code </a:t>
            </a:r>
          </a:p>
          <a:p>
            <a:r>
              <a:rPr lang="en-US" dirty="0"/>
              <a:t>JAINENDRAJEET</a:t>
            </a:r>
          </a:p>
          <a:p>
            <a:r>
              <a:rPr lang="en-US" dirty="0"/>
              <a:t>UDIT SARKAR</a:t>
            </a:r>
          </a:p>
        </p:txBody>
      </p:sp>
    </p:spTree>
    <p:extLst>
      <p:ext uri="{BB962C8B-B14F-4D97-AF65-F5344CB8AC3E}">
        <p14:creationId xmlns:p14="http://schemas.microsoft.com/office/powerpoint/2010/main" val="1937593842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2272" y="1748969"/>
            <a:ext cx="4814514" cy="387626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dirty="0"/>
          </a:p>
          <a:p>
            <a:r>
              <a:rPr dirty="0"/>
              <a:t>Sentiment features correlated with sudden market moves (e.g., Tesla tweets showing strong predictive power).</a:t>
            </a:r>
          </a:p>
          <a:p>
            <a:r>
              <a:rPr dirty="0"/>
              <a:t>Positive sentiment days generally aligned with minor upward trends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2C02BA-5188-498E-9C4B-D66219E8D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8431" y="1633677"/>
            <a:ext cx="4445569" cy="494968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Error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False positives occurred during sarcasm or ambiguous phrasing (e.g., 'Great! Tesla crashes again </a:t>
            </a:r>
            <a:r>
              <a:rPr lang="en-US" dirty="0"/>
              <a:t>😒</a:t>
            </a:r>
            <a:r>
              <a:rPr dirty="0"/>
              <a:t>').</a:t>
            </a:r>
          </a:p>
          <a:p>
            <a:r>
              <a:rPr dirty="0"/>
              <a:t>Stock dips not associated with sentiment shift—likely due to external economic factors.</a:t>
            </a:r>
          </a:p>
          <a:p>
            <a:r>
              <a:rPr dirty="0"/>
              <a:t>LSTM failed to generalize during extremely volatile days.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Improvement Over the Paper</a:t>
            </a:r>
            <a:br>
              <a:rPr lang="en-US" dirty="0"/>
            </a:br>
            <a:r>
              <a:rPr lang="en-US" dirty="0"/>
              <a:t>(We have not used the Paper method )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Hybrid sentiment approach: </a:t>
            </a:r>
            <a:r>
              <a:rPr dirty="0" err="1"/>
              <a:t>TextBlob</a:t>
            </a:r>
            <a:r>
              <a:rPr dirty="0"/>
              <a:t> + manual label boosting increased labeling precision</a:t>
            </a:r>
            <a:r>
              <a:rPr lang="en-US" dirty="0"/>
              <a:t>.</a:t>
            </a:r>
          </a:p>
          <a:p>
            <a:r>
              <a:rPr lang="en-US" dirty="0"/>
              <a:t>We also predicted the price (while in the paper predicts only movement( UPWARD / DOWNWARD)).</a:t>
            </a:r>
            <a:endParaRPr dirty="0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Learned how to integrate NLP pipelines with time-series forecasting models (LSTM).</a:t>
            </a:r>
          </a:p>
          <a:p>
            <a:r>
              <a:rPr dirty="0"/>
              <a:t>Realized the importance of robust preprocessing when dealing with social data.</a:t>
            </a:r>
          </a:p>
          <a:p>
            <a:r>
              <a:rPr dirty="0"/>
              <a:t>Enhanced collaboration skills through team-based division of preprocessing, modeling, and evaluation tasks.</a:t>
            </a:r>
            <a:endParaRPr lang="en-US" dirty="0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 and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We predicted stock movements using tweet sentiment + historical prices.</a:t>
            </a:r>
          </a:p>
          <a:p>
            <a:r>
              <a:rPr dirty="0"/>
              <a:t>Sentiment improves prediction accuracy by over LSTM-only models.</a:t>
            </a:r>
          </a:p>
          <a:p>
            <a:r>
              <a:rPr dirty="0"/>
              <a:t>Future Work: Use attention-based models (e.g., BERT) and real-time Twitter ingestion pipelines.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77790"/>
          </a:xfrm>
        </p:spPr>
        <p:txBody>
          <a:bodyPr>
            <a:normAutofit fontScale="77500" lnSpcReduction="20000"/>
          </a:bodyPr>
          <a:lstStyle/>
          <a:p>
            <a:r>
              <a:rPr dirty="0"/>
              <a:t>Input:</a:t>
            </a:r>
          </a:p>
          <a:p>
            <a:r>
              <a:rPr dirty="0"/>
              <a:t>- A dataset of tweets related to various companies.</a:t>
            </a:r>
          </a:p>
          <a:p>
            <a:r>
              <a:rPr dirty="0"/>
              <a:t>- Historical stock price data.</a:t>
            </a:r>
          </a:p>
          <a:p>
            <a:endParaRPr dirty="0"/>
          </a:p>
          <a:p>
            <a:r>
              <a:rPr dirty="0"/>
              <a:t>Output:</a:t>
            </a:r>
          </a:p>
          <a:p>
            <a:r>
              <a:rPr dirty="0"/>
              <a:t>- Sentiment scores for each tweet.</a:t>
            </a:r>
          </a:p>
          <a:p>
            <a:r>
              <a:rPr dirty="0"/>
              <a:t>- A prediction of stock price movement using LSTM based on sentiment and historical prices.</a:t>
            </a:r>
          </a:p>
          <a:p>
            <a:endParaRPr dirty="0"/>
          </a:p>
          <a:p>
            <a:r>
              <a:rPr dirty="0"/>
              <a:t>Example:</a:t>
            </a:r>
          </a:p>
          <a:p>
            <a:r>
              <a:rPr dirty="0"/>
              <a:t>Input: "Apple stock is booming after the new iPhone launch!"</a:t>
            </a:r>
            <a:r>
              <a:rPr lang="en-US" dirty="0"/>
              <a:t>, and the history of the prices(closing) of the stock.</a:t>
            </a:r>
            <a:endParaRPr dirty="0"/>
          </a:p>
          <a:p>
            <a:r>
              <a:rPr dirty="0"/>
              <a:t>Output:</a:t>
            </a:r>
            <a:r>
              <a:rPr lang="en-US" dirty="0"/>
              <a:t> Next day Price.</a:t>
            </a:r>
            <a:endParaRPr dirty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Brief Explanation of 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This project aims to analyze social media sentiment—especially from tweets—and predict stock trends using an LSTM-based model. The sentiment of the tweets is first processed and then combined with historical stock data for forecasting.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dirty="0"/>
              <a:t>- Real-time market decisions rely increasingly on public sentiment.</a:t>
            </a:r>
          </a:p>
          <a:p>
            <a:r>
              <a:rPr dirty="0"/>
              <a:t>- Tweets often precede actual stock price movements.</a:t>
            </a:r>
            <a:endParaRPr lang="en-US" dirty="0"/>
          </a:p>
          <a:p>
            <a:r>
              <a:rPr lang="en-US" dirty="0"/>
              <a:t>Challenges: Sarcastic tweets, Pandemic condition :( </a:t>
            </a:r>
            <a:r>
              <a:rPr lang="en-US" dirty="0">
                <a:sym typeface="Wingdings" panose="05000000000000000000" pitchFamily="2" charset="2"/>
              </a:rPr>
              <a:t>.</a:t>
            </a:r>
            <a:endParaRPr dirty="0"/>
          </a:p>
          <a:p>
            <a:r>
              <a:rPr dirty="0"/>
              <a:t>- This project bridges NLP</a:t>
            </a:r>
            <a:r>
              <a:rPr lang="en-US" dirty="0"/>
              <a:t>(sentiment)</a:t>
            </a:r>
            <a:r>
              <a:rPr dirty="0"/>
              <a:t> and time-series forecasting</a:t>
            </a:r>
            <a:r>
              <a:rPr lang="en-US" dirty="0"/>
              <a:t>(LSTM)</a:t>
            </a:r>
            <a:r>
              <a:rPr dirty="0"/>
              <a:t> to improve financial decision-making.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Bollen et al. (2011): Showed public mood on Twitter could predict stock market trends.</a:t>
            </a:r>
          </a:p>
          <a:p>
            <a:r>
              <a:rPr dirty="0"/>
              <a:t>- </a:t>
            </a:r>
            <a:r>
              <a:rPr dirty="0" err="1"/>
              <a:t>StockNet</a:t>
            </a:r>
            <a:r>
              <a:rPr dirty="0"/>
              <a:t> Dataset: Used in sentiment + price prediction tasks.</a:t>
            </a:r>
          </a:p>
          <a:p>
            <a:r>
              <a:rPr dirty="0"/>
              <a:t>- Techniques like</a:t>
            </a:r>
            <a:r>
              <a:rPr lang="en-US" dirty="0"/>
              <a:t> </a:t>
            </a:r>
            <a:r>
              <a:rPr dirty="0"/>
              <a:t>LSTM networks were common in prior work.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77740"/>
          </a:xfrm>
        </p:spPr>
        <p:txBody>
          <a:bodyPr>
            <a:normAutofit fontScale="70000" lnSpcReduction="20000"/>
          </a:bodyPr>
          <a:lstStyle/>
          <a:p>
            <a:r>
              <a:rPr dirty="0"/>
              <a:t>Example Data Instance:</a:t>
            </a:r>
          </a:p>
          <a:p>
            <a:r>
              <a:rPr dirty="0"/>
              <a:t>Tweet: “Tesla is the future of clean energy.”</a:t>
            </a:r>
          </a:p>
          <a:p>
            <a:r>
              <a:rPr dirty="0"/>
              <a:t>Processed Sentiment: Positive</a:t>
            </a:r>
          </a:p>
          <a:p>
            <a:r>
              <a:rPr dirty="0"/>
              <a:t>Associated stock movement: Increase</a:t>
            </a:r>
          </a:p>
          <a:p>
            <a:endParaRPr dirty="0"/>
          </a:p>
          <a:p>
            <a:r>
              <a:rPr dirty="0"/>
              <a:t>Statistics:</a:t>
            </a:r>
          </a:p>
          <a:p>
            <a:r>
              <a:rPr dirty="0"/>
              <a:t>- ~</a:t>
            </a:r>
            <a:r>
              <a:rPr lang="en-US" dirty="0"/>
              <a:t>75</a:t>
            </a:r>
            <a:r>
              <a:rPr dirty="0"/>
              <a:t>,000 tweets</a:t>
            </a:r>
          </a:p>
          <a:p>
            <a:r>
              <a:rPr dirty="0"/>
              <a:t>- Classes: Positive, Negative, Neutral</a:t>
            </a:r>
          </a:p>
          <a:p>
            <a:r>
              <a:rPr dirty="0"/>
              <a:t>- Features: Text, Time, Sentiment, Price</a:t>
            </a:r>
          </a:p>
          <a:p>
            <a:r>
              <a:rPr dirty="0"/>
              <a:t>- Balanced Dataset (mostly)</a:t>
            </a:r>
          </a:p>
          <a:p>
            <a:endParaRPr dirty="0"/>
          </a:p>
          <a:p>
            <a:r>
              <a:rPr dirty="0"/>
              <a:t>Source:</a:t>
            </a:r>
          </a:p>
          <a:p>
            <a:r>
              <a:rPr dirty="0"/>
              <a:t>- </a:t>
            </a:r>
            <a:r>
              <a:rPr dirty="0" err="1"/>
              <a:t>StockNet</a:t>
            </a:r>
            <a:r>
              <a:rPr dirty="0"/>
              <a:t> Dataset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Method/Technique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77790"/>
          </a:xfrm>
        </p:spPr>
        <p:txBody>
          <a:bodyPr>
            <a:normAutofit fontScale="92500" lnSpcReduction="20000"/>
          </a:bodyPr>
          <a:lstStyle/>
          <a:p>
            <a:r>
              <a:rPr dirty="0"/>
              <a:t>Tweet Processing: Cleaning, tokenization, lemmatization, language filtering</a:t>
            </a:r>
            <a:endParaRPr lang="en-US" dirty="0"/>
          </a:p>
          <a:p>
            <a:r>
              <a:rPr dirty="0"/>
              <a:t>Sentiment Analysis: </a:t>
            </a:r>
            <a:r>
              <a:rPr dirty="0" err="1"/>
              <a:t>TextBlob</a:t>
            </a:r>
            <a:r>
              <a:rPr dirty="0"/>
              <a:t> + Manual labeling</a:t>
            </a:r>
          </a:p>
          <a:p>
            <a:endParaRPr dirty="0"/>
          </a:p>
          <a:p>
            <a:r>
              <a:rPr dirty="0"/>
              <a:t>Prediction Model:</a:t>
            </a:r>
          </a:p>
          <a:p>
            <a:r>
              <a:rPr dirty="0"/>
              <a:t>- LSTM (</a:t>
            </a:r>
            <a:r>
              <a:rPr lang="en-US" dirty="0"/>
              <a:t>3</a:t>
            </a:r>
            <a:r>
              <a:rPr dirty="0"/>
              <a:t> layers)</a:t>
            </a:r>
          </a:p>
          <a:p>
            <a:r>
              <a:rPr dirty="0"/>
              <a:t>- Dense + Dropout</a:t>
            </a:r>
          </a:p>
          <a:p>
            <a:r>
              <a:rPr dirty="0"/>
              <a:t>- Trained on past n days + sentiment vectors</a:t>
            </a:r>
          </a:p>
          <a:p>
            <a:endParaRPr dirty="0"/>
          </a:p>
          <a:p>
            <a:r>
              <a:rPr dirty="0"/>
              <a:t>Libraries: </a:t>
            </a:r>
            <a:r>
              <a:rPr dirty="0" err="1"/>
              <a:t>Tweepy</a:t>
            </a:r>
            <a:r>
              <a:rPr dirty="0"/>
              <a:t>, NLTK, Scikit-learn, </a:t>
            </a:r>
            <a:r>
              <a:rPr dirty="0" err="1"/>
              <a:t>Keras</a:t>
            </a:r>
            <a:r>
              <a:rPr dirty="0"/>
              <a:t>, TensorFlow, Matplotlib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77790"/>
          </a:xfrm>
        </p:spPr>
        <p:txBody>
          <a:bodyPr>
            <a:normAutofit fontScale="92500" lnSpcReduction="20000"/>
          </a:bodyPr>
          <a:lstStyle/>
          <a:p>
            <a:r>
              <a:rPr dirty="0"/>
              <a:t>Input: Stock prices + Sentiment vector</a:t>
            </a:r>
          </a:p>
          <a:p>
            <a:endParaRPr dirty="0"/>
          </a:p>
          <a:p>
            <a:r>
              <a:rPr dirty="0"/>
              <a:t>Layers:</a:t>
            </a:r>
          </a:p>
          <a:p>
            <a:r>
              <a:rPr dirty="0"/>
              <a:t>- LSTM(50) → Dropout(0.2)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LSTM(50) → Dropout(0.2)</a:t>
            </a:r>
            <a:endParaRPr dirty="0"/>
          </a:p>
          <a:p>
            <a:r>
              <a:rPr dirty="0"/>
              <a:t>- LSTM(50) → </a:t>
            </a:r>
            <a:r>
              <a:rPr lang="en-US" dirty="0"/>
              <a:t>Dropout(0.2)</a:t>
            </a:r>
          </a:p>
          <a:p>
            <a:r>
              <a:rPr lang="en-US" dirty="0"/>
              <a:t>OUTPUT LAYER : dense(1)</a:t>
            </a:r>
            <a:endParaRPr dirty="0"/>
          </a:p>
          <a:p>
            <a:endParaRPr dirty="0"/>
          </a:p>
          <a:p>
            <a:r>
              <a:rPr dirty="0"/>
              <a:t>Loss Function: MSE</a:t>
            </a:r>
          </a:p>
          <a:p>
            <a:r>
              <a:rPr dirty="0"/>
              <a:t>Optimizer: Adam</a:t>
            </a:r>
          </a:p>
          <a:p>
            <a:r>
              <a:rPr dirty="0"/>
              <a:t>Callbacks: </a:t>
            </a:r>
            <a:r>
              <a:rPr dirty="0" err="1"/>
              <a:t>EarlyStopping</a:t>
            </a:r>
            <a:r>
              <a:rPr dirty="0"/>
              <a:t>, </a:t>
            </a:r>
            <a:r>
              <a:rPr dirty="0" err="1"/>
              <a:t>ModelCheckpoint</a:t>
            </a:r>
            <a:endParaRPr dirty="0"/>
          </a:p>
          <a:p>
            <a:endParaRPr dirty="0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855" y="1335501"/>
            <a:ext cx="8229600" cy="5257800"/>
          </a:xfrm>
        </p:spPr>
        <p:txBody>
          <a:bodyPr>
            <a:normAutofit fontScale="92500"/>
          </a:bodyPr>
          <a:lstStyle/>
          <a:p>
            <a:r>
              <a:rPr dirty="0"/>
              <a:t>Performance Metrics: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Benchmark Comparison:</a:t>
            </a:r>
            <a:endParaRPr dirty="0"/>
          </a:p>
          <a:p>
            <a:r>
              <a:rPr lang="en-US" dirty="0"/>
              <a:t>  </a:t>
            </a:r>
            <a:r>
              <a:rPr dirty="0"/>
              <a:t>Model		</a:t>
            </a:r>
            <a:r>
              <a:rPr lang="en-US" dirty="0"/>
              <a:t>                 </a:t>
            </a:r>
            <a:r>
              <a:rPr dirty="0"/>
              <a:t>R</a:t>
            </a:r>
            <a:r>
              <a:rPr lang="en-US" dirty="0"/>
              <a:t>-squared</a:t>
            </a:r>
            <a:r>
              <a:rPr dirty="0"/>
              <a:t>	</a:t>
            </a:r>
            <a:r>
              <a:rPr lang="en-US" dirty="0"/>
              <a:t>  Inverse RMSE  </a:t>
            </a:r>
          </a:p>
          <a:p>
            <a:r>
              <a:rPr lang="en-US" dirty="0"/>
              <a:t>  </a:t>
            </a:r>
            <a:r>
              <a:rPr dirty="0"/>
              <a:t>LSTM Only</a:t>
            </a:r>
            <a:r>
              <a:rPr lang="en-US" dirty="0"/>
              <a:t>          </a:t>
            </a:r>
            <a:r>
              <a:rPr dirty="0"/>
              <a:t>	</a:t>
            </a:r>
            <a:r>
              <a:rPr lang="en-US" dirty="0"/>
              <a:t>         </a:t>
            </a:r>
            <a:r>
              <a:rPr dirty="0"/>
              <a:t>0.</a:t>
            </a:r>
            <a:r>
              <a:rPr lang="en-US" dirty="0"/>
              <a:t>2 - 0.5        &gt;0.5</a:t>
            </a:r>
            <a:endParaRPr dirty="0"/>
          </a:p>
          <a:p>
            <a:r>
              <a:rPr lang="en-US" dirty="0"/>
              <a:t>  </a:t>
            </a:r>
            <a:r>
              <a:rPr dirty="0"/>
              <a:t>LSTM + Sentiment</a:t>
            </a:r>
            <a:r>
              <a:rPr lang="en-US" dirty="0"/>
              <a:t>     </a:t>
            </a:r>
            <a:r>
              <a:rPr dirty="0"/>
              <a:t>	</a:t>
            </a:r>
            <a:r>
              <a:rPr lang="en-US" dirty="0"/>
              <a:t>0.666           0.384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062A2A-8466-8943-E1DB-5E3182CEE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3720" y="1909301"/>
            <a:ext cx="3665551" cy="2096168"/>
          </a:xfrm>
          <a:prstGeom prst="rect">
            <a:avLst/>
          </a:prstGeom>
        </p:spPr>
      </p:pic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6.0.33"/>
  <p:tag name="AS_OS" val="Microsoft Windows NT 10.0.20348.0"/>
  <p:tag name="AS_RELEASE_DATE" val="2024.11.14"/>
  <p:tag name="AS_TITLE" val="Aspose.Slides for .NET6"/>
  <p:tag name="AS_VERSION" val="24.1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663</Words>
  <Application>Microsoft Office PowerPoint</Application>
  <PresentationFormat>On-screen Show (4:3)</PresentationFormat>
  <Paragraphs>101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Wingdings</vt:lpstr>
      <vt:lpstr>Office Theme</vt:lpstr>
      <vt:lpstr>Office Theme</vt:lpstr>
      <vt:lpstr>Sentiment-Aware Stock Price Prediction using LSTM</vt:lpstr>
      <vt:lpstr>Problem Statement</vt:lpstr>
      <vt:lpstr>Brief Explanation of the Problem</vt:lpstr>
      <vt:lpstr>Motivation</vt:lpstr>
      <vt:lpstr>Literature Review</vt:lpstr>
      <vt:lpstr>Dataset</vt:lpstr>
      <vt:lpstr>Method/Technique</vt:lpstr>
      <vt:lpstr>Model Architecture</vt:lpstr>
      <vt:lpstr>Results</vt:lpstr>
      <vt:lpstr>DEMO</vt:lpstr>
      <vt:lpstr>Analysis</vt:lpstr>
      <vt:lpstr>Error Analysis</vt:lpstr>
      <vt:lpstr>Improvement Over the Paper (We have not used the Paper method )</vt:lpstr>
      <vt:lpstr>Learning</vt:lpstr>
      <vt:lpstr>Summary and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description>generated using python-pptx</dc:description>
  <cp:lastModifiedBy>Jainendrajeet gupta</cp:lastModifiedBy>
  <cp:revision>2</cp:revision>
  <dcterms:created xsi:type="dcterms:W3CDTF">2013-01-27T09:14:16Z</dcterms:created>
  <dcterms:modified xsi:type="dcterms:W3CDTF">2025-05-03T20:20:18Z</dcterms:modified>
</cp:coreProperties>
</file>