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4"/>
  </p:notesMasterIdLst>
  <p:sldIdLst>
    <p:sldId id="256" r:id="rId5"/>
    <p:sldId id="2146847054" r:id="rId6"/>
    <p:sldId id="262" r:id="rId7"/>
    <p:sldId id="263" r:id="rId8"/>
    <p:sldId id="2146847058" r:id="rId9"/>
    <p:sldId id="265" r:id="rId10"/>
    <p:sldId id="2146847057" r:id="rId11"/>
    <p:sldId id="2146847069" r:id="rId12"/>
    <p:sldId id="2146847066" r:id="rId13"/>
    <p:sldId id="2146847068" r:id="rId14"/>
    <p:sldId id="2146847070" r:id="rId15"/>
    <p:sldId id="2146847060" r:id="rId16"/>
    <p:sldId id="2146847067" r:id="rId17"/>
    <p:sldId id="2146847071" r:id="rId18"/>
    <p:sldId id="2146847062" r:id="rId19"/>
    <p:sldId id="2146847061" r:id="rId20"/>
    <p:sldId id="2146847055" r:id="rId21"/>
    <p:sldId id="2146847059" r:id="rId22"/>
    <p:sldId id="259"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04-08-2025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8/4/2025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8/4/2025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8/4/2025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8/4/2025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8/4/2025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8/4/2025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8/4/2025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8/4/2025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8/4/2025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8/4/2025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9.jpg"/><Relationship Id="rId1" Type="http://schemas.openxmlformats.org/officeDocument/2006/relationships/slideLayout" Target="../slideLayouts/slideLayout6.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 – Ai companion</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AICTE IBM CLOUD PROJECT</a:t>
            </a:r>
          </a:p>
        </p:txBody>
      </p:sp>
      <p:sp>
        <p:nvSpPr>
          <p:cNvPr id="4" name="TextBox 3"/>
          <p:cNvSpPr txBox="1"/>
          <p:nvPr/>
        </p:nvSpPr>
        <p:spPr>
          <a:xfrm>
            <a:off x="3117529" y="4586365"/>
            <a:ext cx="7980183"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UDIT NARAYAN BAIRI</a:t>
            </a:r>
          </a:p>
          <a:p>
            <a:r>
              <a:rPr lang="en-US" sz="2000" b="1" dirty="0">
                <a:solidFill>
                  <a:schemeClr val="accent1">
                    <a:lumMod val="75000"/>
                  </a:schemeClr>
                </a:solidFill>
                <a:latin typeface="Arial" pitchFamily="34" charset="0"/>
                <a:cs typeface="Arial" pitchFamily="34" charset="0"/>
              </a:rPr>
              <a:t>Student name : UDIT NARAYAN BAIRI</a:t>
            </a:r>
          </a:p>
          <a:p>
            <a:r>
              <a:rPr lang="en-US" sz="2000" b="1" dirty="0">
                <a:solidFill>
                  <a:schemeClr val="accent1">
                    <a:lumMod val="75000"/>
                  </a:schemeClr>
                </a:solidFill>
                <a:latin typeface="Arial"/>
                <a:cs typeface="Arial"/>
              </a:rPr>
              <a:t>College Name: MCKV INSTITUTE OF ENGINEERING</a:t>
            </a:r>
          </a:p>
          <a:p>
            <a:r>
              <a:rPr lang="en-US" sz="2000" b="1" dirty="0">
                <a:solidFill>
                  <a:schemeClr val="accent1">
                    <a:lumMod val="75000"/>
                  </a:schemeClr>
                </a:solidFill>
                <a:latin typeface="Arial"/>
                <a:cs typeface="Arial"/>
              </a:rPr>
              <a:t>Department: COMPUTER SCIENCE AND ENGINEERING (DATA SCIENCE) </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8" name="Picture 7">
            <a:extLst>
              <a:ext uri="{FF2B5EF4-FFF2-40B4-BE49-F238E27FC236}">
                <a16:creationId xmlns:a16="http://schemas.microsoft.com/office/drawing/2014/main" id="{21C7AD92-1728-3AF0-397D-094851F002FC}"/>
              </a:ext>
            </a:extLst>
          </p:cNvPr>
          <p:cNvPicPr>
            <a:picLocks noChangeAspect="1"/>
          </p:cNvPicPr>
          <p:nvPr/>
        </p:nvPicPr>
        <p:blipFill>
          <a:blip r:embed="rId2"/>
          <a:stretch>
            <a:fillRect/>
          </a:stretch>
        </p:blipFill>
        <p:spPr>
          <a:xfrm>
            <a:off x="723900" y="1461826"/>
            <a:ext cx="10744200" cy="4108520"/>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3D755E-8C5F-0CA0-0480-C33DEB9EF84D}"/>
              </a:ext>
            </a:extLst>
          </p:cNvPr>
          <p:cNvSpPr>
            <a:spLocks noGrp="1"/>
          </p:cNvSpPr>
          <p:nvPr>
            <p:ph type="title"/>
          </p:nvPr>
        </p:nvSpPr>
        <p:spPr/>
        <p:txBody>
          <a:bodyPr/>
          <a:lstStyle/>
          <a:p>
            <a:r>
              <a:rPr lang="en-IN" dirty="0">
                <a:solidFill>
                  <a:schemeClr val="accent1"/>
                </a:solidFill>
              </a:rPr>
              <a:t>Results</a:t>
            </a:r>
            <a:endParaRPr lang="en-IN" dirty="0"/>
          </a:p>
        </p:txBody>
      </p:sp>
      <p:pic>
        <p:nvPicPr>
          <p:cNvPr id="9" name="Content Placeholder 8">
            <a:extLst>
              <a:ext uri="{FF2B5EF4-FFF2-40B4-BE49-F238E27FC236}">
                <a16:creationId xmlns:a16="http://schemas.microsoft.com/office/drawing/2014/main" id="{342A6AD6-A4C0-72B9-7BB8-FC0A73573ADB}"/>
              </a:ext>
            </a:extLst>
          </p:cNvPr>
          <p:cNvPicPr>
            <a:picLocks noGrp="1" noChangeAspect="1"/>
          </p:cNvPicPr>
          <p:nvPr>
            <p:ph idx="1"/>
          </p:nvPr>
        </p:nvPicPr>
        <p:blipFill>
          <a:blip r:embed="rId2"/>
          <a:stretch>
            <a:fillRect/>
          </a:stretch>
        </p:blipFill>
        <p:spPr>
          <a:xfrm>
            <a:off x="818910" y="1301750"/>
            <a:ext cx="10554179" cy="4673600"/>
          </a:xfrm>
        </p:spPr>
      </p:pic>
    </p:spTree>
    <p:extLst>
      <p:ext uri="{BB962C8B-B14F-4D97-AF65-F5344CB8AC3E}">
        <p14:creationId xmlns:p14="http://schemas.microsoft.com/office/powerpoint/2010/main" val="37863599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a:extLst>
              <a:ext uri="{FF2B5EF4-FFF2-40B4-BE49-F238E27FC236}">
                <a16:creationId xmlns:a16="http://schemas.microsoft.com/office/drawing/2014/main" id="{F186822F-9CCF-DCDD-6F44-ACB15419FE5D}"/>
              </a:ext>
            </a:extLst>
          </p:cNvPr>
          <p:cNvPicPr>
            <a:picLocks noGrp="1" noChangeAspect="1"/>
          </p:cNvPicPr>
          <p:nvPr>
            <p:ph idx="1"/>
          </p:nvPr>
        </p:nvPicPr>
        <p:blipFill>
          <a:blip r:embed="rId2"/>
          <a:stretch>
            <a:fillRect/>
          </a:stretch>
        </p:blipFill>
        <p:spPr>
          <a:xfrm>
            <a:off x="581025" y="1625657"/>
            <a:ext cx="11029950" cy="4383257"/>
          </a:xfrm>
        </p:spPr>
      </p:pic>
    </p:spTree>
    <p:extLst>
      <p:ext uri="{BB962C8B-B14F-4D97-AF65-F5344CB8AC3E}">
        <p14:creationId xmlns:p14="http://schemas.microsoft.com/office/powerpoint/2010/main" val="20837152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DD90E432-596B-103C-B1C2-E9EBC6DAC8DC}"/>
              </a:ext>
            </a:extLst>
          </p:cNvPr>
          <p:cNvPicPr>
            <a:picLocks noChangeAspect="1"/>
          </p:cNvPicPr>
          <p:nvPr/>
        </p:nvPicPr>
        <p:blipFill>
          <a:blip r:embed="rId2"/>
          <a:stretch>
            <a:fillRect/>
          </a:stretch>
        </p:blipFill>
        <p:spPr>
          <a:xfrm>
            <a:off x="674914" y="1232452"/>
            <a:ext cx="10842171" cy="4972800"/>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725E7-1FCD-E4F4-8531-3E0C04FC1981}"/>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C96C698E-5EAC-4A9A-8581-38897A2F62BD}"/>
              </a:ext>
            </a:extLst>
          </p:cNvPr>
          <p:cNvPicPr>
            <a:picLocks noGrp="1" noChangeAspect="1"/>
          </p:cNvPicPr>
          <p:nvPr>
            <p:ph idx="1"/>
          </p:nvPr>
        </p:nvPicPr>
        <p:blipFill>
          <a:blip r:embed="rId2"/>
          <a:stretch>
            <a:fillRect/>
          </a:stretch>
        </p:blipFill>
        <p:spPr>
          <a:xfrm>
            <a:off x="1622322" y="1252494"/>
            <a:ext cx="8809704" cy="4903350"/>
          </a:xfrm>
        </p:spPr>
      </p:pic>
    </p:spTree>
    <p:extLst>
      <p:ext uri="{BB962C8B-B14F-4D97-AF65-F5344CB8AC3E}">
        <p14:creationId xmlns:p14="http://schemas.microsoft.com/office/powerpoint/2010/main" val="24077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US" sz="2800" b="1" dirty="0"/>
              <a:t>Fitness Buddy</a:t>
            </a:r>
            <a:r>
              <a:rPr lang="en-US" sz="2800" dirty="0"/>
              <a:t> offers a smart, accessible, and cost-effective solution to modern fitness challenges by leveraging AI and IBM Cloud technologies. It empowers users to stay healthy with personalized workout recommendations, motivational support, and simple meal ideas—anytime, anywhere. By combining conversational AI (Watson Assistant), cloud functions, and data storage, Fitness Buddy ensures a seamless, interactive, and scalable experience that promotes long-term wellness and habit-building without the need for expensive subscriptions or rigid schedules.</a:t>
            </a:r>
            <a:endParaRPr lang="en-US" sz="2800"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3388237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581193" y="1302026"/>
            <a:ext cx="9546034" cy="3653432"/>
          </a:xfrm>
        </p:spPr>
        <p:txBody>
          <a:bodyPr>
            <a:normAutofit/>
          </a:bodyPr>
          <a:lstStyle/>
          <a:p>
            <a:pPr marL="0" indent="0">
              <a:buNone/>
            </a:pPr>
            <a:r>
              <a:rPr lang="en-IN" sz="2400" b="1" dirty="0"/>
              <a:t>https://github.com/uditnarayan1234/Fitness-Buddy-IBM-cloud-</a:t>
            </a:r>
          </a:p>
        </p:txBody>
      </p:sp>
    </p:spTree>
    <p:extLst>
      <p:ext uri="{BB962C8B-B14F-4D97-AF65-F5344CB8AC3E}">
        <p14:creationId xmlns:p14="http://schemas.microsoft.com/office/powerpoint/2010/main" val="22306647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Extend with user profile tracking for personalized plans</a:t>
            </a:r>
          </a:p>
          <a:p>
            <a:r>
              <a:rPr lang="en-US" sz="2800" dirty="0">
                <a:latin typeface="Calibri" panose="020F0502020204030204" pitchFamily="34" charset="0"/>
                <a:ea typeface="Calibri" panose="020F0502020204030204" pitchFamily="34" charset="0"/>
                <a:cs typeface="Calibri" panose="020F0502020204030204" pitchFamily="34" charset="0"/>
              </a:rPr>
              <a:t>Add voice interaction through IBM Watson Speech-to-Text and Text-to-Speech</a:t>
            </a:r>
          </a:p>
          <a:p>
            <a:r>
              <a:rPr lang="en-US" sz="2800" dirty="0">
                <a:latin typeface="Calibri" panose="020F0502020204030204" pitchFamily="34" charset="0"/>
                <a:ea typeface="Calibri" panose="020F0502020204030204" pitchFamily="34" charset="0"/>
                <a:cs typeface="Calibri" panose="020F0502020204030204" pitchFamily="34" charset="0"/>
              </a:rPr>
              <a:t>Integrate with wearable fitness devices for real-time feedback</a:t>
            </a:r>
          </a:p>
          <a:p>
            <a:r>
              <a:rPr lang="en-US" sz="2800" dirty="0">
                <a:latin typeface="Calibri" panose="020F0502020204030204" pitchFamily="34" charset="0"/>
                <a:ea typeface="Calibri" panose="020F0502020204030204" pitchFamily="34" charset="0"/>
                <a:cs typeface="Calibri" panose="020F0502020204030204" pitchFamily="34" charset="0"/>
              </a:rPr>
              <a:t>Expand to multi-language support for diverse users</a:t>
            </a:r>
          </a:p>
          <a:p>
            <a:r>
              <a:rPr lang="en-US" sz="2800" dirty="0">
                <a:latin typeface="Calibri" panose="020F0502020204030204" pitchFamily="34" charset="0"/>
                <a:ea typeface="Calibri" panose="020F0502020204030204" pitchFamily="34" charset="0"/>
                <a:cs typeface="Calibri" panose="020F0502020204030204" pitchFamily="34" charset="0"/>
              </a:rPr>
              <a:t>Enhance with RAG-based knowledge retrieval for richer contextual advice</a:t>
            </a:r>
          </a:p>
          <a:p>
            <a:pPr marL="0" indent="0">
              <a:buNone/>
            </a:pPr>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normAutofit/>
          </a:bodyPr>
          <a:lstStyle/>
          <a:p>
            <a:r>
              <a:rPr lang="en-IN" dirty="0">
                <a:solidFill>
                  <a:schemeClr val="accent1"/>
                </a:solidFill>
              </a:rPr>
              <a:t>IBM Certifications</a:t>
            </a:r>
          </a:p>
        </p:txBody>
      </p:sp>
      <p:pic>
        <p:nvPicPr>
          <p:cNvPr id="21" name="Picture 20">
            <a:extLst>
              <a:ext uri="{FF2B5EF4-FFF2-40B4-BE49-F238E27FC236}">
                <a16:creationId xmlns:a16="http://schemas.microsoft.com/office/drawing/2014/main" id="{12A6094A-FDD0-FB2C-6817-16F5773CFD31}"/>
              </a:ext>
            </a:extLst>
          </p:cNvPr>
          <p:cNvPicPr>
            <a:picLocks noChangeAspect="1"/>
          </p:cNvPicPr>
          <p:nvPr/>
        </p:nvPicPr>
        <p:blipFill>
          <a:blip r:embed="rId2"/>
          <a:stretch>
            <a:fillRect/>
          </a:stretch>
        </p:blipFill>
        <p:spPr>
          <a:xfrm>
            <a:off x="395272" y="1985659"/>
            <a:ext cx="3605158" cy="2674024"/>
          </a:xfrm>
          <a:prstGeom prst="rect">
            <a:avLst/>
          </a:prstGeom>
        </p:spPr>
      </p:pic>
      <p:pic>
        <p:nvPicPr>
          <p:cNvPr id="23" name="Picture 22">
            <a:extLst>
              <a:ext uri="{FF2B5EF4-FFF2-40B4-BE49-F238E27FC236}">
                <a16:creationId xmlns:a16="http://schemas.microsoft.com/office/drawing/2014/main" id="{6EE4FC40-84A6-5DD8-8677-F3260AD8BD1A}"/>
              </a:ext>
            </a:extLst>
          </p:cNvPr>
          <p:cNvPicPr>
            <a:picLocks noChangeAspect="1"/>
          </p:cNvPicPr>
          <p:nvPr/>
        </p:nvPicPr>
        <p:blipFill>
          <a:blip r:embed="rId3"/>
          <a:stretch>
            <a:fillRect/>
          </a:stretch>
        </p:blipFill>
        <p:spPr>
          <a:xfrm>
            <a:off x="4031957" y="1985660"/>
            <a:ext cx="4022971" cy="2674023"/>
          </a:xfrm>
          <a:prstGeom prst="rect">
            <a:avLst/>
          </a:prstGeom>
        </p:spPr>
      </p:pic>
      <p:pic>
        <p:nvPicPr>
          <p:cNvPr id="4" name="Picture 3">
            <a:extLst>
              <a:ext uri="{FF2B5EF4-FFF2-40B4-BE49-F238E27FC236}">
                <a16:creationId xmlns:a16="http://schemas.microsoft.com/office/drawing/2014/main" id="{D65B19E3-7B24-5665-E79F-DCF534B4373C}"/>
              </a:ext>
            </a:extLst>
          </p:cNvPr>
          <p:cNvPicPr>
            <a:picLocks noChangeAspect="1"/>
          </p:cNvPicPr>
          <p:nvPr/>
        </p:nvPicPr>
        <p:blipFill>
          <a:blip r:embed="rId4"/>
          <a:stretch>
            <a:fillRect/>
          </a:stretch>
        </p:blipFill>
        <p:spPr>
          <a:xfrm>
            <a:off x="8191571" y="1935694"/>
            <a:ext cx="3861045" cy="2723990"/>
          </a:xfrm>
          <a:prstGeom prst="rect">
            <a:avLst/>
          </a:prstGeom>
          <a:solidFill>
            <a:srgbClr val="FFFFFF">
              <a:shade val="85000"/>
            </a:srgbClr>
          </a:solidFill>
          <a:ln w="190500" cap="rnd">
            <a:solidFill>
              <a:srgbClr val="FFFFFF"/>
            </a:solidFill>
          </a:ln>
          <a:effectLst>
            <a:outerShdw blurRad="50000" algn="tl" rotWithShape="0">
              <a:srgbClr val="000000">
                <a:alpha val="41000"/>
              </a:srgbClr>
            </a:outerShdw>
          </a:effectLst>
          <a:scene3d>
            <a:camera prst="orthographicFront"/>
            <a:lightRig rig="twoPt" dir="t">
              <a:rot lat="0" lon="0" rev="7800000"/>
            </a:lightRig>
          </a:scene3d>
          <a:sp3d contourW="6350">
            <a:bevelT w="50800" h="16510"/>
            <a:contourClr>
              <a:srgbClr val="C0C0C0"/>
            </a:contourClr>
          </a:sp3d>
        </p:spPr>
      </p:pic>
    </p:spTree>
    <p:extLst>
      <p:ext uri="{BB962C8B-B14F-4D97-AF65-F5344CB8AC3E}">
        <p14:creationId xmlns:p14="http://schemas.microsoft.com/office/powerpoint/2010/main" val="3847331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Problem Statement</a:t>
            </a:r>
            <a:endParaRPr lang="en-US" sz="44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fontScale="55000" lnSpcReduction="20000"/>
          </a:bodyPr>
          <a:lstStyle/>
          <a:p>
            <a:r>
              <a:rPr lang="en-US" sz="2800" dirty="0"/>
              <a:t>In today’s fast-paced and digitally driven world, individuals often struggle to maintain a healthy lifestyle due to a lack of personalized fitness guidance, limited time, inconsistent motivation, and the high costs associated with traditional fitness programs or consultations. Existing solutions are often rigid, expensive, or fail to adapt to an individual's unique preferences, goals, and daily routines.</a:t>
            </a:r>
          </a:p>
          <a:p>
            <a:r>
              <a:rPr lang="en-US" sz="2800" dirty="0"/>
              <a:t>There is a pressing need for an intelligent, accessible, and user-friendly virtual assistant that can provide on-demand fitness advice, motivational support, and basic nutritional guidance—personalized for each user and available anytime, anywhere.</a:t>
            </a:r>
          </a:p>
          <a:p>
            <a:r>
              <a:rPr lang="en-US" sz="2800" b="1" dirty="0"/>
              <a:t>Fitness Buddy</a:t>
            </a:r>
            <a:r>
              <a:rPr lang="en-US" sz="2800" dirty="0"/>
              <a:t> aims to address this challenge by developing an AI-powered conversational health and fitness assistant that:</a:t>
            </a:r>
          </a:p>
          <a:p>
            <a:r>
              <a:rPr lang="en-US" sz="2800" dirty="0"/>
              <a:t>Recommends personalized home workouts.</a:t>
            </a:r>
          </a:p>
          <a:p>
            <a:r>
              <a:rPr lang="en-US" sz="2800" dirty="0"/>
              <a:t>Provides motivational tips and daily inspiration.</a:t>
            </a:r>
          </a:p>
          <a:p>
            <a:r>
              <a:rPr lang="en-US" sz="2800" dirty="0"/>
              <a:t>Suggests simple, healthy meal ideas.</a:t>
            </a:r>
          </a:p>
          <a:p>
            <a:r>
              <a:rPr lang="en-US" sz="2800" dirty="0"/>
              <a:t>Encourages habit-building and consistent fitness practices.</a:t>
            </a:r>
          </a:p>
          <a:p>
            <a:r>
              <a:rPr lang="en-US" sz="2800" dirty="0"/>
              <a:t>This solution will leverage </a:t>
            </a:r>
            <a:r>
              <a:rPr lang="en-US" sz="2800" b="1" dirty="0"/>
              <a:t>IBM Cloud Lite services or IBM </a:t>
            </a:r>
            <a:r>
              <a:rPr lang="en-US" sz="2800" b="1" dirty="0" err="1"/>
              <a:t>Granity</a:t>
            </a:r>
            <a:r>
              <a:rPr lang="en-US" sz="2800" dirty="0"/>
              <a:t> to ensure scalability, AI integration, and ease of deployment.</a:t>
            </a: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latin typeface="Calibri" panose="020F0502020204030204" pitchFamily="34" charset="0"/>
                <a:ea typeface="Calibri" panose="020F0502020204030204" pitchFamily="34" charset="0"/>
                <a:cs typeface="Calibri" panose="020F0502020204030204" pitchFamily="34" charset="0"/>
              </a:rPr>
              <a:t>Prompt-based AI technology for conversational flows</a:t>
            </a:r>
            <a:endParaRPr lang="en-US" sz="2800" dirty="0">
              <a:solidFill>
                <a:srgbClr val="000000"/>
              </a:solidFill>
              <a:latin typeface="Calibri"/>
              <a:ea typeface="Calibri"/>
              <a:cs typeface="Calibri"/>
            </a:endParaRP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normAutofit/>
          </a:bodyPr>
          <a:lstStyle/>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Watsonx AI Studio</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t>
            </a:r>
            <a:r>
              <a:rPr lang="en-IN" sz="2800" dirty="0" err="1">
                <a:latin typeface="Calibri" panose="020F0502020204030204" pitchFamily="34" charset="0"/>
                <a:ea typeface="Calibri" panose="020F0502020204030204" pitchFamily="34" charset="0"/>
                <a:cs typeface="Calibri" panose="020F0502020204030204" pitchFamily="34" charset="0"/>
              </a:rPr>
              <a:t>Watsonx</a:t>
            </a:r>
            <a:r>
              <a:rPr lang="en-IN" sz="2800" dirty="0">
                <a:latin typeface="Calibri" panose="020F0502020204030204" pitchFamily="34" charset="0"/>
                <a:ea typeface="Calibri" panose="020F0502020204030204" pitchFamily="34" charset="0"/>
                <a:cs typeface="Calibri" panose="020F0502020204030204" pitchFamily="34" charset="0"/>
              </a:rPr>
              <a:t> AI runtime</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Cloud Agent Lab</a:t>
            </a:r>
          </a:p>
          <a:p>
            <a:pPr marL="305435" indent="-305435"/>
            <a:r>
              <a:rPr lang="en-IN" sz="2800" dirty="0">
                <a:latin typeface="Calibri" panose="020F0502020204030204" pitchFamily="34" charset="0"/>
                <a:ea typeface="Calibri" panose="020F0502020204030204" pitchFamily="34" charset="0"/>
                <a:cs typeface="Calibri" panose="020F0502020204030204" pitchFamily="34" charset="0"/>
              </a:rPr>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r>
              <a:rPr lang="en-US" sz="2800" dirty="0">
                <a:latin typeface="Calibri" panose="020F0502020204030204" pitchFamily="34" charset="0"/>
                <a:ea typeface="Calibri" panose="020F0502020204030204" pitchFamily="34" charset="0"/>
                <a:cs typeface="Calibri" panose="020F0502020204030204" pitchFamily="34" charset="0"/>
              </a:rPr>
              <a:t>Fully implemented on the IBM Cloud Lite free tier with no upgrades required</a:t>
            </a:r>
          </a:p>
          <a:p>
            <a:r>
              <a:rPr lang="en-US" sz="2800" dirty="0">
                <a:latin typeface="Calibri" panose="020F0502020204030204" pitchFamily="34" charset="0"/>
                <a:ea typeface="Calibri" panose="020F0502020204030204" pitchFamily="34" charset="0"/>
                <a:cs typeface="Calibri" panose="020F0502020204030204" pitchFamily="34" charset="0"/>
              </a:rPr>
              <a:t>Simple to build and deploy without complex data storage</a:t>
            </a:r>
          </a:p>
          <a:p>
            <a:r>
              <a:rPr lang="en-US" sz="2800" dirty="0">
                <a:latin typeface="Calibri" panose="020F0502020204030204" pitchFamily="34" charset="0"/>
                <a:ea typeface="Calibri" panose="020F0502020204030204" pitchFamily="34" charset="0"/>
                <a:cs typeface="Calibri" panose="020F0502020204030204" pitchFamily="34" charset="0"/>
              </a:rPr>
              <a:t>Provides friendly, accurate fitness, meal planning, and motivation advice</a:t>
            </a:r>
          </a:p>
          <a:p>
            <a:r>
              <a:rPr lang="en-US" sz="2800" dirty="0">
                <a:latin typeface="Calibri" panose="020F0502020204030204" pitchFamily="34" charset="0"/>
                <a:ea typeface="Calibri" panose="020F0502020204030204" pitchFamily="34" charset="0"/>
                <a:cs typeface="Calibri" panose="020F0502020204030204" pitchFamily="34" charset="0"/>
              </a:rPr>
              <a:t>Customizable prompt-based conversational flow</a:t>
            </a:r>
          </a:p>
          <a:p>
            <a:r>
              <a:rPr lang="en-US" sz="2800" dirty="0">
                <a:latin typeface="Calibri" panose="020F0502020204030204" pitchFamily="34" charset="0"/>
                <a:ea typeface="Calibri" panose="020F0502020204030204" pitchFamily="34" charset="0"/>
                <a:cs typeface="Calibri" panose="020F0502020204030204" pitchFamily="34" charset="0"/>
              </a:rPr>
              <a:t>Easily integrated as a web chat widget for immediate user access</a:t>
            </a:r>
          </a:p>
          <a:p>
            <a:pPr marL="0" indent="0">
              <a:buNone/>
            </a:pPr>
            <a:endParaRPr lang="en-IN" sz="2800" dirty="0">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Fitness enthusiasts and beginners</a:t>
            </a:r>
          </a:p>
          <a:p>
            <a:r>
              <a:rPr lang="en-US" sz="2800" dirty="0">
                <a:latin typeface="Calibri" panose="020F0502020204030204" pitchFamily="34" charset="0"/>
                <a:ea typeface="Calibri" panose="020F0502020204030204" pitchFamily="34" charset="0"/>
                <a:cs typeface="Calibri" panose="020F0502020204030204" pitchFamily="34" charset="0"/>
              </a:rPr>
              <a:t>Students and working professionals looking for quick fitness guidance</a:t>
            </a:r>
          </a:p>
          <a:p>
            <a:r>
              <a:rPr lang="en-US" sz="2800" dirty="0">
                <a:latin typeface="Calibri" panose="020F0502020204030204" pitchFamily="34" charset="0"/>
                <a:ea typeface="Calibri" panose="020F0502020204030204" pitchFamily="34" charset="0"/>
                <a:cs typeface="Calibri" panose="020F0502020204030204" pitchFamily="34" charset="0"/>
              </a:rPr>
              <a:t>Health coaches seeking a supplementary assistant</a:t>
            </a:r>
          </a:p>
          <a:p>
            <a:r>
              <a:rPr lang="en-US" sz="2800" dirty="0">
                <a:latin typeface="Calibri" panose="020F0502020204030204" pitchFamily="34" charset="0"/>
                <a:ea typeface="Calibri" panose="020F0502020204030204" pitchFamily="34" charset="0"/>
                <a:cs typeface="Calibri" panose="020F0502020204030204" pitchFamily="34" charset="0"/>
              </a:rPr>
              <a:t>Anyone wanting motivational support for a healthy lifestyle</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320ED5-F53A-F511-526A-B3BD1E014DE3}"/>
              </a:ext>
            </a:extLst>
          </p:cNvPr>
          <p:cNvSpPr>
            <a:spLocks noGrp="1"/>
          </p:cNvSpPr>
          <p:nvPr>
            <p:ph type="title"/>
          </p:nvPr>
        </p:nvSpPr>
        <p:spPr/>
        <p:txBody>
          <a:bodyPr/>
          <a:lstStyle/>
          <a:p>
            <a:r>
              <a:rPr lang="en-IN" dirty="0">
                <a:solidFill>
                  <a:schemeClr val="accent1"/>
                </a:solidFill>
              </a:rPr>
              <a:t>Results</a:t>
            </a:r>
            <a:endParaRPr lang="en-IN" dirty="0"/>
          </a:p>
        </p:txBody>
      </p:sp>
      <p:pic>
        <p:nvPicPr>
          <p:cNvPr id="5" name="Content Placeholder 4">
            <a:extLst>
              <a:ext uri="{FF2B5EF4-FFF2-40B4-BE49-F238E27FC236}">
                <a16:creationId xmlns:a16="http://schemas.microsoft.com/office/drawing/2014/main" id="{DD9F9D5E-869D-664D-F4F8-522C3D6C28A0}"/>
              </a:ext>
            </a:extLst>
          </p:cNvPr>
          <p:cNvPicPr>
            <a:picLocks noGrp="1" noChangeAspect="1"/>
          </p:cNvPicPr>
          <p:nvPr>
            <p:ph idx="1"/>
          </p:nvPr>
        </p:nvPicPr>
        <p:blipFill>
          <a:blip r:embed="rId2"/>
          <a:stretch>
            <a:fillRect/>
          </a:stretch>
        </p:blipFill>
        <p:spPr>
          <a:xfrm>
            <a:off x="2201333" y="1301750"/>
            <a:ext cx="8090156" cy="4854094"/>
          </a:xfrm>
        </p:spPr>
      </p:pic>
    </p:spTree>
    <p:extLst>
      <p:ext uri="{BB962C8B-B14F-4D97-AF65-F5344CB8AC3E}">
        <p14:creationId xmlns:p14="http://schemas.microsoft.com/office/powerpoint/2010/main" val="23817324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a:xfrm>
            <a:off x="581192" y="682491"/>
            <a:ext cx="11029616" cy="530296"/>
          </a:xfrm>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18AE33DE-06E4-5283-C29F-D2613CE0E4C6}"/>
              </a:ext>
            </a:extLst>
          </p:cNvPr>
          <p:cNvPicPr>
            <a:picLocks noChangeAspect="1"/>
          </p:cNvPicPr>
          <p:nvPr/>
        </p:nvPicPr>
        <p:blipFill>
          <a:blip r:embed="rId2"/>
          <a:stretch>
            <a:fillRect/>
          </a:stretch>
        </p:blipFill>
        <p:spPr>
          <a:xfrm>
            <a:off x="996043" y="1341309"/>
            <a:ext cx="10199914" cy="4923392"/>
          </a:xfrm>
          <a:prstGeom prst="rect">
            <a:avLst/>
          </a:prstGeom>
        </p:spPr>
      </p:pic>
    </p:spTree>
    <p:extLst>
      <p:ext uri="{BB962C8B-B14F-4D97-AF65-F5344CB8AC3E}">
        <p14:creationId xmlns:p14="http://schemas.microsoft.com/office/powerpoint/2010/main" val="4068668583"/>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294</TotalTime>
  <Words>515</Words>
  <Application>Microsoft Office PowerPoint</Application>
  <PresentationFormat>Widescreen</PresentationFormat>
  <Paragraphs>67</Paragraphs>
  <Slides>19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Franklin Gothic Book</vt:lpstr>
      <vt:lpstr>Franklin Gothic Demi</vt:lpstr>
      <vt:lpstr>Wingdings 2</vt:lpstr>
      <vt:lpstr>DividendVTI</vt:lpstr>
      <vt:lpstr>Fitness Buddy – Ai companion</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Results</vt:lpstr>
      <vt:lpstr>Results</vt:lpstr>
      <vt:lpstr>Conclusion</vt:lpstr>
      <vt:lpstr>GitHub Link</vt:lpstr>
      <vt:lpstr>PowerPoint Presentation</vt:lpstr>
      <vt:lpstr>IBM Certifications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Me</dc:creator>
  <cp:lastModifiedBy>Udit narayan Bairi</cp:lastModifiedBy>
  <cp:revision>147</cp:revision>
  <dcterms:created xsi:type="dcterms:W3CDTF">2021-05-26T16:50:10Z</dcterms:created>
  <dcterms:modified xsi:type="dcterms:W3CDTF">2025-08-04T04:27:11Z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