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5" r:id="rId3"/>
    <p:sldId id="306" r:id="rId4"/>
    <p:sldId id="307" r:id="rId5"/>
    <p:sldId id="310" r:id="rId6"/>
    <p:sldId id="303" r:id="rId7"/>
    <p:sldId id="304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635" cy="6858000"/>
          </a:xfrm>
          <a:custGeom>
            <a:avLst/>
            <a:gdLst/>
            <a:ahLst/>
            <a:cxnLst/>
            <a:rect l="l" t="t" r="r" b="b"/>
            <a:pathLst>
              <a:path w="12192635" h="6858000">
                <a:moveTo>
                  <a:pt x="12192114" y="0"/>
                </a:moveTo>
                <a:lnTo>
                  <a:pt x="0" y="0"/>
                </a:lnTo>
                <a:lnTo>
                  <a:pt x="0" y="6858000"/>
                </a:lnTo>
                <a:lnTo>
                  <a:pt x="12192114" y="6858000"/>
                </a:lnTo>
                <a:lnTo>
                  <a:pt x="12192114" y="0"/>
                </a:lnTo>
                <a:close/>
              </a:path>
            </a:pathLst>
          </a:custGeom>
          <a:solidFill>
            <a:srgbClr val="1E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02" y="5838139"/>
            <a:ext cx="3630218" cy="6011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12191758" cy="68569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2" y="2692069"/>
            <a:ext cx="4191482" cy="41659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2" y="2666161"/>
            <a:ext cx="4191482" cy="41914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5" y="2920669"/>
            <a:ext cx="2362682" cy="23623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5" y="2894761"/>
            <a:ext cx="2362682" cy="236268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8682" y="1701698"/>
            <a:ext cx="2819882" cy="281953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8682" y="1675803"/>
            <a:ext cx="2819882" cy="281988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99565" y="22668"/>
            <a:ext cx="1600554" cy="160056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99565" y="0"/>
            <a:ext cx="1600555" cy="159768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8682" y="5899301"/>
            <a:ext cx="991082" cy="95869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8682" y="5873394"/>
            <a:ext cx="991082" cy="98460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502116" y="1519199"/>
            <a:ext cx="3288029" cy="767715"/>
          </a:xfrm>
          <a:custGeom>
            <a:avLst/>
            <a:gdLst/>
            <a:ahLst/>
            <a:cxnLst/>
            <a:rect l="l" t="t" r="r" b="b"/>
            <a:pathLst>
              <a:path w="3288029" h="767714">
                <a:moveTo>
                  <a:pt x="3226320" y="0"/>
                </a:moveTo>
                <a:lnTo>
                  <a:pt x="2909887" y="104406"/>
                </a:lnTo>
                <a:lnTo>
                  <a:pt x="2590927" y="200164"/>
                </a:lnTo>
                <a:lnTo>
                  <a:pt x="2485440" y="229679"/>
                </a:lnTo>
                <a:lnTo>
                  <a:pt x="2271242" y="286918"/>
                </a:lnTo>
                <a:lnTo>
                  <a:pt x="1954441" y="365404"/>
                </a:lnTo>
                <a:lnTo>
                  <a:pt x="1743849" y="413283"/>
                </a:lnTo>
                <a:lnTo>
                  <a:pt x="1536484" y="457555"/>
                </a:lnTo>
                <a:lnTo>
                  <a:pt x="1329842" y="498601"/>
                </a:lnTo>
                <a:lnTo>
                  <a:pt x="1027087" y="554405"/>
                </a:lnTo>
                <a:lnTo>
                  <a:pt x="829081" y="587882"/>
                </a:lnTo>
                <a:lnTo>
                  <a:pt x="447840" y="646556"/>
                </a:lnTo>
                <a:lnTo>
                  <a:pt x="174599" y="683640"/>
                </a:lnTo>
                <a:lnTo>
                  <a:pt x="0" y="704519"/>
                </a:lnTo>
                <a:lnTo>
                  <a:pt x="9567" y="719912"/>
                </a:lnTo>
                <a:lnTo>
                  <a:pt x="38887" y="766076"/>
                </a:lnTo>
                <a:lnTo>
                  <a:pt x="65951" y="766853"/>
                </a:lnTo>
                <a:lnTo>
                  <a:pt x="94928" y="767296"/>
                </a:lnTo>
                <a:lnTo>
                  <a:pt x="125763" y="767413"/>
                </a:lnTo>
                <a:lnTo>
                  <a:pt x="192779" y="766697"/>
                </a:lnTo>
                <a:lnTo>
                  <a:pt x="305829" y="763353"/>
                </a:lnTo>
                <a:lnTo>
                  <a:pt x="477582" y="754952"/>
                </a:lnTo>
                <a:lnTo>
                  <a:pt x="772954" y="734812"/>
                </a:lnTo>
                <a:lnTo>
                  <a:pt x="1335923" y="684893"/>
                </a:lnTo>
                <a:lnTo>
                  <a:pt x="2058896" y="606655"/>
                </a:lnTo>
                <a:lnTo>
                  <a:pt x="2688884" y="527135"/>
                </a:lnTo>
                <a:lnTo>
                  <a:pt x="3038089" y="477068"/>
                </a:lnTo>
                <a:lnTo>
                  <a:pt x="3249983" y="443176"/>
                </a:lnTo>
                <a:lnTo>
                  <a:pt x="3287877" y="436676"/>
                </a:lnTo>
                <a:lnTo>
                  <a:pt x="3280086" y="379677"/>
                </a:lnTo>
                <a:lnTo>
                  <a:pt x="3273811" y="334369"/>
                </a:lnTo>
                <a:lnTo>
                  <a:pt x="3264708" y="270331"/>
                </a:lnTo>
                <a:lnTo>
                  <a:pt x="3252613" y="189072"/>
                </a:lnTo>
                <a:lnTo>
                  <a:pt x="3249262" y="166118"/>
                </a:lnTo>
                <a:lnTo>
                  <a:pt x="3245232" y="137858"/>
                </a:lnTo>
                <a:lnTo>
                  <a:pt x="3240248" y="102168"/>
                </a:lnTo>
                <a:lnTo>
                  <a:pt x="3234035" y="56923"/>
                </a:lnTo>
                <a:lnTo>
                  <a:pt x="322632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269"/>
            <a:ext cx="12192635" cy="6856730"/>
          </a:xfrm>
          <a:custGeom>
            <a:avLst/>
            <a:gdLst/>
            <a:ahLst/>
            <a:cxnLst/>
            <a:rect l="l" t="t" r="r" b="b"/>
            <a:pathLst>
              <a:path w="12192635" h="6856730">
                <a:moveTo>
                  <a:pt x="12192114" y="0"/>
                </a:moveTo>
                <a:lnTo>
                  <a:pt x="11709362" y="0"/>
                </a:lnTo>
                <a:lnTo>
                  <a:pt x="11709362" y="469900"/>
                </a:lnTo>
                <a:lnTo>
                  <a:pt x="11709362" y="1870176"/>
                </a:lnTo>
                <a:lnTo>
                  <a:pt x="10970285" y="1980171"/>
                </a:lnTo>
                <a:lnTo>
                  <a:pt x="10200246" y="2074125"/>
                </a:lnTo>
                <a:lnTo>
                  <a:pt x="9433446" y="2145411"/>
                </a:lnTo>
                <a:lnTo>
                  <a:pt x="8926919" y="2183574"/>
                </a:lnTo>
                <a:lnTo>
                  <a:pt x="8674557" y="2199411"/>
                </a:lnTo>
                <a:lnTo>
                  <a:pt x="7925397" y="2235771"/>
                </a:lnTo>
                <a:lnTo>
                  <a:pt x="7190283" y="2256650"/>
                </a:lnTo>
                <a:lnTo>
                  <a:pt x="6472796" y="2264575"/>
                </a:lnTo>
                <a:lnTo>
                  <a:pt x="6005881" y="2262771"/>
                </a:lnTo>
                <a:lnTo>
                  <a:pt x="5107317" y="2245487"/>
                </a:lnTo>
                <a:lnTo>
                  <a:pt x="4466158" y="2221725"/>
                </a:lnTo>
                <a:lnTo>
                  <a:pt x="3664445" y="2178888"/>
                </a:lnTo>
                <a:lnTo>
                  <a:pt x="2931122" y="2129574"/>
                </a:lnTo>
                <a:lnTo>
                  <a:pt x="2591282" y="2102573"/>
                </a:lnTo>
                <a:lnTo>
                  <a:pt x="1978558" y="2045335"/>
                </a:lnTo>
                <a:lnTo>
                  <a:pt x="1232281" y="1964334"/>
                </a:lnTo>
                <a:lnTo>
                  <a:pt x="862558" y="1920049"/>
                </a:lnTo>
                <a:lnTo>
                  <a:pt x="476275" y="1866950"/>
                </a:lnTo>
                <a:lnTo>
                  <a:pt x="476275" y="469900"/>
                </a:lnTo>
                <a:lnTo>
                  <a:pt x="11709362" y="469900"/>
                </a:lnTo>
                <a:lnTo>
                  <a:pt x="11709362" y="0"/>
                </a:ln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114" y="6856730"/>
                </a:lnTo>
                <a:lnTo>
                  <a:pt x="12192114" y="6380480"/>
                </a:lnTo>
                <a:lnTo>
                  <a:pt x="11737086" y="6380480"/>
                </a:lnTo>
                <a:lnTo>
                  <a:pt x="11737086" y="6380099"/>
                </a:lnTo>
                <a:lnTo>
                  <a:pt x="12192114" y="6380099"/>
                </a:lnTo>
                <a:lnTo>
                  <a:pt x="12192114" y="469900"/>
                </a:lnTo>
                <a:lnTo>
                  <a:pt x="12192114" y="469607"/>
                </a:lnTo>
                <a:lnTo>
                  <a:pt x="12192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437838" y="25565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444" y="0"/>
                </a:moveTo>
                <a:lnTo>
                  <a:pt x="0" y="0"/>
                </a:lnTo>
                <a:lnTo>
                  <a:pt x="0" y="1142631"/>
                </a:lnTo>
                <a:lnTo>
                  <a:pt x="342722" y="1142631"/>
                </a:lnTo>
                <a:lnTo>
                  <a:pt x="685444" y="1142631"/>
                </a:lnTo>
                <a:lnTo>
                  <a:pt x="685444" y="0"/>
                </a:lnTo>
                <a:close/>
              </a:path>
            </a:pathLst>
          </a:custGeom>
          <a:solidFill>
            <a:srgbClr val="00000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043783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444" y="0"/>
                </a:moveTo>
                <a:lnTo>
                  <a:pt x="0" y="0"/>
                </a:lnTo>
                <a:lnTo>
                  <a:pt x="0" y="1142644"/>
                </a:lnTo>
                <a:lnTo>
                  <a:pt x="342722" y="1142644"/>
                </a:lnTo>
                <a:lnTo>
                  <a:pt x="685444" y="1142644"/>
                </a:lnTo>
                <a:lnTo>
                  <a:pt x="685444" y="0"/>
                </a:lnTo>
                <a:close/>
              </a:path>
            </a:pathLst>
          </a:custGeom>
          <a:solidFill>
            <a:srgbClr val="AB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93595" y="5956934"/>
            <a:ext cx="3690353" cy="61127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71005"/>
            <a:ext cx="5581434" cy="6686638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0" y="8280"/>
            <a:ext cx="12192000" cy="187960"/>
          </a:xfrm>
          <a:custGeom>
            <a:avLst/>
            <a:gdLst/>
            <a:ahLst/>
            <a:cxnLst/>
            <a:rect l="l" t="t" r="r" b="b"/>
            <a:pathLst>
              <a:path w="12192000" h="187960">
                <a:moveTo>
                  <a:pt x="12191758" y="0"/>
                </a:moveTo>
                <a:lnTo>
                  <a:pt x="0" y="0"/>
                </a:lnTo>
                <a:lnTo>
                  <a:pt x="0" y="187921"/>
                </a:lnTo>
                <a:lnTo>
                  <a:pt x="6095885" y="187921"/>
                </a:lnTo>
                <a:lnTo>
                  <a:pt x="12191758" y="187921"/>
                </a:lnTo>
                <a:lnTo>
                  <a:pt x="12191758" y="0"/>
                </a:lnTo>
                <a:close/>
              </a:path>
            </a:pathLst>
          </a:custGeom>
          <a:solidFill>
            <a:srgbClr val="00000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2"/>
            <a:ext cx="12192000" cy="170815"/>
          </a:xfrm>
          <a:custGeom>
            <a:avLst/>
            <a:gdLst/>
            <a:ahLst/>
            <a:cxnLst/>
            <a:rect l="l" t="t" r="r" b="b"/>
            <a:pathLst>
              <a:path w="12192000" h="170815">
                <a:moveTo>
                  <a:pt x="12191758" y="0"/>
                </a:moveTo>
                <a:lnTo>
                  <a:pt x="0" y="0"/>
                </a:lnTo>
                <a:lnTo>
                  <a:pt x="0" y="170624"/>
                </a:lnTo>
                <a:lnTo>
                  <a:pt x="12191758" y="170624"/>
                </a:lnTo>
                <a:lnTo>
                  <a:pt x="12191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880682" y="3194634"/>
            <a:ext cx="4182745" cy="2114550"/>
          </a:xfrm>
          <a:custGeom>
            <a:avLst/>
            <a:gdLst/>
            <a:ahLst/>
            <a:cxnLst/>
            <a:rect l="l" t="t" r="r" b="b"/>
            <a:pathLst>
              <a:path w="4182745" h="2114550">
                <a:moveTo>
                  <a:pt x="1742757" y="1879206"/>
                </a:moveTo>
                <a:lnTo>
                  <a:pt x="697318" y="1879206"/>
                </a:lnTo>
                <a:lnTo>
                  <a:pt x="1220038" y="2113927"/>
                </a:lnTo>
                <a:lnTo>
                  <a:pt x="1742757" y="1879206"/>
                </a:lnTo>
                <a:close/>
              </a:path>
              <a:path w="4182745" h="2114550">
                <a:moveTo>
                  <a:pt x="313563" y="0"/>
                </a:moveTo>
                <a:lnTo>
                  <a:pt x="272539" y="2683"/>
                </a:lnTo>
                <a:lnTo>
                  <a:pt x="232427" y="10666"/>
                </a:lnTo>
                <a:lnTo>
                  <a:pt x="193731" y="23847"/>
                </a:lnTo>
                <a:lnTo>
                  <a:pt x="156959" y="42125"/>
                </a:lnTo>
                <a:lnTo>
                  <a:pt x="122870" y="64870"/>
                </a:lnTo>
                <a:lnTo>
                  <a:pt x="92157" y="91801"/>
                </a:lnTo>
                <a:lnTo>
                  <a:pt x="65226" y="122514"/>
                </a:lnTo>
                <a:lnTo>
                  <a:pt x="42481" y="156603"/>
                </a:lnTo>
                <a:lnTo>
                  <a:pt x="24203" y="193376"/>
                </a:lnTo>
                <a:lnTo>
                  <a:pt x="11022" y="232071"/>
                </a:lnTo>
                <a:lnTo>
                  <a:pt x="3039" y="272184"/>
                </a:lnTo>
                <a:lnTo>
                  <a:pt x="355" y="313207"/>
                </a:lnTo>
                <a:lnTo>
                  <a:pt x="355" y="1566011"/>
                </a:lnTo>
                <a:lnTo>
                  <a:pt x="0" y="1566011"/>
                </a:lnTo>
                <a:lnTo>
                  <a:pt x="2683" y="1607034"/>
                </a:lnTo>
                <a:lnTo>
                  <a:pt x="10664" y="1647145"/>
                </a:lnTo>
                <a:lnTo>
                  <a:pt x="23842" y="1685837"/>
                </a:lnTo>
                <a:lnTo>
                  <a:pt x="42113" y="1722602"/>
                </a:lnTo>
                <a:lnTo>
                  <a:pt x="64865" y="1756691"/>
                </a:lnTo>
                <a:lnTo>
                  <a:pt x="91800" y="1787404"/>
                </a:lnTo>
                <a:lnTo>
                  <a:pt x="122514" y="1814335"/>
                </a:lnTo>
                <a:lnTo>
                  <a:pt x="156603" y="1837080"/>
                </a:lnTo>
                <a:lnTo>
                  <a:pt x="193369" y="1855358"/>
                </a:lnTo>
                <a:lnTo>
                  <a:pt x="232060" y="1868539"/>
                </a:lnTo>
                <a:lnTo>
                  <a:pt x="272171" y="1876522"/>
                </a:lnTo>
                <a:lnTo>
                  <a:pt x="313194" y="1879206"/>
                </a:lnTo>
                <a:lnTo>
                  <a:pt x="3869283" y="1879206"/>
                </a:lnTo>
                <a:lnTo>
                  <a:pt x="3910306" y="1876522"/>
                </a:lnTo>
                <a:lnTo>
                  <a:pt x="3950417" y="1868539"/>
                </a:lnTo>
                <a:lnTo>
                  <a:pt x="3989109" y="1855358"/>
                </a:lnTo>
                <a:lnTo>
                  <a:pt x="4025874" y="1837080"/>
                </a:lnTo>
                <a:lnTo>
                  <a:pt x="4059963" y="1814335"/>
                </a:lnTo>
                <a:lnTo>
                  <a:pt x="4090676" y="1787404"/>
                </a:lnTo>
                <a:lnTo>
                  <a:pt x="4117607" y="1756691"/>
                </a:lnTo>
                <a:lnTo>
                  <a:pt x="4140352" y="1722602"/>
                </a:lnTo>
                <a:lnTo>
                  <a:pt x="4158630" y="1685837"/>
                </a:lnTo>
                <a:lnTo>
                  <a:pt x="4171811" y="1647145"/>
                </a:lnTo>
                <a:lnTo>
                  <a:pt x="4179794" y="1607034"/>
                </a:lnTo>
                <a:lnTo>
                  <a:pt x="4182478" y="1566011"/>
                </a:lnTo>
                <a:lnTo>
                  <a:pt x="4182455" y="313207"/>
                </a:lnTo>
                <a:lnTo>
                  <a:pt x="4179794" y="272540"/>
                </a:lnTo>
                <a:lnTo>
                  <a:pt x="4171811" y="232429"/>
                </a:lnTo>
                <a:lnTo>
                  <a:pt x="4158630" y="193737"/>
                </a:lnTo>
                <a:lnTo>
                  <a:pt x="4140352" y="156972"/>
                </a:lnTo>
                <a:lnTo>
                  <a:pt x="4117607" y="122882"/>
                </a:lnTo>
                <a:lnTo>
                  <a:pt x="4090676" y="92168"/>
                </a:lnTo>
                <a:lnTo>
                  <a:pt x="4059963" y="65233"/>
                </a:lnTo>
                <a:lnTo>
                  <a:pt x="4025874" y="42481"/>
                </a:lnTo>
                <a:lnTo>
                  <a:pt x="3989109" y="24210"/>
                </a:lnTo>
                <a:lnTo>
                  <a:pt x="3950417" y="11033"/>
                </a:lnTo>
                <a:lnTo>
                  <a:pt x="3910306" y="3051"/>
                </a:lnTo>
                <a:lnTo>
                  <a:pt x="3869283" y="368"/>
                </a:lnTo>
                <a:lnTo>
                  <a:pt x="697318" y="368"/>
                </a:lnTo>
                <a:lnTo>
                  <a:pt x="313563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854037" y="3168002"/>
            <a:ext cx="4182745" cy="2113915"/>
          </a:xfrm>
          <a:custGeom>
            <a:avLst/>
            <a:gdLst/>
            <a:ahLst/>
            <a:cxnLst/>
            <a:rect l="l" t="t" r="r" b="b"/>
            <a:pathLst>
              <a:path w="4182745" h="2113915">
                <a:moveTo>
                  <a:pt x="1742757" y="1879193"/>
                </a:moveTo>
                <a:lnTo>
                  <a:pt x="697318" y="1879193"/>
                </a:lnTo>
                <a:lnTo>
                  <a:pt x="1220038" y="2113915"/>
                </a:lnTo>
                <a:lnTo>
                  <a:pt x="1742757" y="1879193"/>
                </a:lnTo>
                <a:close/>
              </a:path>
              <a:path w="4182745" h="2113915">
                <a:moveTo>
                  <a:pt x="313563" y="0"/>
                </a:moveTo>
                <a:lnTo>
                  <a:pt x="272539" y="2683"/>
                </a:lnTo>
                <a:lnTo>
                  <a:pt x="232427" y="10664"/>
                </a:lnTo>
                <a:lnTo>
                  <a:pt x="193731" y="23842"/>
                </a:lnTo>
                <a:lnTo>
                  <a:pt x="156959" y="42113"/>
                </a:lnTo>
                <a:lnTo>
                  <a:pt x="122875" y="64865"/>
                </a:lnTo>
                <a:lnTo>
                  <a:pt x="92162" y="91800"/>
                </a:lnTo>
                <a:lnTo>
                  <a:pt x="65228" y="122514"/>
                </a:lnTo>
                <a:lnTo>
                  <a:pt x="42481" y="156603"/>
                </a:lnTo>
                <a:lnTo>
                  <a:pt x="24205" y="193369"/>
                </a:lnTo>
                <a:lnTo>
                  <a:pt x="11028" y="232060"/>
                </a:lnTo>
                <a:lnTo>
                  <a:pt x="3049" y="272171"/>
                </a:lnTo>
                <a:lnTo>
                  <a:pt x="368" y="313194"/>
                </a:lnTo>
                <a:lnTo>
                  <a:pt x="368" y="1565998"/>
                </a:lnTo>
                <a:lnTo>
                  <a:pt x="0" y="1565998"/>
                </a:lnTo>
                <a:lnTo>
                  <a:pt x="2683" y="1607022"/>
                </a:lnTo>
                <a:lnTo>
                  <a:pt x="10666" y="1647134"/>
                </a:lnTo>
                <a:lnTo>
                  <a:pt x="23847" y="1685829"/>
                </a:lnTo>
                <a:lnTo>
                  <a:pt x="42125" y="1722602"/>
                </a:lnTo>
                <a:lnTo>
                  <a:pt x="64870" y="1756684"/>
                </a:lnTo>
                <a:lnTo>
                  <a:pt x="91801" y="1787394"/>
                </a:lnTo>
                <a:lnTo>
                  <a:pt x="122514" y="1814328"/>
                </a:lnTo>
                <a:lnTo>
                  <a:pt x="156603" y="1837080"/>
                </a:lnTo>
                <a:lnTo>
                  <a:pt x="193376" y="1855351"/>
                </a:lnTo>
                <a:lnTo>
                  <a:pt x="232071" y="1868528"/>
                </a:lnTo>
                <a:lnTo>
                  <a:pt x="272184" y="1876510"/>
                </a:lnTo>
                <a:lnTo>
                  <a:pt x="313207" y="1879193"/>
                </a:lnTo>
                <a:lnTo>
                  <a:pt x="3869283" y="1879193"/>
                </a:lnTo>
                <a:lnTo>
                  <a:pt x="3910306" y="1876510"/>
                </a:lnTo>
                <a:lnTo>
                  <a:pt x="3950419" y="1868528"/>
                </a:lnTo>
                <a:lnTo>
                  <a:pt x="3989114" y="1855351"/>
                </a:lnTo>
                <a:lnTo>
                  <a:pt x="4025887" y="1837080"/>
                </a:lnTo>
                <a:lnTo>
                  <a:pt x="4059969" y="1814328"/>
                </a:lnTo>
                <a:lnTo>
                  <a:pt x="4090679" y="1787394"/>
                </a:lnTo>
                <a:lnTo>
                  <a:pt x="4117613" y="1756684"/>
                </a:lnTo>
                <a:lnTo>
                  <a:pt x="4140365" y="1722602"/>
                </a:lnTo>
                <a:lnTo>
                  <a:pt x="4158636" y="1685829"/>
                </a:lnTo>
                <a:lnTo>
                  <a:pt x="4171813" y="1647134"/>
                </a:lnTo>
                <a:lnTo>
                  <a:pt x="4179795" y="1607022"/>
                </a:lnTo>
                <a:lnTo>
                  <a:pt x="4182478" y="1565998"/>
                </a:lnTo>
                <a:lnTo>
                  <a:pt x="4182454" y="313194"/>
                </a:lnTo>
                <a:lnTo>
                  <a:pt x="4179795" y="272539"/>
                </a:lnTo>
                <a:lnTo>
                  <a:pt x="4171813" y="232427"/>
                </a:lnTo>
                <a:lnTo>
                  <a:pt x="4158636" y="193731"/>
                </a:lnTo>
                <a:lnTo>
                  <a:pt x="4140365" y="156959"/>
                </a:lnTo>
                <a:lnTo>
                  <a:pt x="4117613" y="122870"/>
                </a:lnTo>
                <a:lnTo>
                  <a:pt x="4090679" y="92157"/>
                </a:lnTo>
                <a:lnTo>
                  <a:pt x="4059969" y="65226"/>
                </a:lnTo>
                <a:lnTo>
                  <a:pt x="4025887" y="42481"/>
                </a:lnTo>
                <a:lnTo>
                  <a:pt x="3989114" y="24203"/>
                </a:lnTo>
                <a:lnTo>
                  <a:pt x="3950419" y="11022"/>
                </a:lnTo>
                <a:lnTo>
                  <a:pt x="3910306" y="3039"/>
                </a:lnTo>
                <a:lnTo>
                  <a:pt x="3869283" y="355"/>
                </a:lnTo>
                <a:lnTo>
                  <a:pt x="697318" y="355"/>
                </a:lnTo>
                <a:lnTo>
                  <a:pt x="313563" y="0"/>
                </a:lnTo>
                <a:close/>
              </a:path>
            </a:pathLst>
          </a:custGeom>
          <a:solidFill>
            <a:srgbClr val="0D54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"/>
            <a:ext cx="12191758" cy="68569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82" y="2692069"/>
            <a:ext cx="4191482" cy="41659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82" y="2666161"/>
            <a:ext cx="4191482" cy="41914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35" y="2920669"/>
            <a:ext cx="2362682" cy="23623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5" y="2894761"/>
            <a:ext cx="2362682" cy="236268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08682" y="1701698"/>
            <a:ext cx="2819882" cy="281953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08682" y="1675803"/>
            <a:ext cx="2819882" cy="281988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99565" y="22668"/>
            <a:ext cx="1600554" cy="160056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99565" y="0"/>
            <a:ext cx="1600555" cy="159768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608682" y="5899301"/>
            <a:ext cx="991082" cy="95869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08682" y="5873394"/>
            <a:ext cx="991082" cy="98460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502116" y="1519199"/>
            <a:ext cx="3288029" cy="767715"/>
          </a:xfrm>
          <a:custGeom>
            <a:avLst/>
            <a:gdLst/>
            <a:ahLst/>
            <a:cxnLst/>
            <a:rect l="l" t="t" r="r" b="b"/>
            <a:pathLst>
              <a:path w="3288029" h="767714">
                <a:moveTo>
                  <a:pt x="3226320" y="0"/>
                </a:moveTo>
                <a:lnTo>
                  <a:pt x="2909887" y="104406"/>
                </a:lnTo>
                <a:lnTo>
                  <a:pt x="2590927" y="200164"/>
                </a:lnTo>
                <a:lnTo>
                  <a:pt x="2485440" y="229679"/>
                </a:lnTo>
                <a:lnTo>
                  <a:pt x="2271242" y="286918"/>
                </a:lnTo>
                <a:lnTo>
                  <a:pt x="1954441" y="365404"/>
                </a:lnTo>
                <a:lnTo>
                  <a:pt x="1743849" y="413283"/>
                </a:lnTo>
                <a:lnTo>
                  <a:pt x="1536484" y="457555"/>
                </a:lnTo>
                <a:lnTo>
                  <a:pt x="1329842" y="498601"/>
                </a:lnTo>
                <a:lnTo>
                  <a:pt x="1027087" y="554405"/>
                </a:lnTo>
                <a:lnTo>
                  <a:pt x="829081" y="587882"/>
                </a:lnTo>
                <a:lnTo>
                  <a:pt x="447840" y="646556"/>
                </a:lnTo>
                <a:lnTo>
                  <a:pt x="174599" y="683640"/>
                </a:lnTo>
                <a:lnTo>
                  <a:pt x="0" y="704519"/>
                </a:lnTo>
                <a:lnTo>
                  <a:pt x="9567" y="719912"/>
                </a:lnTo>
                <a:lnTo>
                  <a:pt x="38887" y="766076"/>
                </a:lnTo>
                <a:lnTo>
                  <a:pt x="65951" y="766853"/>
                </a:lnTo>
                <a:lnTo>
                  <a:pt x="94928" y="767296"/>
                </a:lnTo>
                <a:lnTo>
                  <a:pt x="125763" y="767413"/>
                </a:lnTo>
                <a:lnTo>
                  <a:pt x="192779" y="766697"/>
                </a:lnTo>
                <a:lnTo>
                  <a:pt x="305829" y="763353"/>
                </a:lnTo>
                <a:lnTo>
                  <a:pt x="477582" y="754952"/>
                </a:lnTo>
                <a:lnTo>
                  <a:pt x="772954" y="734812"/>
                </a:lnTo>
                <a:lnTo>
                  <a:pt x="1335923" y="684893"/>
                </a:lnTo>
                <a:lnTo>
                  <a:pt x="2058896" y="606655"/>
                </a:lnTo>
                <a:lnTo>
                  <a:pt x="2688884" y="527135"/>
                </a:lnTo>
                <a:lnTo>
                  <a:pt x="3038089" y="477068"/>
                </a:lnTo>
                <a:lnTo>
                  <a:pt x="3249983" y="443176"/>
                </a:lnTo>
                <a:lnTo>
                  <a:pt x="3287877" y="436676"/>
                </a:lnTo>
                <a:lnTo>
                  <a:pt x="3280086" y="379677"/>
                </a:lnTo>
                <a:lnTo>
                  <a:pt x="3273811" y="334369"/>
                </a:lnTo>
                <a:lnTo>
                  <a:pt x="3264708" y="270331"/>
                </a:lnTo>
                <a:lnTo>
                  <a:pt x="3252613" y="189072"/>
                </a:lnTo>
                <a:lnTo>
                  <a:pt x="3249262" y="166118"/>
                </a:lnTo>
                <a:lnTo>
                  <a:pt x="3245232" y="137858"/>
                </a:lnTo>
                <a:lnTo>
                  <a:pt x="3240248" y="102168"/>
                </a:lnTo>
                <a:lnTo>
                  <a:pt x="3234035" y="56923"/>
                </a:lnTo>
                <a:lnTo>
                  <a:pt x="322632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269"/>
            <a:ext cx="12192635" cy="6856730"/>
          </a:xfrm>
          <a:custGeom>
            <a:avLst/>
            <a:gdLst/>
            <a:ahLst/>
            <a:cxnLst/>
            <a:rect l="l" t="t" r="r" b="b"/>
            <a:pathLst>
              <a:path w="12192635" h="6856730">
                <a:moveTo>
                  <a:pt x="12192114" y="0"/>
                </a:moveTo>
                <a:lnTo>
                  <a:pt x="11709362" y="0"/>
                </a:lnTo>
                <a:lnTo>
                  <a:pt x="11709362" y="469900"/>
                </a:lnTo>
                <a:lnTo>
                  <a:pt x="11709362" y="1870176"/>
                </a:lnTo>
                <a:lnTo>
                  <a:pt x="10970285" y="1980171"/>
                </a:lnTo>
                <a:lnTo>
                  <a:pt x="10200246" y="2074125"/>
                </a:lnTo>
                <a:lnTo>
                  <a:pt x="9433446" y="2145411"/>
                </a:lnTo>
                <a:lnTo>
                  <a:pt x="8926919" y="2183574"/>
                </a:lnTo>
                <a:lnTo>
                  <a:pt x="8674557" y="2199411"/>
                </a:lnTo>
                <a:lnTo>
                  <a:pt x="7925397" y="2235771"/>
                </a:lnTo>
                <a:lnTo>
                  <a:pt x="7190283" y="2256650"/>
                </a:lnTo>
                <a:lnTo>
                  <a:pt x="6472796" y="2264575"/>
                </a:lnTo>
                <a:lnTo>
                  <a:pt x="6005881" y="2262771"/>
                </a:lnTo>
                <a:lnTo>
                  <a:pt x="5107317" y="2245487"/>
                </a:lnTo>
                <a:lnTo>
                  <a:pt x="4466158" y="2221725"/>
                </a:lnTo>
                <a:lnTo>
                  <a:pt x="3664445" y="2178888"/>
                </a:lnTo>
                <a:lnTo>
                  <a:pt x="2931122" y="2129574"/>
                </a:lnTo>
                <a:lnTo>
                  <a:pt x="2591282" y="2102573"/>
                </a:lnTo>
                <a:lnTo>
                  <a:pt x="1978558" y="2045335"/>
                </a:lnTo>
                <a:lnTo>
                  <a:pt x="1232281" y="1964334"/>
                </a:lnTo>
                <a:lnTo>
                  <a:pt x="862558" y="1920049"/>
                </a:lnTo>
                <a:lnTo>
                  <a:pt x="476275" y="1866950"/>
                </a:lnTo>
                <a:lnTo>
                  <a:pt x="476275" y="469900"/>
                </a:lnTo>
                <a:lnTo>
                  <a:pt x="11709362" y="469900"/>
                </a:lnTo>
                <a:lnTo>
                  <a:pt x="11709362" y="0"/>
                </a:ln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114" y="6856730"/>
                </a:lnTo>
                <a:lnTo>
                  <a:pt x="12192114" y="6380480"/>
                </a:lnTo>
                <a:lnTo>
                  <a:pt x="11737086" y="6380480"/>
                </a:lnTo>
                <a:lnTo>
                  <a:pt x="11737086" y="6380099"/>
                </a:lnTo>
                <a:lnTo>
                  <a:pt x="12192114" y="6380099"/>
                </a:lnTo>
                <a:lnTo>
                  <a:pt x="12192114" y="469900"/>
                </a:lnTo>
                <a:lnTo>
                  <a:pt x="12192114" y="469607"/>
                </a:lnTo>
                <a:lnTo>
                  <a:pt x="12192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437838" y="25565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444" y="0"/>
                </a:moveTo>
                <a:lnTo>
                  <a:pt x="0" y="0"/>
                </a:lnTo>
                <a:lnTo>
                  <a:pt x="0" y="1142631"/>
                </a:lnTo>
                <a:lnTo>
                  <a:pt x="342722" y="1142631"/>
                </a:lnTo>
                <a:lnTo>
                  <a:pt x="685444" y="1142631"/>
                </a:lnTo>
                <a:lnTo>
                  <a:pt x="685444" y="0"/>
                </a:lnTo>
                <a:close/>
              </a:path>
            </a:pathLst>
          </a:custGeom>
          <a:solidFill>
            <a:srgbClr val="00000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043783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444" y="0"/>
                </a:moveTo>
                <a:lnTo>
                  <a:pt x="0" y="0"/>
                </a:lnTo>
                <a:lnTo>
                  <a:pt x="0" y="1142644"/>
                </a:lnTo>
                <a:lnTo>
                  <a:pt x="342722" y="1142644"/>
                </a:lnTo>
                <a:lnTo>
                  <a:pt x="685444" y="1142644"/>
                </a:lnTo>
                <a:lnTo>
                  <a:pt x="685444" y="0"/>
                </a:lnTo>
                <a:close/>
              </a:path>
            </a:pathLst>
          </a:custGeom>
          <a:solidFill>
            <a:srgbClr val="AB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338" y="1165936"/>
            <a:ext cx="10737672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3144" y="2377338"/>
            <a:ext cx="9689465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7813" y="27432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8475" marR="5080" indent="-4296410" algn="ctr">
              <a:spcBef>
                <a:spcPts val="100"/>
              </a:spcBef>
            </a:pPr>
            <a:r>
              <a:rPr lang="en-US" dirty="0" err="1" smtClean="0"/>
              <a:t>Twilio</a:t>
            </a:r>
            <a:r>
              <a:rPr lang="en-US" dirty="0" smtClean="0"/>
              <a:t> </a:t>
            </a:r>
            <a:r>
              <a:rPr lang="en-US" dirty="0"/>
              <a:t>Analytics</a:t>
            </a:r>
            <a:endParaRPr spc="-3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338" y="1165936"/>
            <a:ext cx="10737672" cy="677108"/>
          </a:xfrm>
        </p:spPr>
        <p:txBody>
          <a:bodyPr/>
          <a:lstStyle/>
          <a:p>
            <a:r>
              <a:rPr lang="en-US" dirty="0"/>
              <a:t>Total RSE By Region</a:t>
            </a:r>
            <a:endParaRPr lang="en-US" dirty="0"/>
          </a:p>
        </p:txBody>
      </p:sp>
      <p:pic>
        <p:nvPicPr>
          <p:cNvPr id="9" name="slide2" descr="RSE by each region">
            <a:extLst>
              <a:ext uri="{FF2B5EF4-FFF2-40B4-BE49-F238E27FC236}">
                <a16:creationId xmlns:a16="http://schemas.microsoft.com/office/drawing/2014/main" id="{46DFA5F9-8BA6-4770-B3B1-F5EE3493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33091"/>
            <a:ext cx="6400980" cy="3482899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48198"/>
              </p:ext>
            </p:extLst>
          </p:nvPr>
        </p:nvGraphicFramePr>
        <p:xfrm>
          <a:off x="152400" y="3056051"/>
          <a:ext cx="5486400" cy="2423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3334107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42182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139332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94341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2807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394697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3331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36911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13924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LATAM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East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Growth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Mid-Market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West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76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368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85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499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53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50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024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62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31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38" y="1165936"/>
            <a:ext cx="10737672" cy="677108"/>
          </a:xfrm>
        </p:spPr>
        <p:txBody>
          <a:bodyPr/>
          <a:lstStyle/>
          <a:p>
            <a:r>
              <a:rPr lang="en-US" dirty="0"/>
              <a:t>Total RSE By </a:t>
            </a:r>
            <a:r>
              <a:rPr lang="en-US" dirty="0" smtClean="0"/>
              <a:t>Segment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5426"/>
              </p:ext>
            </p:extLst>
          </p:nvPr>
        </p:nvGraphicFramePr>
        <p:xfrm>
          <a:off x="76200" y="3352800"/>
          <a:ext cx="6232586" cy="2087880"/>
        </p:xfrm>
        <a:graphic>
          <a:graphicData uri="http://schemas.openxmlformats.org/drawingml/2006/table">
            <a:tbl>
              <a:tblPr/>
              <a:tblGrid>
                <a:gridCol w="622343">
                  <a:extLst>
                    <a:ext uri="{9D8B030D-6E8A-4147-A177-3AD203B41FA5}">
                      <a16:colId xmlns:a16="http://schemas.microsoft.com/office/drawing/2014/main" val="280345435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413313334"/>
                    </a:ext>
                  </a:extLst>
                </a:gridCol>
                <a:gridCol w="882607">
                  <a:extLst>
                    <a:ext uri="{9D8B030D-6E8A-4147-A177-3AD203B41FA5}">
                      <a16:colId xmlns:a16="http://schemas.microsoft.com/office/drawing/2014/main" val="2030929684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891093461"/>
                    </a:ext>
                  </a:extLst>
                </a:gridCol>
                <a:gridCol w="622343">
                  <a:extLst>
                    <a:ext uri="{9D8B030D-6E8A-4147-A177-3AD203B41FA5}">
                      <a16:colId xmlns:a16="http://schemas.microsoft.com/office/drawing/2014/main" val="693884201"/>
                    </a:ext>
                  </a:extLst>
                </a:gridCol>
                <a:gridCol w="381321">
                  <a:extLst>
                    <a:ext uri="{9D8B030D-6E8A-4147-A177-3AD203B41FA5}">
                      <a16:colId xmlns:a16="http://schemas.microsoft.com/office/drawing/2014/main" val="1750193239"/>
                    </a:ext>
                  </a:extLst>
                </a:gridCol>
                <a:gridCol w="622343">
                  <a:extLst>
                    <a:ext uri="{9D8B030D-6E8A-4147-A177-3AD203B41FA5}">
                      <a16:colId xmlns:a16="http://schemas.microsoft.com/office/drawing/2014/main" val="1821795338"/>
                    </a:ext>
                  </a:extLst>
                </a:gridCol>
                <a:gridCol w="622343">
                  <a:extLst>
                    <a:ext uri="{9D8B030D-6E8A-4147-A177-3AD203B41FA5}">
                      <a16:colId xmlns:a16="http://schemas.microsoft.com/office/drawing/2014/main" val="1255544640"/>
                    </a:ext>
                  </a:extLst>
                </a:gridCol>
                <a:gridCol w="307759">
                  <a:extLst>
                    <a:ext uri="{9D8B030D-6E8A-4147-A177-3AD203B41FA5}">
                      <a16:colId xmlns:a16="http://schemas.microsoft.com/office/drawing/2014/main" val="1810414441"/>
                    </a:ext>
                  </a:extLst>
                </a:gridCol>
                <a:gridCol w="307759">
                  <a:extLst>
                    <a:ext uri="{9D8B030D-6E8A-4147-A177-3AD203B41FA5}">
                      <a16:colId xmlns:a16="http://schemas.microsoft.com/office/drawing/2014/main" val="4086908505"/>
                    </a:ext>
                  </a:extLst>
                </a:gridCol>
                <a:gridCol w="622343">
                  <a:extLst>
                    <a:ext uri="{9D8B030D-6E8A-4147-A177-3AD203B41FA5}">
                      <a16:colId xmlns:a16="http://schemas.microsoft.com/office/drawing/2014/main" val="1561607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Strategic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Strategic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ISV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Mid-Market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Mid-Market Strategic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331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191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370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901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937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855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759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44758"/>
                  </a:ext>
                </a:extLst>
              </a:tr>
            </a:tbl>
          </a:graphicData>
        </a:graphic>
      </p:graphicFrame>
      <p:pic>
        <p:nvPicPr>
          <p:cNvPr id="5" name="slide3" descr="RSE by each Segment">
            <a:extLst>
              <a:ext uri="{FF2B5EF4-FFF2-40B4-BE49-F238E27FC236}">
                <a16:creationId xmlns:a16="http://schemas.microsoft.com/office/drawing/2014/main" id="{563F45F0-E3CE-46A1-BC6E-DAC814841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86" y="2533091"/>
            <a:ext cx="5540664" cy="39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38" y="1165936"/>
            <a:ext cx="10737672" cy="677108"/>
          </a:xfrm>
        </p:spPr>
        <p:txBody>
          <a:bodyPr/>
          <a:lstStyle/>
          <a:p>
            <a:r>
              <a:rPr lang="en-US" dirty="0" err="1"/>
              <a:t>Avg</a:t>
            </a:r>
            <a:r>
              <a:rPr lang="en-US" dirty="0"/>
              <a:t> Life Cycle By Region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74397"/>
              </p:ext>
            </p:extLst>
          </p:nvPr>
        </p:nvGraphicFramePr>
        <p:xfrm>
          <a:off x="152400" y="3352800"/>
          <a:ext cx="5664200" cy="153162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6942674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57946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43074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02471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43545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23163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09650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0549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317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LATAM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East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Growth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Mid-Market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West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83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58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Omitted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1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771129"/>
                  </a:ext>
                </a:extLst>
              </a:tr>
            </a:tbl>
          </a:graphicData>
        </a:graphic>
      </p:graphicFrame>
      <p:pic>
        <p:nvPicPr>
          <p:cNvPr id="8" name="slide4" descr="Avg life cycle by Region">
            <a:extLst>
              <a:ext uri="{FF2B5EF4-FFF2-40B4-BE49-F238E27FC236}">
                <a16:creationId xmlns:a16="http://schemas.microsoft.com/office/drawing/2014/main" id="{B7098397-D13E-45F8-A6C8-7C52DDB3B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743200"/>
            <a:ext cx="6165943" cy="34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38" y="1165936"/>
            <a:ext cx="10737672" cy="677108"/>
          </a:xfrm>
        </p:spPr>
        <p:txBody>
          <a:bodyPr/>
          <a:lstStyle/>
          <a:p>
            <a:r>
              <a:rPr lang="en-US" dirty="0" err="1"/>
              <a:t>Avg</a:t>
            </a:r>
            <a:r>
              <a:rPr lang="en-US" dirty="0"/>
              <a:t> Deal Size By </a:t>
            </a:r>
            <a:r>
              <a:rPr lang="en-US" dirty="0" smtClean="0"/>
              <a:t>Category</a:t>
            </a:r>
            <a:endParaRPr lang="en-US" dirty="0"/>
          </a:p>
        </p:txBody>
      </p:sp>
      <p:pic>
        <p:nvPicPr>
          <p:cNvPr id="6" name="slide5" descr="Avg deal size by Category">
            <a:extLst>
              <a:ext uri="{FF2B5EF4-FFF2-40B4-BE49-F238E27FC236}">
                <a16:creationId xmlns:a16="http://schemas.microsoft.com/office/drawing/2014/main" id="{8BCDAF6A-041F-4F24-B609-5B862B18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46" y="2362200"/>
            <a:ext cx="5471002" cy="440435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27237"/>
              </p:ext>
            </p:extLst>
          </p:nvPr>
        </p:nvGraphicFramePr>
        <p:xfrm>
          <a:off x="457200" y="2711268"/>
          <a:ext cx="5486399" cy="3453765"/>
        </p:xfrm>
        <a:graphic>
          <a:graphicData uri="http://schemas.openxmlformats.org/drawingml/2006/table">
            <a:tbl>
              <a:tblPr/>
              <a:tblGrid>
                <a:gridCol w="1397748">
                  <a:extLst>
                    <a:ext uri="{9D8B030D-6E8A-4147-A177-3AD203B41FA5}">
                      <a16:colId xmlns:a16="http://schemas.microsoft.com/office/drawing/2014/main" val="2549388629"/>
                    </a:ext>
                  </a:extLst>
                </a:gridCol>
                <a:gridCol w="1397748">
                  <a:extLst>
                    <a:ext uri="{9D8B030D-6E8A-4147-A177-3AD203B41FA5}">
                      <a16:colId xmlns:a16="http://schemas.microsoft.com/office/drawing/2014/main" val="1410023088"/>
                    </a:ext>
                  </a:extLst>
                </a:gridCol>
                <a:gridCol w="900137">
                  <a:extLst>
                    <a:ext uri="{9D8B030D-6E8A-4147-A177-3AD203B41FA5}">
                      <a16:colId xmlns:a16="http://schemas.microsoft.com/office/drawing/2014/main" val="3726373064"/>
                    </a:ext>
                  </a:extLst>
                </a:gridCol>
                <a:gridCol w="1039595">
                  <a:extLst>
                    <a:ext uri="{9D8B030D-6E8A-4147-A177-3AD203B41FA5}">
                      <a16:colId xmlns:a16="http://schemas.microsoft.com/office/drawing/2014/main" val="1159035018"/>
                    </a:ext>
                  </a:extLst>
                </a:gridCol>
                <a:gridCol w="751171">
                  <a:extLst>
                    <a:ext uri="{9D8B030D-6E8A-4147-A177-3AD203B41FA5}">
                      <a16:colId xmlns:a16="http://schemas.microsoft.com/office/drawing/2014/main" val="29609117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Deal_Size: Big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Deal_Size: Small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39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Pipeline_Stage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34141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39094.04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39094.04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25254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Omitted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46551.77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46551.77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72455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42914.50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42914.50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7630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Omitted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04156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LATAM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125328.99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125328.99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02198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Omitted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38614.51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38614.51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32321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East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151908.71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151908.71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79793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Omitted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57881.99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57881.99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779891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Growth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40552.62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40552.62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8410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Omitted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14494.39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14494.39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139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Mid-Market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59207.75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59207.75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5741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Omitted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29456.72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29456.72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59457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West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151967.15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151967.15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13666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Omitted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115649.46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115649.46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234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98971.53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30771.56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42367.18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66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9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wilio Analysis">
            <a:extLst>
              <a:ext uri="{FF2B5EF4-FFF2-40B4-BE49-F238E27FC236}">
                <a16:creationId xmlns:a16="http://schemas.microsoft.com/office/drawing/2014/main" id="{CB4BB8BA-2531-4C84-A6CC-D0B24EBA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5"/>
          <a:stretch/>
        </p:blipFill>
        <p:spPr>
          <a:xfrm>
            <a:off x="76200" y="2286000"/>
            <a:ext cx="11963400" cy="4419600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730338" y="919714"/>
            <a:ext cx="10737672" cy="92333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ctr">
              <a:defRPr sz="6000" b="1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kern="0" dirty="0" smtClean="0"/>
              <a:t>Insight Analysis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5304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Analysis 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83144" y="2377338"/>
            <a:ext cx="9689465" cy="36933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conversion rates of all the regions range between 0.3 to 0.4 values except </a:t>
            </a:r>
            <a:r>
              <a:rPr lang="en-US" dirty="0" err="1"/>
              <a:t>Latam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the segments conversion rates take these values with Growth strategic having the highest at 0.488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the regions and segments have good conversion rates since they range between 3% and 5%.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dirty="0" err="1"/>
              <a:t>Latam</a:t>
            </a:r>
            <a:r>
              <a:rPr lang="en-US" dirty="0"/>
              <a:t> has a conversion rate lower than 3% thus I would recommend that more strategies to be put in place in </a:t>
            </a:r>
            <a:r>
              <a:rPr lang="en-US" dirty="0" err="1"/>
              <a:t>Latam</a:t>
            </a:r>
            <a:r>
              <a:rPr lang="en-US" dirty="0"/>
              <a:t> region to improve the conversion rates hence boost the amount of sales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2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398</Words>
  <Application>Microsoft Office PowerPoint</Application>
  <PresentationFormat>Widescreen</PresentationFormat>
  <Paragraphs>270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Verdana</vt:lpstr>
      <vt:lpstr>Office Theme</vt:lpstr>
      <vt:lpstr>Twilio Analytics</vt:lpstr>
      <vt:lpstr>Total RSE By Region</vt:lpstr>
      <vt:lpstr>Total RSE By Segment</vt:lpstr>
      <vt:lpstr>Avg Life Cycle By Region</vt:lpstr>
      <vt:lpstr>Avg Deal Size By Category</vt:lpstr>
      <vt:lpstr>PowerPoint Presentation</vt:lpstr>
      <vt:lpstr>Insight Analysis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InfoTech Import in Start Plan</dc:title>
  <dc:creator>Team2</dc:creator>
  <cp:lastModifiedBy>Udit Parekh</cp:lastModifiedBy>
  <cp:revision>16</cp:revision>
  <dcterms:created xsi:type="dcterms:W3CDTF">2021-09-25T19:21:03Z</dcterms:created>
  <dcterms:modified xsi:type="dcterms:W3CDTF">2021-10-11T00:24:38Z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2021-06-13T00:00:00Z</vt:filetime>
  </property>
  <property fmtid="{D5CDD505-2E9C-101B-9397-08002B2CF9AE}" pid="3" name="Creator">
    <vt:lpwstr>Impress</vt:lpwstr>
  </property>
  <property fmtid="{D5CDD505-2E9C-101B-9397-08002B2CF9AE}" pid="4" name="LastSaved">
    <vt:filetime>2021-06-13T00:00:00Z</vt:filetime>
  </property>
</Properties>
</file>