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7B6B8F-B30A-4A97-B969-86B8E94B5830}">
          <p14:sldIdLst>
            <p14:sldId id="258"/>
            <p14:sldId id="257"/>
          </p14:sldIdLst>
        </p14:section>
        <p14:section name="Untitled Section" id="{C7B79373-B241-4306-8DB0-08D1E846AE20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6E6E6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89" autoAdjust="0"/>
  </p:normalViewPr>
  <p:slideViewPr>
    <p:cSldViewPr snapToGrid="0">
      <p:cViewPr>
        <p:scale>
          <a:sx n="75" d="100"/>
          <a:sy n="75" d="100"/>
        </p:scale>
        <p:origin x="216" y="12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BFF79-F728-4688-BA1D-F0BE2A31A33D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E1177-A64F-44A7-B0F2-A40FC9402C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04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E1177-A64F-44A7-B0F2-A40FC9402C84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82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E1177-A64F-44A7-B0F2-A40FC9402C84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52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F36F-EDB0-4FB4-91E9-FC3715C6F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542B2-036D-41DE-8106-9764209D5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49EE-B608-421B-BCC4-9CEF97E1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0F55-2DBA-40FA-A9D9-B9D778B8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DF7A2-7919-40C9-B11B-0904F956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60FA-A6DC-41B4-BAC3-774058B9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979B3-90F0-4CB3-B861-C61A3B605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165C-AD59-4718-BCDB-3F5A6F54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05DF-45E5-42DB-990E-EBB01081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322B3-2F9A-45D5-AE8C-C9CD2A4F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03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29450-33D3-422B-89DF-805EFA0CA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09BD2-AAE2-4F23-97F3-47214B4A5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ED3E6-9AF8-4191-B971-457B7E08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75870-C5A9-4C9E-8478-71FE12A2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9DA6E-EBE1-4866-AB2D-F0044130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29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DCA9-796C-4020-A634-B0793422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09E9-2BE2-4740-BC1E-8B34FAA19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D656-2C64-412D-867A-4F4B028B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2418-E1C5-4E07-9C8C-1D7C9622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6C3F-C731-4482-A50C-6272B52A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89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A05D-D841-44AA-9F7D-244A31C1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B61C8-C38C-4719-86AA-F898B227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C437-E2A4-43B0-8FED-23882E58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686E-473C-4610-B96F-46AD9135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D5AB-152C-4D0D-813E-4F15E0B2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20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3F94-38B9-40B6-B24C-39096AD1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19BEE-AFAD-431E-BB03-A0C19666E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DD0C-E385-44C2-A777-23C68CD86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9B2C-FAA5-4B1B-8C36-BE65D2C0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4555C-7194-4D34-AD9C-DE51BE5E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9E9E-87B5-4A78-B8C0-6F5BDB40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97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0223-5B74-4CD4-A312-1DEC190D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F4577-11F7-4CA7-8EC9-0C46D831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12988-E962-4E79-A920-635A39A24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FDCE9-7F46-4B6F-9AE6-D2D1240C4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34122-ABB8-42E3-97E7-C25CAC3DE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AF2D7-B869-4971-BF14-50E86487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E1E86-2732-4A6D-95EB-CF35DC61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3E951-6892-49A1-A6FD-F50F75AB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0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DCED-121E-4A11-A510-355B1510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01B22-475C-450C-9C0E-C22D2CCC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1A570-DA1D-4FD2-9F08-6CB4B1B7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2ABE6-67A8-447D-BC09-D3969D20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71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88022-AA64-448A-BBC7-E49D3879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5F8C6-879F-49CB-89B6-6237E8A5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CF8BC-434D-4925-ADFE-17A25FA8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48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4448-2EA5-44F5-9195-F45ECF8C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7D759-4CA9-4900-ADE4-DA9D34AD0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2D080-0A45-4083-AC91-FBD96B58A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105C6-100A-4275-B205-3C19F1C4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6F574-7BDD-4847-BF6E-9F40ED10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2CC1C-75C1-4539-9192-1B289332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14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D7E3-1D13-44F6-AD20-357DAE34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5C1C5-F203-4E0F-8A5F-C98AAA797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6E441-3861-4E19-A49F-660A37DA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463F1-2EF2-4AB9-BAD6-5056A5CC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739-0158-43FE-86C0-EC99836DE028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8BCBA-660A-4B0A-8A67-738F1931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78E0B-D518-41C3-9667-67196F0A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98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6B7A8-5C2E-4C9E-BF27-2DA2FBAE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1531D-12F7-49FF-8D86-AB954E71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1E252-DD6C-4C19-B575-88D251F51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C3739-0158-43FE-86C0-EC99836DE028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784C2-D79D-4139-AA9C-C1971BB6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935D4-4923-4E17-B49C-023577318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54337-02AF-41CA-B6D8-7A27BC9E11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99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5B2C81-E10D-4A35-97C4-45666DE82792}"/>
              </a:ext>
            </a:extLst>
          </p:cNvPr>
          <p:cNvSpPr txBox="1"/>
          <p:nvPr/>
        </p:nvSpPr>
        <p:spPr>
          <a:xfrm>
            <a:off x="98322" y="0"/>
            <a:ext cx="12093677" cy="6152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solidFill>
                  <a:srgbClr val="FF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Assumptions:-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Entity → Attributes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Agent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	</a:t>
            </a:r>
            <a:r>
              <a:rPr lang="en-IN" dirty="0"/>
              <a:t>→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Attributes: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Agent_Name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Agent_Contact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Number,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Primary Key 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Agent_Id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Property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	</a:t>
            </a:r>
            <a:r>
              <a:rPr lang="en-IN" dirty="0"/>
              <a:t>→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Attributes: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Property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_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ame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roperty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_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ype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Price, Status, 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ear,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No_Bedroom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Address, 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rimary Key : 				     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Property_Id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Buyer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		</a:t>
            </a:r>
            <a:r>
              <a:rPr lang="en-IN" dirty="0"/>
              <a:t>→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Attributes: (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Buyer_Name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Buyer_Contact_Number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Buyer_Address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Buyer_Email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Primary Key :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Buyer_Id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Owner</a:t>
            </a:r>
            <a:r>
              <a:rPr lang="en-IN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		</a:t>
            </a:r>
            <a:r>
              <a:rPr lang="en-IN" dirty="0"/>
              <a:t>→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Attributes: (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Owner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_Id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Owner_Name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Owner_Email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Owner_Contact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_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Number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Owner_Address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400" b="1" i="0" u="sng" strike="noStrike" baseline="0" dirty="0">
                <a:solidFill>
                  <a:srgbClr val="FF0066"/>
                </a:solidFill>
                <a:latin typeface="Bahnschrift" panose="020B0502040204020203" pitchFamily="34" charset="0"/>
              </a:rPr>
              <a:t>Relationship Cardinalities:-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r>
              <a:rPr lang="en-US" sz="180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Many to many from </a:t>
            </a:r>
            <a:r>
              <a:rPr lang="en-US" sz="1800" i="0" u="none" strike="noStrike" baseline="0" dirty="0">
                <a:solidFill>
                  <a:srgbClr val="00B050"/>
                </a:solidFill>
                <a:latin typeface="Bahnschrift" panose="020B0502040204020203" pitchFamily="34" charset="0"/>
              </a:rPr>
              <a:t>Agent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to </a:t>
            </a:r>
            <a:r>
              <a:rPr lang="en-US" sz="1800" i="0" u="none" strike="noStrike" baseline="0" dirty="0">
                <a:solidFill>
                  <a:srgbClr val="00B050"/>
                </a:solidFill>
                <a:latin typeface="Bahnschrift" panose="020B0502040204020203" pitchFamily="34" charset="0"/>
              </a:rPr>
              <a:t>Property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entity.</a:t>
            </a:r>
            <a:endParaRPr lang="en-IN" sz="1800" b="0" i="0" u="none" strike="noStrike" baseline="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r>
              <a:rPr lang="en-US" sz="180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Many to one from </a:t>
            </a:r>
            <a:r>
              <a:rPr lang="en-US" sz="1800" i="0" u="none" strike="noStrike" baseline="0" dirty="0">
                <a:solidFill>
                  <a:srgbClr val="00B050"/>
                </a:solidFill>
                <a:latin typeface="Bahnschrift" panose="020B0502040204020203" pitchFamily="34" charset="0"/>
              </a:rPr>
              <a:t>Property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to </a:t>
            </a:r>
            <a:r>
              <a:rPr lang="en-US" sz="1800" i="0" u="none" strike="noStrike" baseline="0" dirty="0">
                <a:solidFill>
                  <a:srgbClr val="00B050"/>
                </a:solidFill>
                <a:latin typeface="Bahnschrift" panose="020B0502040204020203" pitchFamily="34" charset="0"/>
              </a:rPr>
              <a:t>Buyer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entity.</a:t>
            </a:r>
            <a:endParaRPr lang="en-IN" sz="1800" b="0" i="0" u="none" strike="noStrike" baseline="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r>
              <a:rPr lang="en-US" sz="180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Many to one from </a:t>
            </a:r>
            <a:r>
              <a:rPr lang="en-US" sz="1800" i="0" u="none" strike="noStrike" baseline="0" dirty="0">
                <a:solidFill>
                  <a:srgbClr val="00B050"/>
                </a:solidFill>
                <a:latin typeface="Bahnschrift" panose="020B0502040204020203" pitchFamily="34" charset="0"/>
              </a:rPr>
              <a:t>Property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to </a:t>
            </a:r>
            <a:r>
              <a:rPr lang="en-US" sz="1800" i="0" u="none" strike="noStrike" baseline="0" dirty="0">
                <a:solidFill>
                  <a:srgbClr val="00B050"/>
                </a:solidFill>
                <a:latin typeface="Bahnschrift" panose="020B0502040204020203" pitchFamily="34" charset="0"/>
              </a:rPr>
              <a:t>Owner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entity.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D667BD-DD78-4C7C-AFE0-9A89C3422D1C}"/>
              </a:ext>
            </a:extLst>
          </p:cNvPr>
          <p:cNvSpPr txBox="1">
            <a:spLocks/>
          </p:cNvSpPr>
          <p:nvPr/>
        </p:nvSpPr>
        <p:spPr>
          <a:xfrm>
            <a:off x="2391180" y="1"/>
            <a:ext cx="6858000" cy="8160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b="1" i="1" u="sng" dirty="0">
                <a:solidFill>
                  <a:srgbClr val="00B050"/>
                </a:solidFill>
                <a:latin typeface="Algerian" panose="04020705040A02060702" pitchFamily="82" charset="0"/>
              </a:rPr>
              <a:t>E R Diagram</a:t>
            </a:r>
          </a:p>
        </p:txBody>
      </p:sp>
    </p:spTree>
    <p:extLst>
      <p:ext uri="{BB962C8B-B14F-4D97-AF65-F5344CB8AC3E}">
        <p14:creationId xmlns:p14="http://schemas.microsoft.com/office/powerpoint/2010/main" val="61417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EE9D05-FC84-4670-BE62-6496DB377F1D}"/>
              </a:ext>
            </a:extLst>
          </p:cNvPr>
          <p:cNvSpPr/>
          <p:nvPr/>
        </p:nvSpPr>
        <p:spPr>
          <a:xfrm>
            <a:off x="2440355" y="4559796"/>
            <a:ext cx="1505528" cy="7204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Buyer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A28060-E29E-4BE0-9EFA-2F14EDD2EA51}"/>
              </a:ext>
            </a:extLst>
          </p:cNvPr>
          <p:cNvSpPr/>
          <p:nvPr/>
        </p:nvSpPr>
        <p:spPr>
          <a:xfrm>
            <a:off x="121209" y="5171951"/>
            <a:ext cx="1566382" cy="684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Buyer_ Name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9565C-10E0-4BA4-88D3-3AD7769AED19}"/>
              </a:ext>
            </a:extLst>
          </p:cNvPr>
          <p:cNvSpPr/>
          <p:nvPr/>
        </p:nvSpPr>
        <p:spPr>
          <a:xfrm>
            <a:off x="620332" y="1759869"/>
            <a:ext cx="1505528" cy="729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Agent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02AB-CB7E-4CB6-AA8A-DF650F2B1878}"/>
              </a:ext>
            </a:extLst>
          </p:cNvPr>
          <p:cNvSpPr/>
          <p:nvPr/>
        </p:nvSpPr>
        <p:spPr>
          <a:xfrm>
            <a:off x="6359231" y="1858620"/>
            <a:ext cx="1505528" cy="729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Property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6C0B32-7F1C-4C99-90F9-E80A3C5D1512}"/>
              </a:ext>
            </a:extLst>
          </p:cNvPr>
          <p:cNvSpPr/>
          <p:nvPr/>
        </p:nvSpPr>
        <p:spPr>
          <a:xfrm>
            <a:off x="2718939" y="6119267"/>
            <a:ext cx="1725608" cy="712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C000"/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Buyer_Id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0CD3F9-0239-439E-898E-7B4B5DA86353}"/>
              </a:ext>
            </a:extLst>
          </p:cNvPr>
          <p:cNvSpPr/>
          <p:nvPr/>
        </p:nvSpPr>
        <p:spPr>
          <a:xfrm>
            <a:off x="182462" y="3151478"/>
            <a:ext cx="2455871" cy="6761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C000"/>
                </a:solidFill>
              </a:rPr>
              <a:t>Buyer_Address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EB40A6E7-552F-42F2-8CD3-B8B86C04A9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4738A9-D791-4D3A-B1AC-158B51C954F8}"/>
              </a:ext>
            </a:extLst>
          </p:cNvPr>
          <p:cNvSpPr/>
          <p:nvPr/>
        </p:nvSpPr>
        <p:spPr>
          <a:xfrm>
            <a:off x="182461" y="6009110"/>
            <a:ext cx="2450845" cy="8077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C000"/>
                </a:solidFill>
              </a:rPr>
              <a:t>Buyer_Contact</a:t>
            </a:r>
            <a:r>
              <a:rPr lang="en-US" sz="2000" dirty="0">
                <a:solidFill>
                  <a:srgbClr val="FFC000"/>
                </a:solidFill>
              </a:rPr>
              <a:t> _Number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48E560-630F-4151-8DC3-A6AE91970EDD}"/>
              </a:ext>
            </a:extLst>
          </p:cNvPr>
          <p:cNvSpPr/>
          <p:nvPr/>
        </p:nvSpPr>
        <p:spPr>
          <a:xfrm>
            <a:off x="121209" y="4067761"/>
            <a:ext cx="1420675" cy="86239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Buyer_ Email</a:t>
            </a:r>
            <a:endParaRPr lang="en-IN" sz="2000" dirty="0">
              <a:solidFill>
                <a:srgbClr val="FFC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6F31A3-8BD7-45F7-B451-0B5953ACCF5D}"/>
              </a:ext>
            </a:extLst>
          </p:cNvPr>
          <p:cNvCxnSpPr>
            <a:cxnSpLocks/>
            <a:stCxn id="11" idx="6"/>
            <a:endCxn id="3" idx="1"/>
          </p:cNvCxnSpPr>
          <p:nvPr/>
        </p:nvCxnSpPr>
        <p:spPr>
          <a:xfrm>
            <a:off x="1541884" y="4498959"/>
            <a:ext cx="898471" cy="421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B61B9-2E15-4A79-AC1F-D74E84824EB2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1458200" y="4930157"/>
            <a:ext cx="975491" cy="342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A03494-9ACD-4640-B5CD-ED82AEE667AC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862190" y="3830919"/>
            <a:ext cx="1330929" cy="728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E0B416-1FD3-403F-8B44-EAF306485DE4}"/>
              </a:ext>
            </a:extLst>
          </p:cNvPr>
          <p:cNvCxnSpPr>
            <a:cxnSpLocks/>
            <a:stCxn id="3" idx="2"/>
            <a:endCxn id="10" idx="7"/>
          </p:cNvCxnSpPr>
          <p:nvPr/>
        </p:nvCxnSpPr>
        <p:spPr>
          <a:xfrm flipH="1">
            <a:off x="2274388" y="5280232"/>
            <a:ext cx="918731" cy="847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4E2896D-044E-4848-B5D4-DC1F608AF270}"/>
              </a:ext>
            </a:extLst>
          </p:cNvPr>
          <p:cNvSpPr/>
          <p:nvPr/>
        </p:nvSpPr>
        <p:spPr>
          <a:xfrm>
            <a:off x="2633307" y="114760"/>
            <a:ext cx="2720955" cy="1022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Agent_ Contact _Number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FD40E8-D85F-458B-B328-31CEBB062DCB}"/>
              </a:ext>
            </a:extLst>
          </p:cNvPr>
          <p:cNvSpPr/>
          <p:nvPr/>
        </p:nvSpPr>
        <p:spPr>
          <a:xfrm>
            <a:off x="68229" y="114760"/>
            <a:ext cx="1742419" cy="6935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Agent_ Name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DA84CB5-03AB-4450-8B14-07A86ACF2663}"/>
              </a:ext>
            </a:extLst>
          </p:cNvPr>
          <p:cNvSpPr/>
          <p:nvPr/>
        </p:nvSpPr>
        <p:spPr>
          <a:xfrm>
            <a:off x="5440362" y="75486"/>
            <a:ext cx="1991833" cy="7204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66FF99"/>
                </a:solidFill>
              </a:rPr>
              <a:t>Property_Id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1E1F61-553F-4441-AFA4-96C37EAE7211}"/>
              </a:ext>
            </a:extLst>
          </p:cNvPr>
          <p:cNvSpPr/>
          <p:nvPr/>
        </p:nvSpPr>
        <p:spPr>
          <a:xfrm>
            <a:off x="7610325" y="7994"/>
            <a:ext cx="2877092" cy="6355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Property _Name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1714BE-91D4-45C7-99A4-DC3D67DDA84D}"/>
              </a:ext>
            </a:extLst>
          </p:cNvPr>
          <p:cNvSpPr/>
          <p:nvPr/>
        </p:nvSpPr>
        <p:spPr>
          <a:xfrm>
            <a:off x="8020753" y="697435"/>
            <a:ext cx="2466664" cy="7204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66FF99"/>
                </a:solidFill>
              </a:rPr>
              <a:t>Property_Type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04DE81-1176-4C88-A462-47FFE657E2A9}"/>
              </a:ext>
            </a:extLst>
          </p:cNvPr>
          <p:cNvSpPr/>
          <p:nvPr/>
        </p:nvSpPr>
        <p:spPr>
          <a:xfrm>
            <a:off x="10761157" y="3247645"/>
            <a:ext cx="1224533" cy="7204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Status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D50C26C-3E0A-4B8B-91B5-3CC9E6A2C6EC}"/>
              </a:ext>
            </a:extLst>
          </p:cNvPr>
          <p:cNvSpPr/>
          <p:nvPr/>
        </p:nvSpPr>
        <p:spPr>
          <a:xfrm>
            <a:off x="10605306" y="2355098"/>
            <a:ext cx="1536236" cy="7204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Address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58104FD-C100-4521-A66F-9C3D0C58CB18}"/>
              </a:ext>
            </a:extLst>
          </p:cNvPr>
          <p:cNvSpPr/>
          <p:nvPr/>
        </p:nvSpPr>
        <p:spPr>
          <a:xfrm>
            <a:off x="8982152" y="3295086"/>
            <a:ext cx="1733767" cy="7204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Year</a:t>
            </a:r>
            <a:endParaRPr lang="en-IN" sz="2000" dirty="0">
              <a:solidFill>
                <a:srgbClr val="66FF99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9143D8-6DB3-4E57-9EC4-26CD3F67F8A4}"/>
              </a:ext>
            </a:extLst>
          </p:cNvPr>
          <p:cNvCxnSpPr>
            <a:stCxn id="3" idx="3"/>
            <a:endCxn id="3" idx="3"/>
          </p:cNvCxnSpPr>
          <p:nvPr/>
        </p:nvCxnSpPr>
        <p:spPr>
          <a:xfrm>
            <a:off x="3945883" y="492001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A15F67E-48D9-409A-875C-1B1EA9A5BDD0}"/>
              </a:ext>
            </a:extLst>
          </p:cNvPr>
          <p:cNvSpPr/>
          <p:nvPr/>
        </p:nvSpPr>
        <p:spPr>
          <a:xfrm>
            <a:off x="1161965" y="869610"/>
            <a:ext cx="1627219" cy="6223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Agent _Id</a:t>
            </a:r>
            <a:endParaRPr lang="en-IN" sz="2000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EBA43AB-13C7-44A6-B99B-EC50F680F877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H="1" flipV="1">
            <a:off x="939439" y="808321"/>
            <a:ext cx="433657" cy="951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739AD1-20A7-4172-93D9-B439431B5D2E}"/>
              </a:ext>
            </a:extLst>
          </p:cNvPr>
          <p:cNvCxnSpPr>
            <a:cxnSpLocks/>
            <a:stCxn id="44" idx="4"/>
            <a:endCxn id="5" idx="0"/>
          </p:cNvCxnSpPr>
          <p:nvPr/>
        </p:nvCxnSpPr>
        <p:spPr>
          <a:xfrm flipH="1">
            <a:off x="1373096" y="1492000"/>
            <a:ext cx="602479" cy="267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DEB3064-3286-4E6A-AD23-D568F6B77E28}"/>
              </a:ext>
            </a:extLst>
          </p:cNvPr>
          <p:cNvCxnSpPr>
            <a:cxnSpLocks/>
            <a:stCxn id="29" idx="4"/>
            <a:endCxn id="5" idx="0"/>
          </p:cNvCxnSpPr>
          <p:nvPr/>
        </p:nvCxnSpPr>
        <p:spPr>
          <a:xfrm flipH="1">
            <a:off x="1373096" y="1137479"/>
            <a:ext cx="2620689" cy="622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CB7A654-D8D0-4E09-8995-41DD3AB78F1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263021" y="793737"/>
            <a:ext cx="848974" cy="1064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1EC788C-B77D-46DF-B580-8A62253D7EF6}"/>
              </a:ext>
            </a:extLst>
          </p:cNvPr>
          <p:cNvCxnSpPr>
            <a:cxnSpLocks/>
            <a:stCxn id="32" idx="3"/>
            <a:endCxn id="6" idx="0"/>
          </p:cNvCxnSpPr>
          <p:nvPr/>
        </p:nvCxnSpPr>
        <p:spPr>
          <a:xfrm flipH="1">
            <a:off x="7111995" y="550450"/>
            <a:ext cx="919670" cy="1308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13E31B7-5478-41C7-A067-10F3AB330E4E}"/>
              </a:ext>
            </a:extLst>
          </p:cNvPr>
          <p:cNvCxnSpPr>
            <a:cxnSpLocks/>
            <a:stCxn id="33" idx="3"/>
            <a:endCxn id="6" idx="3"/>
          </p:cNvCxnSpPr>
          <p:nvPr/>
        </p:nvCxnSpPr>
        <p:spPr>
          <a:xfrm flipH="1">
            <a:off x="7864759" y="1312366"/>
            <a:ext cx="517229" cy="911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iamond 72">
            <a:extLst>
              <a:ext uri="{FF2B5EF4-FFF2-40B4-BE49-F238E27FC236}">
                <a16:creationId xmlns:a16="http://schemas.microsoft.com/office/drawing/2014/main" id="{CECC1B17-BEA6-4332-B87F-F059F7AA17A6}"/>
              </a:ext>
            </a:extLst>
          </p:cNvPr>
          <p:cNvSpPr/>
          <p:nvPr/>
        </p:nvSpPr>
        <p:spPr>
          <a:xfrm>
            <a:off x="2756515" y="1466638"/>
            <a:ext cx="2141212" cy="116702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i="1" dirty="0"/>
              <a:t>Property_ Agent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0ECB16C-9F92-4C0F-A7BE-491D9DFED91C}"/>
              </a:ext>
            </a:extLst>
          </p:cNvPr>
          <p:cNvCxnSpPr>
            <a:cxnSpLocks/>
            <a:stCxn id="5" idx="3"/>
            <a:endCxn id="73" idx="1"/>
          </p:cNvCxnSpPr>
          <p:nvPr/>
        </p:nvCxnSpPr>
        <p:spPr>
          <a:xfrm flipV="1">
            <a:off x="2125860" y="2050149"/>
            <a:ext cx="630655" cy="74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3BAA33F-4A3C-44AD-93CE-22425BAEC440}"/>
              </a:ext>
            </a:extLst>
          </p:cNvPr>
          <p:cNvCxnSpPr>
            <a:cxnSpLocks/>
            <a:stCxn id="73" idx="3"/>
            <a:endCxn id="6" idx="1"/>
          </p:cNvCxnSpPr>
          <p:nvPr/>
        </p:nvCxnSpPr>
        <p:spPr>
          <a:xfrm>
            <a:off x="4897727" y="2050149"/>
            <a:ext cx="1461504" cy="173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B8C4A3D-FA1D-42A0-A19B-11422D26C314}"/>
              </a:ext>
            </a:extLst>
          </p:cNvPr>
          <p:cNvCxnSpPr>
            <a:stCxn id="3" idx="2"/>
            <a:endCxn id="3" idx="2"/>
          </p:cNvCxnSpPr>
          <p:nvPr/>
        </p:nvCxnSpPr>
        <p:spPr>
          <a:xfrm>
            <a:off x="3193119" y="528023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3FA9F7F-46C0-4D58-BB7A-72C6CAAB0F4F}"/>
              </a:ext>
            </a:extLst>
          </p:cNvPr>
          <p:cNvCxnSpPr>
            <a:cxnSpLocks/>
            <a:stCxn id="6" idx="2"/>
            <a:endCxn id="131" idx="0"/>
          </p:cNvCxnSpPr>
          <p:nvPr/>
        </p:nvCxnSpPr>
        <p:spPr>
          <a:xfrm flipH="1">
            <a:off x="6744643" y="2588293"/>
            <a:ext cx="367352" cy="533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C9580A45-AAA2-43E1-9CB4-ECC021772FBC}"/>
              </a:ext>
            </a:extLst>
          </p:cNvPr>
          <p:cNvSpPr/>
          <p:nvPr/>
        </p:nvSpPr>
        <p:spPr>
          <a:xfrm>
            <a:off x="7826037" y="2876865"/>
            <a:ext cx="1133496" cy="6960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Price</a:t>
            </a:r>
            <a:endParaRPr lang="en-IN" sz="2000" dirty="0">
              <a:solidFill>
                <a:srgbClr val="66FF99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05F4B2D-4DB5-43DF-A87F-122F5D351957}"/>
              </a:ext>
            </a:extLst>
          </p:cNvPr>
          <p:cNvCxnSpPr>
            <a:stCxn id="6" idx="3"/>
            <a:endCxn id="37" idx="2"/>
          </p:cNvCxnSpPr>
          <p:nvPr/>
        </p:nvCxnSpPr>
        <p:spPr>
          <a:xfrm>
            <a:off x="7864759" y="2223457"/>
            <a:ext cx="2740547" cy="49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0D4E62-18DE-4AE2-A6CC-3CD84FB1E4D2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>
            <a:off x="7864759" y="2223457"/>
            <a:ext cx="3075727" cy="1129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B4AD3D-C048-47B8-94C3-EAFFBC62FC81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901621" y="2214667"/>
            <a:ext cx="1947415" cy="1080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246830-9C98-47DB-8449-FE48063FD02E}"/>
              </a:ext>
            </a:extLst>
          </p:cNvPr>
          <p:cNvCxnSpPr>
            <a:cxnSpLocks/>
            <a:stCxn id="6" idx="3"/>
            <a:endCxn id="109" idx="0"/>
          </p:cNvCxnSpPr>
          <p:nvPr/>
        </p:nvCxnSpPr>
        <p:spPr>
          <a:xfrm>
            <a:off x="7864759" y="2223457"/>
            <a:ext cx="528026" cy="653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AB86036-608A-4F6F-84AE-B562B8833287}"/>
              </a:ext>
            </a:extLst>
          </p:cNvPr>
          <p:cNvSpPr/>
          <p:nvPr/>
        </p:nvSpPr>
        <p:spPr>
          <a:xfrm>
            <a:off x="7139694" y="4657795"/>
            <a:ext cx="1505528" cy="729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Owner</a:t>
            </a:r>
            <a:endParaRPr lang="en-IN" sz="2400" b="1" dirty="0">
              <a:solidFill>
                <a:srgbClr val="00B0F0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879D0E1-CDE8-4B03-8862-0D05B53A78AE}"/>
              </a:ext>
            </a:extLst>
          </p:cNvPr>
          <p:cNvCxnSpPr>
            <a:cxnSpLocks/>
          </p:cNvCxnSpPr>
          <p:nvPr/>
        </p:nvCxnSpPr>
        <p:spPr>
          <a:xfrm flipV="1">
            <a:off x="7886714" y="5369292"/>
            <a:ext cx="5744" cy="76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CE232A82-455C-4DEA-BE4E-64F7D841AEE9}"/>
              </a:ext>
            </a:extLst>
          </p:cNvPr>
          <p:cNvSpPr/>
          <p:nvPr/>
        </p:nvSpPr>
        <p:spPr>
          <a:xfrm>
            <a:off x="10387877" y="4853833"/>
            <a:ext cx="1735454" cy="7204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66FF99"/>
                </a:solidFill>
              </a:rPr>
              <a:t>Owner_Id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4E1012-88F3-4095-97D1-51A2A344B442}"/>
              </a:ext>
            </a:extLst>
          </p:cNvPr>
          <p:cNvSpPr/>
          <p:nvPr/>
        </p:nvSpPr>
        <p:spPr>
          <a:xfrm>
            <a:off x="8480247" y="5534628"/>
            <a:ext cx="1626698" cy="7066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Owner_ Name</a:t>
            </a:r>
            <a:endParaRPr lang="en-IN" sz="2000" dirty="0">
              <a:solidFill>
                <a:srgbClr val="66FF99"/>
              </a:solidFill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5CE14BB-C493-492E-9F26-C163D488A8C0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8669705" y="5026584"/>
            <a:ext cx="2477224" cy="68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8DF305D-02B7-4551-9B81-71F687DF285F}"/>
              </a:ext>
            </a:extLst>
          </p:cNvPr>
          <p:cNvCxnSpPr>
            <a:cxnSpLocks/>
            <a:stCxn id="119" idx="1"/>
          </p:cNvCxnSpPr>
          <p:nvPr/>
        </p:nvCxnSpPr>
        <p:spPr>
          <a:xfrm flipH="1" flipV="1">
            <a:off x="7872333" y="5372593"/>
            <a:ext cx="846138" cy="265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1D133436-559B-4946-B6AD-E86D0B61814D}"/>
              </a:ext>
            </a:extLst>
          </p:cNvPr>
          <p:cNvSpPr/>
          <p:nvPr/>
        </p:nvSpPr>
        <p:spPr>
          <a:xfrm>
            <a:off x="10152316" y="5712000"/>
            <a:ext cx="1989226" cy="10585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Owner_</a:t>
            </a:r>
          </a:p>
          <a:p>
            <a:pPr algn="ctr"/>
            <a:r>
              <a:rPr lang="en-US" sz="2000" dirty="0">
                <a:solidFill>
                  <a:srgbClr val="66FF99"/>
                </a:solidFill>
              </a:rPr>
              <a:t>Contact _Number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E7023CC-9F1C-423F-B1AB-DC6A4CF69B0D}"/>
              </a:ext>
            </a:extLst>
          </p:cNvPr>
          <p:cNvSpPr/>
          <p:nvPr/>
        </p:nvSpPr>
        <p:spPr>
          <a:xfrm>
            <a:off x="5429971" y="5446185"/>
            <a:ext cx="1578451" cy="6893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Owner_ Address</a:t>
            </a:r>
            <a:endParaRPr lang="en-IN" sz="2000" dirty="0">
              <a:solidFill>
                <a:srgbClr val="66FF99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572ECD8-E439-4C47-86F4-05E6BF353AEF}"/>
              </a:ext>
            </a:extLst>
          </p:cNvPr>
          <p:cNvSpPr/>
          <p:nvPr/>
        </p:nvSpPr>
        <p:spPr>
          <a:xfrm>
            <a:off x="6903011" y="6091780"/>
            <a:ext cx="1989226" cy="7066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FF99"/>
                </a:solidFill>
              </a:rPr>
              <a:t>Owner_ Email</a:t>
            </a:r>
            <a:endParaRPr lang="en-IN" sz="2000" dirty="0">
              <a:solidFill>
                <a:srgbClr val="66FF99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B088CD6-79F0-4050-B48F-0115C40774B4}"/>
              </a:ext>
            </a:extLst>
          </p:cNvPr>
          <p:cNvCxnSpPr>
            <a:cxnSpLocks/>
            <a:stCxn id="113" idx="3"/>
            <a:endCxn id="117" idx="2"/>
          </p:cNvCxnSpPr>
          <p:nvPr/>
        </p:nvCxnSpPr>
        <p:spPr>
          <a:xfrm>
            <a:off x="8645222" y="5022632"/>
            <a:ext cx="1742655" cy="191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15A81A9-D322-42E7-B00C-4B8168FB85BF}"/>
              </a:ext>
            </a:extLst>
          </p:cNvPr>
          <p:cNvCxnSpPr>
            <a:cxnSpLocks/>
            <a:stCxn id="127" idx="0"/>
            <a:endCxn id="113" idx="1"/>
          </p:cNvCxnSpPr>
          <p:nvPr/>
        </p:nvCxnSpPr>
        <p:spPr>
          <a:xfrm flipV="1">
            <a:off x="6219197" y="5022632"/>
            <a:ext cx="920497" cy="42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Diamond 130">
            <a:extLst>
              <a:ext uri="{FF2B5EF4-FFF2-40B4-BE49-F238E27FC236}">
                <a16:creationId xmlns:a16="http://schemas.microsoft.com/office/drawing/2014/main" id="{83C289E5-76FF-4446-BF9B-CD13287AE8E0}"/>
              </a:ext>
            </a:extLst>
          </p:cNvPr>
          <p:cNvSpPr/>
          <p:nvPr/>
        </p:nvSpPr>
        <p:spPr>
          <a:xfrm>
            <a:off x="5591662" y="3122249"/>
            <a:ext cx="2305962" cy="104853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Property _Owner</a:t>
            </a:r>
            <a:endParaRPr lang="en-IN" i="1" dirty="0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B511D00-6630-43B1-9DE9-4517D79AE25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160631" y="5297017"/>
            <a:ext cx="421112" cy="8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Diamond 218">
            <a:extLst>
              <a:ext uri="{FF2B5EF4-FFF2-40B4-BE49-F238E27FC236}">
                <a16:creationId xmlns:a16="http://schemas.microsoft.com/office/drawing/2014/main" id="{CC0AA404-D101-4D05-9889-6C5DC346D29B}"/>
              </a:ext>
            </a:extLst>
          </p:cNvPr>
          <p:cNvSpPr/>
          <p:nvPr/>
        </p:nvSpPr>
        <p:spPr>
          <a:xfrm>
            <a:off x="3247021" y="3151477"/>
            <a:ext cx="2030043" cy="104152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Property _Buyer</a:t>
            </a:r>
            <a:endParaRPr lang="en-IN" i="1" dirty="0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8564A7B7-9089-42DB-9BE5-34EA83ACB77D}"/>
              </a:ext>
            </a:extLst>
          </p:cNvPr>
          <p:cNvSpPr/>
          <p:nvPr/>
        </p:nvSpPr>
        <p:spPr>
          <a:xfrm>
            <a:off x="9492328" y="1354429"/>
            <a:ext cx="2321292" cy="77247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66FF99"/>
                </a:solidFill>
              </a:rPr>
              <a:t>No_Bedroom</a:t>
            </a:r>
            <a:endParaRPr lang="en-IN" sz="2000" dirty="0">
              <a:solidFill>
                <a:srgbClr val="66FF99"/>
              </a:solidFill>
            </a:endParaRPr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D3FCE562-E1E7-4CDD-A961-1615403A63A6}"/>
              </a:ext>
            </a:extLst>
          </p:cNvPr>
          <p:cNvCxnSpPr>
            <a:cxnSpLocks/>
            <a:stCxn id="6" idx="3"/>
            <a:endCxn id="374" idx="2"/>
          </p:cNvCxnSpPr>
          <p:nvPr/>
        </p:nvCxnSpPr>
        <p:spPr>
          <a:xfrm flipV="1">
            <a:off x="7864759" y="1740668"/>
            <a:ext cx="1627569" cy="482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6CBBCE19-597C-4BAA-A13D-1B3524F61D11}"/>
              </a:ext>
            </a:extLst>
          </p:cNvPr>
          <p:cNvCxnSpPr>
            <a:cxnSpLocks/>
            <a:stCxn id="131" idx="2"/>
            <a:endCxn id="113" idx="0"/>
          </p:cNvCxnSpPr>
          <p:nvPr/>
        </p:nvCxnSpPr>
        <p:spPr>
          <a:xfrm>
            <a:off x="6744643" y="4170787"/>
            <a:ext cx="1147815" cy="487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D0D237D6-647B-4DD5-A93E-C881B07947C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193119" y="4203941"/>
            <a:ext cx="1058132" cy="355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5753105-3756-4752-B57F-281B1ECD98E7}"/>
              </a:ext>
            </a:extLst>
          </p:cNvPr>
          <p:cNvCxnSpPr>
            <a:cxnSpLocks/>
            <a:stCxn id="219" idx="0"/>
            <a:endCxn id="6" idx="1"/>
          </p:cNvCxnSpPr>
          <p:nvPr/>
        </p:nvCxnSpPr>
        <p:spPr>
          <a:xfrm flipV="1">
            <a:off x="4262043" y="2223457"/>
            <a:ext cx="2097188" cy="928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94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163B42-E122-44B0-B0E8-1E24CE7AD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47"/>
            <a:ext cx="12125325" cy="6230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CDC85D-D1F3-4084-AADA-AF724E94C5CF}"/>
              </a:ext>
            </a:extLst>
          </p:cNvPr>
          <p:cNvSpPr txBox="1"/>
          <p:nvPr/>
        </p:nvSpPr>
        <p:spPr>
          <a:xfrm>
            <a:off x="5311386" y="6347142"/>
            <a:ext cx="266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User Interfaces</a:t>
            </a:r>
            <a:endParaRPr lang="en-IN" sz="2800" dirty="0">
              <a:highlight>
                <a:srgbClr val="00FF0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11408C-7CA2-445F-A707-471774663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275"/>
            <a:ext cx="12125325" cy="623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6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451FB2-A40E-4517-BED7-7476ECEC743F}"/>
              </a:ext>
            </a:extLst>
          </p:cNvPr>
          <p:cNvSpPr txBox="1"/>
          <p:nvPr/>
        </p:nvSpPr>
        <p:spPr>
          <a:xfrm>
            <a:off x="3820160" y="6094733"/>
            <a:ext cx="549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highlight>
                  <a:srgbClr val="00FF00"/>
                </a:highlight>
              </a:rPr>
              <a:t>Relational Model of the Real Estate Agency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905C1-DAFD-40BE-A1B1-70DD57310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436"/>
            <a:ext cx="12192000" cy="528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245</Words>
  <Application>Microsoft Office PowerPoint</Application>
  <PresentationFormat>Widescreen</PresentationFormat>
  <Paragraphs>49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Swaraj Parth</dc:creator>
  <cp:lastModifiedBy>SHYAM MARJIT</cp:lastModifiedBy>
  <cp:revision>72</cp:revision>
  <cp:lastPrinted>2021-03-24T06:36:28Z</cp:lastPrinted>
  <dcterms:created xsi:type="dcterms:W3CDTF">2021-03-23T15:35:03Z</dcterms:created>
  <dcterms:modified xsi:type="dcterms:W3CDTF">2021-03-31T05:09:48Z</dcterms:modified>
</cp:coreProperties>
</file>