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3" r:id="rId3"/>
    <p:sldId id="257" r:id="rId4"/>
    <p:sldId id="259" r:id="rId5"/>
    <p:sldId id="264" r:id="rId6"/>
    <p:sldId id="258" r:id="rId7"/>
    <p:sldId id="266" r:id="rId8"/>
    <p:sldId id="260" r:id="rId9"/>
    <p:sldId id="262" r:id="rId10"/>
    <p:sldId id="265"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7"/>
  </p:normalViewPr>
  <p:slideViewPr>
    <p:cSldViewPr snapToGrid="0">
      <p:cViewPr varScale="1">
        <p:scale>
          <a:sx n="45" d="100"/>
          <a:sy n="45"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3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4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4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8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anythings.org/anki/"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4FF99C6-318A-9F00-498E-DE43CE5B326C}"/>
              </a:ext>
            </a:extLst>
          </p:cNvPr>
          <p:cNvSpPr>
            <a:spLocks noGrp="1"/>
          </p:cNvSpPr>
          <p:nvPr>
            <p:ph type="body" sz="half" idx="1"/>
          </p:nvPr>
        </p:nvSpPr>
        <p:spPr>
          <a:xfrm>
            <a:off x="1206500" y="11172662"/>
            <a:ext cx="9779000" cy="1929611"/>
          </a:xfrm>
        </p:spPr>
        <p:txBody>
          <a:bodyPr>
            <a:normAutofit lnSpcReduction="10000"/>
          </a:bodyPr>
          <a:lstStyle/>
          <a:p>
            <a:pPr marL="0" indent="0">
              <a:buNone/>
            </a:pPr>
            <a:r>
              <a:rPr lang="en-US" dirty="0"/>
              <a:t>Mentor: Dr Robin </a:t>
            </a:r>
            <a:r>
              <a:rPr lang="en-US" dirty="0" err="1"/>
              <a:t>Bhadoria</a:t>
            </a:r>
            <a:endParaRPr lang="en-US" dirty="0"/>
          </a:p>
          <a:p>
            <a:pPr marL="0" indent="0">
              <a:buNone/>
            </a:pPr>
            <a:r>
              <a:rPr lang="en-US" dirty="0"/>
              <a:t>Course Code: </a:t>
            </a:r>
          </a:p>
        </p:txBody>
      </p:sp>
      <p:sp>
        <p:nvSpPr>
          <p:cNvPr id="172" name="Machine Translation Project"/>
          <p:cNvSpPr txBox="1">
            <a:spLocks noGrp="1"/>
          </p:cNvSpPr>
          <p:nvPr>
            <p:ph type="title"/>
          </p:nvPr>
        </p:nvSpPr>
        <p:spPr>
          <a:xfrm>
            <a:off x="5753100" y="6393298"/>
            <a:ext cx="12877800" cy="944940"/>
          </a:xfrm>
          <a:prstGeom prst="rect">
            <a:avLst/>
          </a:prstGeom>
        </p:spPr>
        <p:txBody>
          <a:bodyPr>
            <a:normAutofit fontScale="90000"/>
          </a:bodyPr>
          <a:lstStyle/>
          <a:p>
            <a:pPr algn="ctr"/>
            <a:r>
              <a:rPr dirty="0"/>
              <a:t>Machine Translation Project</a:t>
            </a:r>
          </a:p>
        </p:txBody>
      </p:sp>
      <p:sp>
        <p:nvSpPr>
          <p:cNvPr id="174" name="National Institute of Technology Hamirpur"/>
          <p:cNvSpPr txBox="1"/>
          <p:nvPr/>
        </p:nvSpPr>
        <p:spPr>
          <a:xfrm>
            <a:off x="4580382" y="613727"/>
            <a:ext cx="15223237" cy="10192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000" b="1"/>
            </a:lvl1pPr>
          </a:lstStyle>
          <a:p>
            <a:r>
              <a:rPr dirty="0"/>
              <a:t>National Institute of Technology Hamirpur</a:t>
            </a:r>
          </a:p>
        </p:txBody>
      </p:sp>
      <p:sp>
        <p:nvSpPr>
          <p:cNvPr id="175" name="M.Tech (Artificial Intelligence)"/>
          <p:cNvSpPr txBox="1"/>
          <p:nvPr/>
        </p:nvSpPr>
        <p:spPr>
          <a:xfrm>
            <a:off x="7228935" y="4041116"/>
            <a:ext cx="9926130" cy="944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825500">
              <a:lnSpc>
                <a:spcPct val="100000"/>
              </a:lnSpc>
              <a:spcBef>
                <a:spcPts val="0"/>
              </a:spcBef>
              <a:defRPr sz="5500" b="1"/>
            </a:lvl1pPr>
          </a:lstStyle>
          <a:p>
            <a:r>
              <a:t>M.Tech (Artificial Intelligence)</a:t>
            </a:r>
          </a:p>
        </p:txBody>
      </p:sp>
      <p:sp>
        <p:nvSpPr>
          <p:cNvPr id="176" name="Department of Computer Science and Engineering"/>
          <p:cNvSpPr txBox="1"/>
          <p:nvPr/>
        </p:nvSpPr>
        <p:spPr>
          <a:xfrm>
            <a:off x="3734339" y="3196030"/>
            <a:ext cx="16915322" cy="944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825500">
              <a:lnSpc>
                <a:spcPct val="100000"/>
              </a:lnSpc>
              <a:spcBef>
                <a:spcPts val="0"/>
              </a:spcBef>
              <a:defRPr sz="5500" b="1"/>
            </a:lvl1pPr>
          </a:lstStyle>
          <a:p>
            <a:r>
              <a:rPr dirty="0"/>
              <a:t>Department of Computer Science and Engineering</a:t>
            </a:r>
          </a:p>
        </p:txBody>
      </p:sp>
      <p:sp>
        <p:nvSpPr>
          <p:cNvPr id="8" name="Text Placeholder 5">
            <a:extLst>
              <a:ext uri="{FF2B5EF4-FFF2-40B4-BE49-F238E27FC236}">
                <a16:creationId xmlns:a16="http://schemas.microsoft.com/office/drawing/2014/main" id="{2B8F9DBD-CC66-7FA9-11C5-DD38C3853268}"/>
              </a:ext>
            </a:extLst>
          </p:cNvPr>
          <p:cNvSpPr txBox="1">
            <a:spLocks/>
          </p:cNvSpPr>
          <p:nvPr/>
        </p:nvSpPr>
        <p:spPr>
          <a:xfrm>
            <a:off x="12265565" y="11143924"/>
            <a:ext cx="9779000" cy="19296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lnSpcReduction="10000"/>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0" indent="0" algn="r" hangingPunct="1">
              <a:buFontTx/>
              <a:buNone/>
            </a:pPr>
            <a:r>
              <a:rPr lang="en-US" dirty="0"/>
              <a:t>Presenter: Udit </a:t>
            </a:r>
            <a:r>
              <a:rPr lang="en-US" dirty="0" err="1"/>
              <a:t>Sehra</a:t>
            </a:r>
            <a:endParaRPr lang="en-US" dirty="0"/>
          </a:p>
          <a:p>
            <a:pPr marL="0" indent="0" algn="r" hangingPunct="1">
              <a:buFontTx/>
              <a:buNone/>
            </a:pPr>
            <a:r>
              <a:rPr lang="en-US" dirty="0"/>
              <a:t>Reg No: 23MCS107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739-E9D1-E245-BC78-720455B2C8B0}"/>
              </a:ext>
            </a:extLst>
          </p:cNvPr>
          <p:cNvSpPr>
            <a:spLocks noGrp="1"/>
          </p:cNvSpPr>
          <p:nvPr>
            <p:ph type="title"/>
          </p:nvPr>
        </p:nvSpPr>
        <p:spPr/>
        <p:txBody>
          <a:bodyPr/>
          <a:lstStyle/>
          <a:p>
            <a:r>
              <a:rPr lang="en-US" dirty="0"/>
              <a:t>Conclusion</a:t>
            </a:r>
          </a:p>
        </p:txBody>
      </p:sp>
      <p:sp>
        <p:nvSpPr>
          <p:cNvPr id="4" name="Text Placeholder 3">
            <a:extLst>
              <a:ext uri="{FF2B5EF4-FFF2-40B4-BE49-F238E27FC236}">
                <a16:creationId xmlns:a16="http://schemas.microsoft.com/office/drawing/2014/main" id="{5436A65A-60C5-E703-14C7-F98F210F653A}"/>
              </a:ext>
            </a:extLst>
          </p:cNvPr>
          <p:cNvSpPr>
            <a:spLocks noGrp="1"/>
          </p:cNvSpPr>
          <p:nvPr>
            <p:ph type="body" idx="1"/>
          </p:nvPr>
        </p:nvSpPr>
        <p:spPr>
          <a:xfrm>
            <a:off x="1206500" y="2729994"/>
            <a:ext cx="21971000" cy="8256012"/>
          </a:xfrm>
        </p:spPr>
        <p:txBody>
          <a:bodyPr>
            <a:normAutofit fontScale="85000" lnSpcReduction="20000"/>
          </a:bodyPr>
          <a:lstStyle/>
          <a:p>
            <a:pPr marL="685800" indent="-685800" algn="just">
              <a:buFont typeface="Arial" panose="020B0604020202020204" pitchFamily="34" charset="0"/>
              <a:buChar char="•"/>
            </a:pPr>
            <a:r>
              <a:rPr lang="en-IN" b="0" i="0" u="none" strike="noStrike" dirty="0">
                <a:solidFill>
                  <a:srgbClr val="1F1F1F"/>
                </a:solidFill>
                <a:effectLst/>
                <a:latin typeface="Google Sans"/>
              </a:rPr>
              <a:t>The model achieved a BLEU score of 0.3303, demonstrating its ability to produce fluent and accurate translations.</a:t>
            </a:r>
          </a:p>
          <a:p>
            <a:pPr marL="685800" indent="-685800" algn="just">
              <a:buFont typeface="Arial" panose="020B0604020202020204" pitchFamily="34" charset="0"/>
              <a:buChar char="•"/>
            </a:pPr>
            <a:r>
              <a:rPr lang="en-IN" b="0" i="0" u="none" strike="noStrike" dirty="0">
                <a:solidFill>
                  <a:srgbClr val="1F1F1F"/>
                </a:solidFill>
                <a:effectLst/>
                <a:latin typeface="Google Sans"/>
              </a:rPr>
              <a:t>The model's performance in Rouge metrics, with a Rouge-1 score of 0.5397, Rouge-2 score of 0.1538, and Rouge-L score of 0.4508, further confirms its effectiveness in preserving the meaning and content of the original French text.</a:t>
            </a:r>
          </a:p>
          <a:p>
            <a:pPr marL="685800" indent="-685800" algn="just">
              <a:buFont typeface="Arial" panose="020B0604020202020204" pitchFamily="34" charset="0"/>
              <a:buChar char="•"/>
            </a:pPr>
            <a:r>
              <a:rPr lang="en-IN" b="0" i="0" u="none" strike="noStrike" dirty="0">
                <a:solidFill>
                  <a:srgbClr val="1F1F1F"/>
                </a:solidFill>
                <a:effectLst/>
                <a:latin typeface="Google Sans"/>
              </a:rPr>
              <a:t>The METEOR score of 0.2808 further supports the model's overall translation quality, indicating its ability to produce translations that are both semantically and syntactically correct.</a:t>
            </a:r>
          </a:p>
          <a:p>
            <a:pPr algn="just"/>
            <a:endParaRPr lang="en-IN" b="0" i="0" u="none" strike="noStrike" dirty="0">
              <a:solidFill>
                <a:srgbClr val="1F1F1F"/>
              </a:solidFill>
              <a:effectLst/>
              <a:latin typeface="Google Sans"/>
            </a:endParaRPr>
          </a:p>
          <a:p>
            <a:pPr algn="just"/>
            <a:r>
              <a:rPr lang="en-IN" b="0" i="0" u="none" strike="noStrike" dirty="0">
                <a:solidFill>
                  <a:srgbClr val="1F1F1F"/>
                </a:solidFill>
                <a:effectLst/>
                <a:latin typeface="Google Sans"/>
              </a:rPr>
              <a:t>These results indicate that the machine translation model is a valuable tool for translating between French and English, capable of producing high-quality translations that are both accurate and fluent.</a:t>
            </a:r>
          </a:p>
          <a:p>
            <a:pPr algn="just"/>
            <a:endParaRPr lang="en-US" dirty="0"/>
          </a:p>
        </p:txBody>
      </p:sp>
    </p:spTree>
    <p:extLst>
      <p:ext uri="{BB962C8B-B14F-4D97-AF65-F5344CB8AC3E}">
        <p14:creationId xmlns:p14="http://schemas.microsoft.com/office/powerpoint/2010/main" val="21270833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016F43-AD7C-2124-4B6B-3D5D8B0FF224}"/>
              </a:ext>
            </a:extLst>
          </p:cNvPr>
          <p:cNvSpPr/>
          <p:nvPr/>
        </p:nvSpPr>
        <p:spPr>
          <a:xfrm>
            <a:off x="336885" y="6437885"/>
            <a:ext cx="23774400" cy="8402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RNN Architecture for English-French Machine Translation</a:t>
            </a:r>
          </a:p>
        </p:txBody>
      </p:sp>
    </p:spTree>
    <p:extLst>
      <p:ext uri="{BB962C8B-B14F-4D97-AF65-F5344CB8AC3E}">
        <p14:creationId xmlns:p14="http://schemas.microsoft.com/office/powerpoint/2010/main" val="28213414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Abstract"/>
          <p:cNvSpPr txBox="1">
            <a:spLocks noGrp="1"/>
          </p:cNvSpPr>
          <p:nvPr>
            <p:ph type="title"/>
          </p:nvPr>
        </p:nvSpPr>
        <p:spPr>
          <a:prstGeom prst="rect">
            <a:avLst/>
          </a:prstGeom>
        </p:spPr>
        <p:txBody>
          <a:bodyPr/>
          <a:lstStyle/>
          <a:p>
            <a:r>
              <a:rPr dirty="0"/>
              <a:t>Abstract</a:t>
            </a:r>
          </a:p>
        </p:txBody>
      </p:sp>
      <p:sp>
        <p:nvSpPr>
          <p:cNvPr id="3" name="Text Placeholder 2">
            <a:extLst>
              <a:ext uri="{FF2B5EF4-FFF2-40B4-BE49-F238E27FC236}">
                <a16:creationId xmlns:a16="http://schemas.microsoft.com/office/drawing/2014/main" id="{02153BF9-B770-83AE-0D3F-47A90CD9B192}"/>
              </a:ext>
            </a:extLst>
          </p:cNvPr>
          <p:cNvSpPr>
            <a:spLocks noGrp="1"/>
          </p:cNvSpPr>
          <p:nvPr>
            <p:ph type="body" sz="quarter" idx="21"/>
          </p:nvPr>
        </p:nvSpPr>
        <p:spPr>
          <a:xfrm>
            <a:off x="1206500" y="2685783"/>
            <a:ext cx="21971000" cy="934780"/>
          </a:xfrm>
        </p:spPr>
        <p:txBody>
          <a:bodyPr>
            <a:normAutofit fontScale="77500" lnSpcReduction="20000"/>
          </a:bodyPr>
          <a:lstStyle/>
          <a:p>
            <a:r>
              <a:rPr lang="en-US" dirty="0"/>
              <a:t>A Comparative Study of RNN Architectures for English-French Machine Translation</a:t>
            </a:r>
          </a:p>
        </p:txBody>
      </p:sp>
      <p:sp>
        <p:nvSpPr>
          <p:cNvPr id="2" name="Text Placeholder 1">
            <a:extLst>
              <a:ext uri="{FF2B5EF4-FFF2-40B4-BE49-F238E27FC236}">
                <a16:creationId xmlns:a16="http://schemas.microsoft.com/office/drawing/2014/main" id="{5E07FE71-7A1F-34C1-E89D-711DFC844FB0}"/>
              </a:ext>
            </a:extLst>
          </p:cNvPr>
          <p:cNvSpPr>
            <a:spLocks noGrp="1"/>
          </p:cNvSpPr>
          <p:nvPr>
            <p:ph type="body" idx="1"/>
          </p:nvPr>
        </p:nvSpPr>
        <p:spPr>
          <a:xfrm>
            <a:off x="1206500" y="4248504"/>
            <a:ext cx="21971000" cy="7831201"/>
          </a:xfrm>
        </p:spPr>
        <p:txBody>
          <a:bodyPr>
            <a:normAutofit/>
          </a:bodyPr>
          <a:lstStyle/>
          <a:p>
            <a:pPr algn="just"/>
            <a:r>
              <a:rPr lang="en-IN" sz="3700" b="0" i="0" u="none" strike="noStrike" dirty="0">
                <a:solidFill>
                  <a:srgbClr val="1F1F1F"/>
                </a:solidFill>
                <a:effectLst/>
                <a:latin typeface="Google Sans"/>
              </a:rPr>
              <a:t>This project explores the application of sequence-to-sequence (seq2seq) models with recurrent neural networks (RNNs) for machine translation between English and French. The focus lies on utilizing Long Short-Term Memory (LSTM) units within the RNN architecture to capture long-term dependencies and context within sentences, leading to more accurate and fluent translations.</a:t>
            </a:r>
          </a:p>
          <a:p>
            <a:pPr algn="just"/>
            <a:r>
              <a:rPr lang="en-IN" sz="3700" b="0" i="0" u="none" strike="noStrike" dirty="0">
                <a:solidFill>
                  <a:srgbClr val="1F1F1F"/>
                </a:solidFill>
                <a:effectLst/>
                <a:latin typeface="Google Sans"/>
              </a:rPr>
              <a:t>The project aims to contribute to the advancement of machine translation by demonstrating the effectiveness of LSTM-powered seq2seq models in bridging the linguistic gap between English and French. The findings will shed light on the capabilities of LSTMs in handling complex sentence structures and idiomatic expressions, ultimately paving the way for further research and development in this exciting field.</a:t>
            </a:r>
            <a:endParaRPr lang="en-US" sz="37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orpus"/>
          <p:cNvSpPr txBox="1"/>
          <p:nvPr/>
        </p:nvSpPr>
        <p:spPr>
          <a:xfrm>
            <a:off x="12558349" y="2514600"/>
            <a:ext cx="9779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a:lnSpc>
                <a:spcPct val="80000"/>
              </a:lnSpc>
              <a:spcBef>
                <a:spcPts val="0"/>
              </a:spcBef>
              <a:defRPr sz="5000" b="1" spc="-100"/>
            </a:lvl1pPr>
          </a:lstStyle>
          <a:p>
            <a:pPr defTabSz="825500">
              <a:lnSpc>
                <a:spcPct val="90000"/>
              </a:lnSpc>
              <a:spcAft>
                <a:spcPts val="600"/>
              </a:spcAft>
            </a:pPr>
            <a:r>
              <a:rPr lang="en-US" sz="3000" b="1" i="0" u="none" strike="noStrike" cap="none" spc="0" baseline="0" dirty="0">
                <a:uFillTx/>
                <a:latin typeface="+mn-lt"/>
                <a:ea typeface="+mn-ea"/>
                <a:cs typeface="+mn-cs"/>
                <a:sym typeface="Helvetica Neue"/>
                <a:hlinkClick r:id="rId2"/>
              </a:rPr>
              <a:t>Bilingual Parallel </a:t>
            </a:r>
            <a:r>
              <a:rPr sz="3000" b="1" i="0" u="none" strike="noStrike" cap="none" spc="0" baseline="0" dirty="0">
                <a:uFillTx/>
                <a:latin typeface="+mn-lt"/>
                <a:ea typeface="+mn-ea"/>
                <a:cs typeface="+mn-cs"/>
                <a:sym typeface="Helvetica Neue"/>
                <a:hlinkClick r:id="rId2"/>
              </a:rPr>
              <a:t>Corpus</a:t>
            </a:r>
            <a:r>
              <a:rPr lang="en-US" sz="3000" b="1" i="0" u="none" strike="noStrike" cap="none" spc="0" baseline="0" dirty="0">
                <a:uFillTx/>
                <a:latin typeface="+mn-lt"/>
                <a:ea typeface="+mn-ea"/>
                <a:cs typeface="+mn-cs"/>
                <a:sym typeface="Helvetica Neue"/>
                <a:hlinkClick r:id="rId2"/>
              </a:rPr>
              <a:t> for English-French language</a:t>
            </a:r>
            <a:endParaRPr sz="3000" b="1" i="0" u="none" strike="noStrike" cap="none" spc="0" baseline="0" dirty="0">
              <a:uFillTx/>
              <a:latin typeface="+mn-lt"/>
              <a:ea typeface="+mn-ea"/>
              <a:cs typeface="+mn-cs"/>
              <a:sym typeface="Helvetica Neue"/>
            </a:endParaRPr>
          </a:p>
        </p:txBody>
      </p:sp>
      <p:sp>
        <p:nvSpPr>
          <p:cNvPr id="185" name="Parallel Corpus of English and French language…"/>
          <p:cNvSpPr txBox="1"/>
          <p:nvPr/>
        </p:nvSpPr>
        <p:spPr>
          <a:xfrm>
            <a:off x="1206500" y="4045908"/>
            <a:ext cx="9779000" cy="8256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457200" indent="-457200" algn="just">
              <a:buSzPct val="123000"/>
              <a:buFont typeface="Arial" panose="020B0604020202020204" pitchFamily="34" charset="0"/>
              <a:buChar char="•"/>
            </a:pPr>
            <a:r>
              <a:rPr sz="3200" dirty="0"/>
              <a:t>No of sentences - 1,75,621</a:t>
            </a:r>
            <a:endParaRPr lang="en-US" sz="3200" dirty="0"/>
          </a:p>
          <a:p>
            <a:pPr marL="457200" indent="-457200" algn="just">
              <a:buSzPct val="123000"/>
              <a:buFont typeface="Arial" panose="020B0604020202020204" pitchFamily="34" charset="0"/>
              <a:buChar char="•"/>
            </a:pPr>
            <a:r>
              <a:rPr lang="en-IN" sz="3200" dirty="0"/>
              <a:t>#English Words = 1082098</a:t>
            </a:r>
          </a:p>
          <a:p>
            <a:pPr marL="457200" indent="-457200" algn="just">
              <a:buSzPct val="123000"/>
              <a:buFont typeface="Arial" panose="020B0604020202020204" pitchFamily="34" charset="0"/>
              <a:buChar char="•"/>
            </a:pPr>
            <a:r>
              <a:rPr lang="en-IN" sz="3200" dirty="0"/>
              <a:t>#French Words = 1177832</a:t>
            </a:r>
            <a:endParaRPr sz="3200" dirty="0"/>
          </a:p>
          <a:p>
            <a:pPr marL="457200" indent="-457200" algn="just">
              <a:buSzPct val="123000"/>
              <a:buFont typeface="Arial" panose="020B0604020202020204" pitchFamily="34" charset="0"/>
              <a:buChar char="•"/>
              <a:defRPr b="1"/>
            </a:pPr>
            <a:r>
              <a:rPr sz="3200" dirty="0"/>
              <a:t>Vocabulary Size:</a:t>
            </a:r>
          </a:p>
          <a:p>
            <a:pPr marL="457200" lvl="1" indent="-457200" algn="just">
              <a:buSzPct val="123000"/>
              <a:buFont typeface="Arial" panose="020B0604020202020204" pitchFamily="34" charset="0"/>
              <a:buChar char="•"/>
              <a:defRPr sz="4300"/>
            </a:pPr>
            <a:r>
              <a:rPr sz="3200" dirty="0"/>
              <a:t>English - 14,532</a:t>
            </a:r>
          </a:p>
          <a:p>
            <a:pPr marL="457200" lvl="1" indent="-457200" algn="just">
              <a:buSzPct val="123000"/>
              <a:buFont typeface="Arial" panose="020B0604020202020204" pitchFamily="34" charset="0"/>
              <a:buChar char="•"/>
              <a:defRPr sz="4300"/>
            </a:pPr>
            <a:r>
              <a:rPr sz="3200" dirty="0"/>
              <a:t>French - 30,661</a:t>
            </a:r>
            <a:endParaRPr lang="en-US" sz="3200" dirty="0"/>
          </a:p>
          <a:p>
            <a:pPr marL="457200" lvl="1" indent="-457200" algn="just">
              <a:buSzPct val="123000"/>
              <a:buFont typeface="Arial" panose="020B0604020202020204" pitchFamily="34" charset="0"/>
              <a:buChar char="•"/>
              <a:defRPr sz="4300"/>
            </a:pPr>
            <a:endParaRPr lang="en-US" sz="3200" dirty="0"/>
          </a:p>
          <a:p>
            <a:pPr marL="457200" lvl="1" indent="-457200" algn="just">
              <a:buSzPct val="123000"/>
              <a:buFont typeface="Arial" panose="020B0604020202020204" pitchFamily="34" charset="0"/>
              <a:buChar char="•"/>
              <a:defRPr sz="4300"/>
            </a:pPr>
            <a:endParaRPr sz="3200" dirty="0"/>
          </a:p>
        </p:txBody>
      </p:sp>
      <p:pic>
        <p:nvPicPr>
          <p:cNvPr id="182" name="pasted-movie.png" descr="pasted-movie.png"/>
          <p:cNvPicPr>
            <a:picLocks noChangeAspect="1"/>
          </p:cNvPicPr>
          <p:nvPr/>
        </p:nvPicPr>
        <p:blipFill>
          <a:blip r:embed="rId3"/>
          <a:stretch>
            <a:fillRect/>
          </a:stretch>
        </p:blipFill>
        <p:spPr>
          <a:xfrm>
            <a:off x="12192000" y="4045908"/>
            <a:ext cx="10916874" cy="5649483"/>
          </a:xfrm>
          <a:prstGeom prst="rect">
            <a:avLst/>
          </a:prstGeom>
          <a:noFill/>
          <a:ln w="12700">
            <a:miter lim="400000"/>
          </a:ln>
        </p:spPr>
      </p:pic>
      <p:sp>
        <p:nvSpPr>
          <p:cNvPr id="183" name="Experiments"/>
          <p:cNvSpPr txBox="1">
            <a:spLocks noGrp="1"/>
          </p:cNvSpPr>
          <p:nvPr>
            <p:ph type="title"/>
          </p:nvPr>
        </p:nvSpPr>
        <p:spPr>
          <a:xfrm>
            <a:off x="1206500" y="1079500"/>
            <a:ext cx="9779000" cy="1435100"/>
          </a:xfrm>
        </p:spPr>
        <p:txBody>
          <a:bodyPr lIns="50800" tIns="50800" rIns="50800" bIns="50800">
            <a:normAutofit/>
          </a:bodyPr>
          <a:lstStyle/>
          <a:p>
            <a:r>
              <a:rPr lang="en-US" b="1" i="0" u="none" strike="noStrike" cap="none" spc="-170" baseline="0" dirty="0">
                <a:uFillTx/>
                <a:latin typeface="+mn-lt"/>
                <a:ea typeface="+mn-ea"/>
                <a:cs typeface="+mn-cs"/>
                <a:sym typeface="Helvetica Neue"/>
              </a:rPr>
              <a:t>Dataset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a:extLst>
              <a:ext uri="{FF2B5EF4-FFF2-40B4-BE49-F238E27FC236}">
                <a16:creationId xmlns:a16="http://schemas.microsoft.com/office/drawing/2014/main" id="{0BBDAD11-0C12-51D4-D81D-B1D07583A424}"/>
              </a:ext>
            </a:extLst>
          </p:cNvPr>
          <p:cNvSpPr/>
          <p:nvPr/>
        </p:nvSpPr>
        <p:spPr>
          <a:xfrm>
            <a:off x="4284337" y="6166734"/>
            <a:ext cx="15116162" cy="3975933"/>
          </a:xfrm>
          <a:prstGeom prst="roundRect">
            <a:avLst/>
          </a:prstGeom>
          <a:solidFill>
            <a:srgbClr val="000000"/>
          </a:solidFill>
          <a:ln w="12700" cap="flat">
            <a:solidFill>
              <a:schemeClr val="accent6">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chorCtr="0">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Transformer</a:t>
            </a:r>
          </a:p>
        </p:txBody>
      </p:sp>
      <p:sp>
        <p:nvSpPr>
          <p:cNvPr id="2" name="Title 1">
            <a:extLst>
              <a:ext uri="{FF2B5EF4-FFF2-40B4-BE49-F238E27FC236}">
                <a16:creationId xmlns:a16="http://schemas.microsoft.com/office/drawing/2014/main" id="{9B43A8D2-717D-5B22-F64E-CF2BB08C7531}"/>
              </a:ext>
            </a:extLst>
          </p:cNvPr>
          <p:cNvSpPr>
            <a:spLocks noGrp="1"/>
          </p:cNvSpPr>
          <p:nvPr>
            <p:ph type="title"/>
          </p:nvPr>
        </p:nvSpPr>
        <p:spPr/>
        <p:txBody>
          <a:bodyPr/>
          <a:lstStyle/>
          <a:p>
            <a:r>
              <a:rPr lang="en-US" dirty="0"/>
              <a:t>Algorithm</a:t>
            </a:r>
          </a:p>
        </p:txBody>
      </p:sp>
      <p:sp>
        <p:nvSpPr>
          <p:cNvPr id="5" name="Rounded Rectangle 4">
            <a:extLst>
              <a:ext uri="{FF2B5EF4-FFF2-40B4-BE49-F238E27FC236}">
                <a16:creationId xmlns:a16="http://schemas.microsoft.com/office/drawing/2014/main" id="{479087E6-CAFF-54E0-B645-41584D11B517}"/>
              </a:ext>
            </a:extLst>
          </p:cNvPr>
          <p:cNvSpPr/>
          <p:nvPr/>
        </p:nvSpPr>
        <p:spPr>
          <a:xfrm>
            <a:off x="9933407" y="2081463"/>
            <a:ext cx="3465095" cy="866274"/>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Rounded Rectangle 5">
            <a:extLst>
              <a:ext uri="{FF2B5EF4-FFF2-40B4-BE49-F238E27FC236}">
                <a16:creationId xmlns:a16="http://schemas.microsoft.com/office/drawing/2014/main" id="{AD37636C-8E49-A335-5658-ABACA7162CC1}"/>
              </a:ext>
            </a:extLst>
          </p:cNvPr>
          <p:cNvSpPr/>
          <p:nvPr/>
        </p:nvSpPr>
        <p:spPr>
          <a:xfrm>
            <a:off x="10318418" y="2289401"/>
            <a:ext cx="3080084" cy="658336"/>
          </a:xfrm>
          <a:prstGeom prst="round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Load Dataset</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8" name="Rounded Rectangle 7">
            <a:extLst>
              <a:ext uri="{FF2B5EF4-FFF2-40B4-BE49-F238E27FC236}">
                <a16:creationId xmlns:a16="http://schemas.microsoft.com/office/drawing/2014/main" id="{9C98D9F1-904E-10E8-E096-96CB69B9379C}"/>
              </a:ext>
            </a:extLst>
          </p:cNvPr>
          <p:cNvSpPr/>
          <p:nvPr/>
        </p:nvSpPr>
        <p:spPr>
          <a:xfrm>
            <a:off x="10318418" y="3645461"/>
            <a:ext cx="3080084" cy="658336"/>
          </a:xfrm>
          <a:prstGeom prst="round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Preprocessing</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9" name="Rounded Rectangle 8">
            <a:extLst>
              <a:ext uri="{FF2B5EF4-FFF2-40B4-BE49-F238E27FC236}">
                <a16:creationId xmlns:a16="http://schemas.microsoft.com/office/drawing/2014/main" id="{79A6112D-F5F6-6D33-EA84-B7E7D5622EE3}"/>
              </a:ext>
            </a:extLst>
          </p:cNvPr>
          <p:cNvSpPr/>
          <p:nvPr/>
        </p:nvSpPr>
        <p:spPr>
          <a:xfrm>
            <a:off x="10318418" y="4935724"/>
            <a:ext cx="3080084" cy="658336"/>
          </a:xfrm>
          <a:prstGeom prst="round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Tokenization</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0" name="Rounded Rectangle 9">
            <a:extLst>
              <a:ext uri="{FF2B5EF4-FFF2-40B4-BE49-F238E27FC236}">
                <a16:creationId xmlns:a16="http://schemas.microsoft.com/office/drawing/2014/main" id="{8BFA940E-1E7A-0821-AE9D-34D6546BC8E6}"/>
              </a:ext>
            </a:extLst>
          </p:cNvPr>
          <p:cNvSpPr/>
          <p:nvPr/>
        </p:nvSpPr>
        <p:spPr>
          <a:xfrm>
            <a:off x="4728765" y="8346642"/>
            <a:ext cx="3080084" cy="658336"/>
          </a:xfrm>
          <a:prstGeom prst="roundRect">
            <a:avLst/>
          </a:prstGeom>
          <a:solidFill>
            <a:schemeClr val="accent1">
              <a:lumMod val="60000"/>
              <a:lumOff val="40000"/>
            </a:schemeClr>
          </a:solidFill>
          <a:ln w="127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ysClr val="windowText" lastClr="000000"/>
                </a:solidFill>
                <a:latin typeface="Helvetica Neue Medium"/>
                <a:ea typeface="Helvetica Neue Medium"/>
                <a:cs typeface="Helvetica Neue Medium"/>
                <a:sym typeface="Helvetica Neue Medium"/>
              </a:rPr>
              <a:t>Encoder</a:t>
            </a:r>
            <a:endPar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1" name="Rounded Rectangle 10">
            <a:extLst>
              <a:ext uri="{FF2B5EF4-FFF2-40B4-BE49-F238E27FC236}">
                <a16:creationId xmlns:a16="http://schemas.microsoft.com/office/drawing/2014/main" id="{EFCDD1DA-477A-DA8F-9162-FE85C2895004}"/>
              </a:ext>
            </a:extLst>
          </p:cNvPr>
          <p:cNvSpPr/>
          <p:nvPr/>
        </p:nvSpPr>
        <p:spPr>
          <a:xfrm>
            <a:off x="15980263" y="8376654"/>
            <a:ext cx="3080084" cy="658336"/>
          </a:xfrm>
          <a:prstGeom prst="roundRect">
            <a:avLst/>
          </a:prstGeom>
          <a:solidFill>
            <a:schemeClr val="accent4">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ysClr val="windowText" lastClr="000000"/>
                </a:solidFill>
                <a:latin typeface="Helvetica Neue Medium"/>
                <a:ea typeface="Helvetica Neue Medium"/>
                <a:cs typeface="Helvetica Neue Medium"/>
                <a:sym typeface="Helvetica Neue Medium"/>
              </a:rPr>
              <a:t>Decoder</a:t>
            </a:r>
            <a:endPar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2" name="Rounded Rectangle 11">
            <a:extLst>
              <a:ext uri="{FF2B5EF4-FFF2-40B4-BE49-F238E27FC236}">
                <a16:creationId xmlns:a16="http://schemas.microsoft.com/office/drawing/2014/main" id="{2CE0E32C-71E9-A10C-4D79-874EBFFC0857}"/>
              </a:ext>
            </a:extLst>
          </p:cNvPr>
          <p:cNvSpPr/>
          <p:nvPr/>
        </p:nvSpPr>
        <p:spPr>
          <a:xfrm>
            <a:off x="10354514" y="10899644"/>
            <a:ext cx="3080084" cy="1203166"/>
          </a:xfrm>
          <a:prstGeom prst="round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Output</a:t>
            </a:r>
          </a:p>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3" name="Rounded Rectangle 12">
            <a:extLst>
              <a:ext uri="{FF2B5EF4-FFF2-40B4-BE49-F238E27FC236}">
                <a16:creationId xmlns:a16="http://schemas.microsoft.com/office/drawing/2014/main" id="{F01FC313-A01F-96A3-1B5E-D5B2FB1EAD02}"/>
              </a:ext>
            </a:extLst>
          </p:cNvPr>
          <p:cNvSpPr/>
          <p:nvPr/>
        </p:nvSpPr>
        <p:spPr>
          <a:xfrm>
            <a:off x="10302376" y="8346642"/>
            <a:ext cx="3080084" cy="658336"/>
          </a:xfrm>
          <a:prstGeom prst="roundRect">
            <a:avLst/>
          </a:pr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Embedding</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cxnSp>
        <p:nvCxnSpPr>
          <p:cNvPr id="17" name="Straight Arrow Connector 16">
            <a:extLst>
              <a:ext uri="{FF2B5EF4-FFF2-40B4-BE49-F238E27FC236}">
                <a16:creationId xmlns:a16="http://schemas.microsoft.com/office/drawing/2014/main" id="{7765BF65-A19A-8215-A77D-DF7013887243}"/>
              </a:ext>
            </a:extLst>
          </p:cNvPr>
          <p:cNvCxnSpPr/>
          <p:nvPr/>
        </p:nvCxnSpPr>
        <p:spPr>
          <a:xfrm>
            <a:off x="11858460" y="2947737"/>
            <a:ext cx="0" cy="697724"/>
          </a:xfrm>
          <a:prstGeom prst="straightConnector1">
            <a:avLst/>
          </a:prstGeom>
          <a:noFill/>
          <a:ln w="508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90F1911D-23CA-BB6E-3826-D36902A4CDC7}"/>
              </a:ext>
            </a:extLst>
          </p:cNvPr>
          <p:cNvCxnSpPr>
            <a:cxnSpLocks/>
          </p:cNvCxnSpPr>
          <p:nvPr/>
        </p:nvCxnSpPr>
        <p:spPr>
          <a:xfrm flipV="1">
            <a:off x="7808849" y="8675810"/>
            <a:ext cx="2493527" cy="20008"/>
          </a:xfrm>
          <a:prstGeom prst="straightConnector1">
            <a:avLst/>
          </a:prstGeom>
          <a:ln w="50800">
            <a:solidFill>
              <a:schemeClr val="accent6">
                <a:lumMod val="75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7FD18094-E892-20F8-EC7F-3118881D07AE}"/>
              </a:ext>
            </a:extLst>
          </p:cNvPr>
          <p:cNvCxnSpPr/>
          <p:nvPr/>
        </p:nvCxnSpPr>
        <p:spPr>
          <a:xfrm>
            <a:off x="11842418" y="4238000"/>
            <a:ext cx="0" cy="697724"/>
          </a:xfrm>
          <a:prstGeom prst="straightConnector1">
            <a:avLst/>
          </a:prstGeom>
          <a:noFill/>
          <a:ln w="508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FA40DDBF-6ED3-8A6D-C6BC-5044D2457AB9}"/>
              </a:ext>
            </a:extLst>
          </p:cNvPr>
          <p:cNvCxnSpPr/>
          <p:nvPr/>
        </p:nvCxnSpPr>
        <p:spPr>
          <a:xfrm>
            <a:off x="11886534" y="5442091"/>
            <a:ext cx="0" cy="697724"/>
          </a:xfrm>
          <a:prstGeom prst="straightConnector1">
            <a:avLst/>
          </a:prstGeom>
          <a:noFill/>
          <a:ln w="508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7B86E4A4-2A23-081F-36ED-E37BDAE881C6}"/>
              </a:ext>
            </a:extLst>
          </p:cNvPr>
          <p:cNvCxnSpPr/>
          <p:nvPr/>
        </p:nvCxnSpPr>
        <p:spPr>
          <a:xfrm>
            <a:off x="11886534" y="10201920"/>
            <a:ext cx="0" cy="697724"/>
          </a:xfrm>
          <a:prstGeom prst="straightConnector1">
            <a:avLst/>
          </a:prstGeom>
          <a:noFill/>
          <a:ln w="508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951BEC9A-2EDA-F503-3348-17CC7C780214}"/>
              </a:ext>
            </a:extLst>
          </p:cNvPr>
          <p:cNvCxnSpPr>
            <a:cxnSpLocks/>
          </p:cNvCxnSpPr>
          <p:nvPr/>
        </p:nvCxnSpPr>
        <p:spPr>
          <a:xfrm flipV="1">
            <a:off x="13434598" y="8685814"/>
            <a:ext cx="2493527" cy="20008"/>
          </a:xfrm>
          <a:prstGeom prst="straightConnector1">
            <a:avLst/>
          </a:prstGeom>
          <a:ln w="50800">
            <a:solidFill>
              <a:schemeClr val="accent6">
                <a:lumMod val="75000"/>
              </a:schemeClr>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540653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Approach"/>
          <p:cNvSpPr txBox="1">
            <a:spLocks noGrp="1"/>
          </p:cNvSpPr>
          <p:nvPr>
            <p:ph type="title"/>
          </p:nvPr>
        </p:nvSpPr>
        <p:spPr>
          <a:prstGeom prst="rect">
            <a:avLst/>
          </a:prstGeom>
        </p:spPr>
        <p:txBody>
          <a:bodyPr/>
          <a:lstStyle/>
          <a:p>
            <a:r>
              <a:rPr lang="en-US" dirty="0"/>
              <a:t>Architecture</a:t>
            </a:r>
            <a:endParaRPr dirty="0"/>
          </a:p>
        </p:txBody>
      </p:sp>
      <p:pic>
        <p:nvPicPr>
          <p:cNvPr id="2" name="Picture 1">
            <a:extLst>
              <a:ext uri="{FF2B5EF4-FFF2-40B4-BE49-F238E27FC236}">
                <a16:creationId xmlns:a16="http://schemas.microsoft.com/office/drawing/2014/main" id="{E6D0A3A3-9730-01D1-C274-852AE309A562}"/>
              </a:ext>
            </a:extLst>
          </p:cNvPr>
          <p:cNvPicPr>
            <a:picLocks noChangeAspect="1"/>
          </p:cNvPicPr>
          <p:nvPr/>
        </p:nvPicPr>
        <p:blipFill>
          <a:blip r:embed="rId2"/>
          <a:stretch>
            <a:fillRect/>
          </a:stretch>
        </p:blipFill>
        <p:spPr>
          <a:xfrm>
            <a:off x="2471112" y="5829300"/>
            <a:ext cx="8651307" cy="4994275"/>
          </a:xfrm>
          <a:prstGeom prst="rect">
            <a:avLst/>
          </a:prstGeom>
        </p:spPr>
      </p:pic>
      <p:sp>
        <p:nvSpPr>
          <p:cNvPr id="3" name="TextBox 2">
            <a:extLst>
              <a:ext uri="{FF2B5EF4-FFF2-40B4-BE49-F238E27FC236}">
                <a16:creationId xmlns:a16="http://schemas.microsoft.com/office/drawing/2014/main" id="{E2B592E9-544A-06E9-DDB0-656FD179EBFD}"/>
              </a:ext>
            </a:extLst>
          </p:cNvPr>
          <p:cNvSpPr txBox="1"/>
          <p:nvPr/>
        </p:nvSpPr>
        <p:spPr>
          <a:xfrm>
            <a:off x="5596615" y="10752137"/>
            <a:ext cx="2400300"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Encoder</a:t>
            </a:r>
          </a:p>
        </p:txBody>
      </p:sp>
      <p:pic>
        <p:nvPicPr>
          <p:cNvPr id="4" name="Picture 3">
            <a:extLst>
              <a:ext uri="{FF2B5EF4-FFF2-40B4-BE49-F238E27FC236}">
                <a16:creationId xmlns:a16="http://schemas.microsoft.com/office/drawing/2014/main" id="{725E54FB-41E6-54D2-0EDD-F9F2D3502C39}"/>
              </a:ext>
            </a:extLst>
          </p:cNvPr>
          <p:cNvPicPr>
            <a:picLocks noChangeAspect="1"/>
          </p:cNvPicPr>
          <p:nvPr/>
        </p:nvPicPr>
        <p:blipFill>
          <a:blip r:embed="rId3"/>
          <a:stretch>
            <a:fillRect/>
          </a:stretch>
        </p:blipFill>
        <p:spPr>
          <a:xfrm>
            <a:off x="12449174" y="5829300"/>
            <a:ext cx="9162149" cy="4994275"/>
          </a:xfrm>
          <a:prstGeom prst="rect">
            <a:avLst/>
          </a:prstGeom>
        </p:spPr>
      </p:pic>
      <p:sp>
        <p:nvSpPr>
          <p:cNvPr id="5" name="TextBox 4">
            <a:extLst>
              <a:ext uri="{FF2B5EF4-FFF2-40B4-BE49-F238E27FC236}">
                <a16:creationId xmlns:a16="http://schemas.microsoft.com/office/drawing/2014/main" id="{7BB46326-10DF-AD3E-868C-0244E42C1F08}"/>
              </a:ext>
            </a:extLst>
          </p:cNvPr>
          <p:cNvSpPr txBox="1"/>
          <p:nvPr/>
        </p:nvSpPr>
        <p:spPr>
          <a:xfrm>
            <a:off x="15673161" y="10874375"/>
            <a:ext cx="2714173"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Decoder</a:t>
            </a:r>
          </a:p>
        </p:txBody>
      </p:sp>
      <p:pic>
        <p:nvPicPr>
          <p:cNvPr id="6" name="Picture 5">
            <a:extLst>
              <a:ext uri="{FF2B5EF4-FFF2-40B4-BE49-F238E27FC236}">
                <a16:creationId xmlns:a16="http://schemas.microsoft.com/office/drawing/2014/main" id="{40F2ABB1-EDFD-504C-7757-F27D4BFAAC46}"/>
              </a:ext>
            </a:extLst>
          </p:cNvPr>
          <p:cNvPicPr>
            <a:picLocks noChangeAspect="1"/>
          </p:cNvPicPr>
          <p:nvPr/>
        </p:nvPicPr>
        <p:blipFill>
          <a:blip r:embed="rId4"/>
          <a:stretch>
            <a:fillRect/>
          </a:stretch>
        </p:blipFill>
        <p:spPr>
          <a:xfrm>
            <a:off x="4332965" y="4600575"/>
            <a:ext cx="4927600" cy="1028700"/>
          </a:xfrm>
          <a:prstGeom prst="rect">
            <a:avLst/>
          </a:prstGeom>
        </p:spPr>
      </p:pic>
      <p:pic>
        <p:nvPicPr>
          <p:cNvPr id="7" name="Picture 6">
            <a:extLst>
              <a:ext uri="{FF2B5EF4-FFF2-40B4-BE49-F238E27FC236}">
                <a16:creationId xmlns:a16="http://schemas.microsoft.com/office/drawing/2014/main" id="{6A60C87D-DC82-09F7-C3D9-2D692B620B9A}"/>
              </a:ext>
            </a:extLst>
          </p:cNvPr>
          <p:cNvPicPr>
            <a:picLocks noChangeAspect="1"/>
          </p:cNvPicPr>
          <p:nvPr/>
        </p:nvPicPr>
        <p:blipFill>
          <a:blip r:embed="rId5"/>
          <a:stretch>
            <a:fillRect/>
          </a:stretch>
        </p:blipFill>
        <p:spPr>
          <a:xfrm>
            <a:off x="12659637" y="4673600"/>
            <a:ext cx="4927600" cy="1155700"/>
          </a:xfrm>
          <a:prstGeom prst="rect">
            <a:avLst/>
          </a:prstGeom>
        </p:spPr>
      </p:pic>
      <p:sp>
        <p:nvSpPr>
          <p:cNvPr id="8" name="TextBox 7">
            <a:extLst>
              <a:ext uri="{FF2B5EF4-FFF2-40B4-BE49-F238E27FC236}">
                <a16:creationId xmlns:a16="http://schemas.microsoft.com/office/drawing/2014/main" id="{562E52F4-BFAB-B4AA-4343-CC4A4EDE2462}"/>
              </a:ext>
            </a:extLst>
          </p:cNvPr>
          <p:cNvSpPr txBox="1"/>
          <p:nvPr/>
        </p:nvSpPr>
        <p:spPr>
          <a:xfrm>
            <a:off x="3834749" y="8366276"/>
            <a:ext cx="523876" cy="956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Neue"/>
              </a:rPr>
              <a:t>W</a:t>
            </a:r>
          </a:p>
        </p:txBody>
      </p:sp>
      <p:sp>
        <p:nvSpPr>
          <p:cNvPr id="9" name="TextBox 8">
            <a:extLst>
              <a:ext uri="{FF2B5EF4-FFF2-40B4-BE49-F238E27FC236}">
                <a16:creationId xmlns:a16="http://schemas.microsoft.com/office/drawing/2014/main" id="{A99B208D-BDC5-6263-A6CF-ABBCDCA5C3B9}"/>
              </a:ext>
            </a:extLst>
          </p:cNvPr>
          <p:cNvSpPr txBox="1"/>
          <p:nvPr/>
        </p:nvSpPr>
        <p:spPr>
          <a:xfrm>
            <a:off x="5722262" y="8366276"/>
            <a:ext cx="523876" cy="956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Neue"/>
              </a:rPr>
              <a:t>W</a:t>
            </a:r>
          </a:p>
        </p:txBody>
      </p:sp>
      <p:sp>
        <p:nvSpPr>
          <p:cNvPr id="10" name="TextBox 9">
            <a:extLst>
              <a:ext uri="{FF2B5EF4-FFF2-40B4-BE49-F238E27FC236}">
                <a16:creationId xmlns:a16="http://schemas.microsoft.com/office/drawing/2014/main" id="{ACB1B606-6C23-D8FC-E7A3-411D34E4672F}"/>
              </a:ext>
            </a:extLst>
          </p:cNvPr>
          <p:cNvSpPr txBox="1"/>
          <p:nvPr/>
        </p:nvSpPr>
        <p:spPr>
          <a:xfrm>
            <a:off x="7609775" y="8366276"/>
            <a:ext cx="523876" cy="956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Neue"/>
              </a:rPr>
              <a:t>W</a:t>
            </a:r>
          </a:p>
        </p:txBody>
      </p:sp>
      <p:sp>
        <p:nvSpPr>
          <p:cNvPr id="11" name="TextBox 10">
            <a:extLst>
              <a:ext uri="{FF2B5EF4-FFF2-40B4-BE49-F238E27FC236}">
                <a16:creationId xmlns:a16="http://schemas.microsoft.com/office/drawing/2014/main" id="{19EA5A05-5D84-4795-2B1A-BD151BD748D4}"/>
              </a:ext>
            </a:extLst>
          </p:cNvPr>
          <p:cNvSpPr txBox="1"/>
          <p:nvPr/>
        </p:nvSpPr>
        <p:spPr>
          <a:xfrm>
            <a:off x="9954812" y="8366276"/>
            <a:ext cx="523876" cy="956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Neue"/>
              </a:rPr>
              <a:t>W</a:t>
            </a:r>
          </a:p>
        </p:txBody>
      </p:sp>
      <p:pic>
        <p:nvPicPr>
          <p:cNvPr id="12" name="Picture 11">
            <a:extLst>
              <a:ext uri="{FF2B5EF4-FFF2-40B4-BE49-F238E27FC236}">
                <a16:creationId xmlns:a16="http://schemas.microsoft.com/office/drawing/2014/main" id="{1EF1455B-C081-5C9C-4DED-8A74664F5D0F}"/>
              </a:ext>
            </a:extLst>
          </p:cNvPr>
          <p:cNvPicPr>
            <a:picLocks noChangeAspect="1"/>
          </p:cNvPicPr>
          <p:nvPr/>
        </p:nvPicPr>
        <p:blipFill>
          <a:blip r:embed="rId6"/>
          <a:stretch>
            <a:fillRect/>
          </a:stretch>
        </p:blipFill>
        <p:spPr>
          <a:xfrm>
            <a:off x="17380284" y="4690311"/>
            <a:ext cx="4927600" cy="9525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190C-61A0-A78D-685E-4190B1FFA3ED}"/>
              </a:ext>
            </a:extLst>
          </p:cNvPr>
          <p:cNvSpPr>
            <a:spLocks noGrp="1"/>
          </p:cNvSpPr>
          <p:nvPr>
            <p:ph type="title"/>
          </p:nvPr>
        </p:nvSpPr>
        <p:spPr/>
        <p:txBody>
          <a:bodyPr/>
          <a:lstStyle/>
          <a:p>
            <a:r>
              <a:rPr lang="en-US" dirty="0"/>
              <a:t>Parameter Evaluation</a:t>
            </a:r>
          </a:p>
        </p:txBody>
      </p:sp>
      <p:sp>
        <p:nvSpPr>
          <p:cNvPr id="3" name="Text Placeholder 2">
            <a:extLst>
              <a:ext uri="{FF2B5EF4-FFF2-40B4-BE49-F238E27FC236}">
                <a16:creationId xmlns:a16="http://schemas.microsoft.com/office/drawing/2014/main" id="{11780523-35A5-B51A-DC11-7C9CF550F66D}"/>
              </a:ext>
            </a:extLst>
          </p:cNvPr>
          <p:cNvSpPr>
            <a:spLocks noGrp="1"/>
          </p:cNvSpPr>
          <p:nvPr>
            <p:ph type="body" sz="quarter" idx="21"/>
          </p:nvPr>
        </p:nvSpPr>
        <p:spPr/>
        <p:txBody>
          <a:bodyPr/>
          <a:lstStyle/>
          <a:p>
            <a:r>
              <a:rPr lang="en-US" dirty="0"/>
              <a:t>Hyper Parameter Tuning</a:t>
            </a:r>
          </a:p>
        </p:txBody>
      </p:sp>
      <p:sp>
        <p:nvSpPr>
          <p:cNvPr id="4" name="Evaluation Methods">
            <a:extLst>
              <a:ext uri="{FF2B5EF4-FFF2-40B4-BE49-F238E27FC236}">
                <a16:creationId xmlns:a16="http://schemas.microsoft.com/office/drawing/2014/main" id="{D56FAA58-7DAD-57C1-B8DD-A830E88E2709}"/>
              </a:ext>
            </a:extLst>
          </p:cNvPr>
          <p:cNvSpPr txBox="1">
            <a:spLocks/>
          </p:cNvSpPr>
          <p:nvPr/>
        </p:nvSpPr>
        <p:spPr>
          <a:xfrm>
            <a:off x="1206500" y="4248504"/>
            <a:ext cx="11861800" cy="818162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dirty="0"/>
              <a:t>Epochs – 50</a:t>
            </a:r>
          </a:p>
          <a:p>
            <a:pPr hangingPunct="1"/>
            <a:r>
              <a:rPr lang="en-US" dirty="0"/>
              <a:t>Batch-size – 128</a:t>
            </a:r>
          </a:p>
          <a:p>
            <a:pPr hangingPunct="1"/>
            <a:r>
              <a:rPr lang="en-US" dirty="0"/>
              <a:t>Learning Rate – 0.01</a:t>
            </a:r>
          </a:p>
          <a:p>
            <a:pPr hangingPunct="1"/>
            <a:r>
              <a:rPr lang="en-US" dirty="0"/>
              <a:t>#Hidden Layers – 10</a:t>
            </a:r>
          </a:p>
          <a:p>
            <a:pPr hangingPunct="1"/>
            <a:r>
              <a:rPr lang="en-US" dirty="0"/>
              <a:t>Optimization Algorithm – Adams</a:t>
            </a:r>
          </a:p>
        </p:txBody>
      </p:sp>
    </p:spTree>
    <p:extLst>
      <p:ext uri="{BB962C8B-B14F-4D97-AF65-F5344CB8AC3E}">
        <p14:creationId xmlns:p14="http://schemas.microsoft.com/office/powerpoint/2010/main" val="37183398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0857FB-161F-A269-F5B4-8E15A3BA996B}"/>
              </a:ext>
            </a:extLst>
          </p:cNvPr>
          <p:cNvSpPr>
            <a:spLocks noGrp="1"/>
          </p:cNvSpPr>
          <p:nvPr>
            <p:ph type="body" sz="quarter" idx="21"/>
          </p:nvPr>
        </p:nvSpPr>
        <p:spPr/>
        <p:txBody>
          <a:bodyPr/>
          <a:lstStyle/>
          <a:p>
            <a:r>
              <a:rPr lang="en-US" dirty="0"/>
              <a:t>Evaluation Metrics</a:t>
            </a:r>
          </a:p>
          <a:p>
            <a:endParaRPr lang="en-US" dirty="0"/>
          </a:p>
        </p:txBody>
      </p:sp>
      <p:sp>
        <p:nvSpPr>
          <p:cNvPr id="189" name="Evaluation Methods"/>
          <p:cNvSpPr txBox="1">
            <a:spLocks noGrp="1"/>
          </p:cNvSpPr>
          <p:nvPr>
            <p:ph type="body" sz="half" idx="1"/>
          </p:nvPr>
        </p:nvSpPr>
        <p:spPr>
          <a:xfrm>
            <a:off x="1206500" y="4248504"/>
            <a:ext cx="11861800" cy="818162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dirty="0"/>
              <a:t>BLEU Score : </a:t>
            </a:r>
            <a:r>
              <a:rPr lang="en-IN" dirty="0"/>
              <a:t>33.03164318013809</a:t>
            </a:r>
          </a:p>
          <a:p>
            <a:r>
              <a:rPr lang="en-IN" dirty="0"/>
              <a:t>Rogue-Score:</a:t>
            </a:r>
          </a:p>
          <a:p>
            <a:pPr marL="609600" lvl="1" indent="0">
              <a:buNone/>
            </a:pPr>
            <a:r>
              <a:rPr lang="en-IN" dirty="0"/>
              <a:t>'rouge1’ : 0.5396825396825397</a:t>
            </a:r>
          </a:p>
          <a:p>
            <a:pPr marL="609600" lvl="1" indent="0">
              <a:buNone/>
            </a:pPr>
            <a:r>
              <a:rPr lang="en-IN" dirty="0"/>
              <a:t> 'rouge2’ : 0.15384615384615383</a:t>
            </a:r>
          </a:p>
          <a:p>
            <a:pPr marL="609600" lvl="1" indent="0">
              <a:buNone/>
            </a:pPr>
            <a:r>
              <a:rPr lang="en-IN" dirty="0"/>
              <a:t> '</a:t>
            </a:r>
            <a:r>
              <a:rPr lang="en-IN" dirty="0" err="1"/>
              <a:t>rougeL</a:t>
            </a:r>
            <a:r>
              <a:rPr lang="en-IN" dirty="0"/>
              <a:t>’ : 0.4507936507936508</a:t>
            </a:r>
            <a:endParaRPr lang="en-US" dirty="0"/>
          </a:p>
          <a:p>
            <a:r>
              <a:rPr lang="en-US" dirty="0"/>
              <a:t>METEOR Score: </a:t>
            </a:r>
            <a:r>
              <a:rPr lang="en-IN" dirty="0"/>
              <a:t>0.28083940608273206</a:t>
            </a:r>
            <a:endParaRPr lang="en-US" dirty="0"/>
          </a:p>
          <a:p>
            <a:r>
              <a:rPr lang="en-US" dirty="0"/>
              <a:t>Cross Entropy Loss : 0.5348</a:t>
            </a:r>
          </a:p>
          <a:p>
            <a:endParaRPr dirty="0"/>
          </a:p>
        </p:txBody>
      </p:sp>
      <p:sp>
        <p:nvSpPr>
          <p:cNvPr id="188" name="Experiments"/>
          <p:cNvSpPr txBox="1">
            <a:spLocks noGrp="1"/>
          </p:cNvSpPr>
          <p:nvPr>
            <p:ph type="title"/>
          </p:nvPr>
        </p:nvSpPr>
        <p:spPr>
          <a:prstGeom prst="rect">
            <a:avLst/>
          </a:prstGeom>
        </p:spPr>
        <p:txBody>
          <a:bodyPr/>
          <a:lstStyle/>
          <a:p>
            <a:r>
              <a:t>Experiments</a:t>
            </a:r>
          </a:p>
        </p:txBody>
      </p:sp>
      <p:pic>
        <p:nvPicPr>
          <p:cNvPr id="3" name="Picture 2">
            <a:extLst>
              <a:ext uri="{FF2B5EF4-FFF2-40B4-BE49-F238E27FC236}">
                <a16:creationId xmlns:a16="http://schemas.microsoft.com/office/drawing/2014/main" id="{26E9910B-C05E-D5B3-E8CB-E90D3EB1D555}"/>
              </a:ext>
            </a:extLst>
          </p:cNvPr>
          <p:cNvPicPr>
            <a:picLocks noChangeAspect="1"/>
          </p:cNvPicPr>
          <p:nvPr/>
        </p:nvPicPr>
        <p:blipFill>
          <a:blip r:embed="rId2"/>
          <a:stretch>
            <a:fillRect/>
          </a:stretch>
        </p:blipFill>
        <p:spPr>
          <a:xfrm>
            <a:off x="13286424" y="3583303"/>
            <a:ext cx="11097575" cy="8589648"/>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123CC7-9876-5F28-FE9E-0AB0E0BAFEF9}"/>
              </a:ext>
            </a:extLst>
          </p:cNvPr>
          <p:cNvPicPr>
            <a:picLocks noChangeAspect="1"/>
          </p:cNvPicPr>
          <p:nvPr/>
        </p:nvPicPr>
        <p:blipFill>
          <a:blip r:embed="rId2"/>
          <a:stretch>
            <a:fillRect/>
          </a:stretch>
        </p:blipFill>
        <p:spPr>
          <a:xfrm>
            <a:off x="15916275" y="2729994"/>
            <a:ext cx="8467725" cy="9886948"/>
          </a:xfrm>
          <a:prstGeom prst="rect">
            <a:avLst/>
          </a:prstGeom>
        </p:spPr>
      </p:pic>
      <p:sp>
        <p:nvSpPr>
          <p:cNvPr id="12" name="Title 11">
            <a:extLst>
              <a:ext uri="{FF2B5EF4-FFF2-40B4-BE49-F238E27FC236}">
                <a16:creationId xmlns:a16="http://schemas.microsoft.com/office/drawing/2014/main" id="{BD5EED37-773A-B775-E9D6-521AD385CE11}"/>
              </a:ext>
            </a:extLst>
          </p:cNvPr>
          <p:cNvSpPr>
            <a:spLocks noGrp="1"/>
          </p:cNvSpPr>
          <p:nvPr>
            <p:ph type="title"/>
          </p:nvPr>
        </p:nvSpPr>
        <p:spPr/>
        <p:txBody>
          <a:bodyPr/>
          <a:lstStyle/>
          <a:p>
            <a:r>
              <a:rPr lang="en-US" dirty="0"/>
              <a:t>Result Analysis</a:t>
            </a:r>
          </a:p>
        </p:txBody>
      </p:sp>
      <p:sp>
        <p:nvSpPr>
          <p:cNvPr id="13" name="Text Placeholder 12">
            <a:extLst>
              <a:ext uri="{FF2B5EF4-FFF2-40B4-BE49-F238E27FC236}">
                <a16:creationId xmlns:a16="http://schemas.microsoft.com/office/drawing/2014/main" id="{430B2E1E-5BCB-1368-F299-CA0E97B65174}"/>
              </a:ext>
            </a:extLst>
          </p:cNvPr>
          <p:cNvSpPr>
            <a:spLocks noGrp="1"/>
          </p:cNvSpPr>
          <p:nvPr>
            <p:ph type="body" idx="1"/>
          </p:nvPr>
        </p:nvSpPr>
        <p:spPr>
          <a:xfrm>
            <a:off x="663576" y="2729994"/>
            <a:ext cx="15252699" cy="9071480"/>
          </a:xfrm>
        </p:spPr>
        <p:txBody>
          <a:bodyPr>
            <a:noAutofit/>
          </a:bodyPr>
          <a:lstStyle/>
          <a:p>
            <a:pPr algn="just"/>
            <a:r>
              <a:rPr lang="en-IN" sz="2800" b="0" i="0" u="none" strike="noStrike" dirty="0">
                <a:solidFill>
                  <a:srgbClr val="1F1F1F"/>
                </a:solidFill>
                <a:effectLst/>
                <a:latin typeface="Google Sans"/>
              </a:rPr>
              <a:t>BLEU stands for Bilingual Evaluation Understudy. It is a measure of how well a machine translation model preserves the meaning of the original text. A BLEU score of 0.3303 indicates that the machine translation model is able to produce translations that are fluent and accurate.</a:t>
            </a:r>
          </a:p>
          <a:p>
            <a:pPr algn="just"/>
            <a:r>
              <a:rPr lang="en-IN" sz="2800" b="0" i="0" u="none" strike="noStrike" dirty="0">
                <a:solidFill>
                  <a:srgbClr val="1F1F1F"/>
                </a:solidFill>
                <a:effectLst/>
                <a:latin typeface="Google Sans"/>
              </a:rPr>
              <a:t>ROUGE stands for Recall-Oriented Understudy for </a:t>
            </a:r>
            <a:r>
              <a:rPr lang="en-IN" sz="2800" b="0" i="0" u="none" strike="noStrike" dirty="0" err="1">
                <a:solidFill>
                  <a:srgbClr val="1F1F1F"/>
                </a:solidFill>
                <a:effectLst/>
                <a:latin typeface="Google Sans"/>
              </a:rPr>
              <a:t>Gisting</a:t>
            </a:r>
            <a:r>
              <a:rPr lang="en-IN" sz="2800" b="0" i="0" u="none" strike="noStrike" dirty="0">
                <a:solidFill>
                  <a:srgbClr val="1F1F1F"/>
                </a:solidFill>
                <a:effectLst/>
                <a:latin typeface="Google Sans"/>
              </a:rPr>
              <a:t> Evaluation. It is a measure of how well a machine translation model preserves the content of the original text. A ROUGE-1 score of 0.5397 indicates that the machine translation model is able to preserve the content of the original text well.</a:t>
            </a:r>
          </a:p>
          <a:p>
            <a:pPr algn="just"/>
            <a:r>
              <a:rPr lang="en-IN" sz="2800" b="0" i="0" u="none" strike="noStrike" dirty="0">
                <a:solidFill>
                  <a:srgbClr val="1F1F1F"/>
                </a:solidFill>
                <a:effectLst/>
                <a:latin typeface="Google Sans"/>
              </a:rPr>
              <a:t>ROUGE-2 is a more specific version of the ROUGE-1 metric that focuses on bigrams, or pairs of consecutive words. A ROUGE-2 score of 0.1538 indicates that the machine translation model is able to preserve the bigrams of the original text to some extent.</a:t>
            </a:r>
          </a:p>
          <a:p>
            <a:pPr algn="just"/>
            <a:r>
              <a:rPr lang="en-IN" sz="2800" b="0" i="0" u="none" strike="noStrike" dirty="0">
                <a:solidFill>
                  <a:srgbClr val="1F1F1F"/>
                </a:solidFill>
                <a:effectLst/>
                <a:latin typeface="Google Sans"/>
              </a:rPr>
              <a:t>ROUGE-L is a variation of the ROUGE metric that takes into account the longest common subsequence of the machine translation output and the original text. A ROUGE-L score of 0.4508 indicates that the machine translation model is able to preserve the overall structure of the original text to some extent.</a:t>
            </a:r>
          </a:p>
          <a:p>
            <a:pPr algn="just"/>
            <a:r>
              <a:rPr lang="en-IN" sz="2800" b="0" i="0" u="none" strike="noStrike" dirty="0">
                <a:solidFill>
                  <a:srgbClr val="1F1F1F"/>
                </a:solidFill>
                <a:effectLst/>
                <a:latin typeface="Google Sans"/>
              </a:rPr>
              <a:t>METEOR stands for Metric for Evaluation of Translation with Explicit Ordering. It is a measure of how well a machine translation model produces translations that are both semantically and syntactically correct. A METEOR score of 0.2808 indicates that the machine translation model is able to produce translations that are both semantically and syntactically correct to some extent.</a:t>
            </a:r>
          </a:p>
          <a:p>
            <a:pPr marL="0" indent="0" algn="just">
              <a:buNone/>
            </a:pPr>
            <a:r>
              <a:rPr lang="en-IN" sz="2800" b="0" i="0" u="none" strike="noStrike" dirty="0">
                <a:solidFill>
                  <a:srgbClr val="1F1F1F"/>
                </a:solidFill>
                <a:effectLst/>
                <a:latin typeface="Google Sans"/>
              </a:rPr>
              <a:t>Overall, the machine translation model that is evaluated in the image you sent is performing well. It is able to produce translations that are fluent, accurate, and preserve the meaning, content, and structure of the original text.</a:t>
            </a:r>
          </a:p>
          <a:p>
            <a:pPr algn="just"/>
            <a:endParaRPr lang="en-US" sz="2800" dirty="0"/>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TotalTime>
  <Words>701</Words>
  <Application>Microsoft Macintosh PowerPoint</Application>
  <PresentationFormat>Custom</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Google Sans</vt:lpstr>
      <vt:lpstr>Helvetica Neue</vt:lpstr>
      <vt:lpstr>Helvetica Neue Medium</vt:lpstr>
      <vt:lpstr>21_BasicWhite</vt:lpstr>
      <vt:lpstr>Machine Translation Project</vt:lpstr>
      <vt:lpstr>PowerPoint Presentation</vt:lpstr>
      <vt:lpstr>Abstract</vt:lpstr>
      <vt:lpstr>Dataset</vt:lpstr>
      <vt:lpstr>Algorithm</vt:lpstr>
      <vt:lpstr>Architecture</vt:lpstr>
      <vt:lpstr>Parameter Evaluation</vt:lpstr>
      <vt:lpstr>Experiments</vt:lpstr>
      <vt:lpstr>Result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Translation Project</dc:title>
  <cp:lastModifiedBy>UDIT SEHRA</cp:lastModifiedBy>
  <cp:revision>4</cp:revision>
  <dcterms:modified xsi:type="dcterms:W3CDTF">2023-12-05T09:18:56Z</dcterms:modified>
</cp:coreProperties>
</file>