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8" r:id="rId5"/>
    <p:sldId id="267" r:id="rId6"/>
    <p:sldId id="260" r:id="rId7"/>
    <p:sldId id="265" r:id="rId8"/>
    <p:sldId id="261"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E31BE-6102-1BB3-C888-43793FCBE3D2}" v="414" dt="2020-09-18T22:09:00.418"/>
    <p1510:client id="{C2CCFD39-AACA-D379-32E2-4DDCED4E97B9}" v="667" dt="2020-09-19T03:24:43.387"/>
    <p1510:client id="{C3B796FB-E55E-316A-C457-04B2CC923943}" v="1903" dt="2020-09-19T02:45:18.693"/>
    <p1510:client id="{CBFB6692-5427-BE7F-56B0-70727F0D6E06}" v="52" dt="2020-09-18T09:13:09.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85026" autoAdjust="0"/>
  </p:normalViewPr>
  <p:slideViewPr>
    <p:cSldViewPr snapToGrid="0">
      <p:cViewPr varScale="1">
        <p:scale>
          <a:sx n="97" d="100"/>
          <a:sy n="97" d="100"/>
        </p:scale>
        <p:origin x="1056" y="72"/>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presProps" Target="presProps.xml" Id="rId13" /><Relationship Type="http://schemas.microsoft.com/office/2015/10/relationships/revisionInfo" Target="revisionInfo.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notesMaster" Target="notesMasters/notesMaster1.xml" Id="rId12" /><Relationship Type="http://schemas.openxmlformats.org/officeDocument/2006/relationships/slide" Target="slides/slide1.xml" Id="rId2" /><Relationship Type="http://schemas.openxmlformats.org/officeDocument/2006/relationships/tableStyles" Target="tableStyles.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heme" Target="theme/theme1.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viewProps" Target="viewProps.xml" Id="rId14"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5EA18-F66C-4D75-8C80-0C1A1E868DE6}" type="datetimeFigureOut">
              <a:rPr lang="en-US" smtClean="0"/>
              <a:t>9/18/2020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8DDF4-253B-4E36-BE28-46B8E6426B7B}" type="slidenum">
              <a:rPr lang="en-US" smtClean="0"/>
              <a:t>‹#›</a:t>
            </a:fld>
            <a:endParaRPr lang="en-US"/>
          </a:p>
        </p:txBody>
      </p:sp>
    </p:spTree>
    <p:extLst>
      <p:ext uri="{BB962C8B-B14F-4D97-AF65-F5344CB8AC3E}">
        <p14:creationId xmlns:p14="http://schemas.microsoft.com/office/powerpoint/2010/main" val="330110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enter project details and your</a:t>
            </a:r>
            <a:r>
              <a:rPr lang="en-US" baseline="0" dirty="0"/>
              <a:t> details here.</a:t>
            </a:r>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2</a:t>
            </a:fld>
            <a:endParaRPr lang="en-US"/>
          </a:p>
        </p:txBody>
      </p:sp>
    </p:spTree>
    <p:extLst>
      <p:ext uri="{BB962C8B-B14F-4D97-AF65-F5344CB8AC3E}">
        <p14:creationId xmlns:p14="http://schemas.microsoft.com/office/powerpoint/2010/main" val="247267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NOT assessed. We just want to get to know</a:t>
            </a:r>
            <a:r>
              <a:rPr lang="en-US" baseline="0" dirty="0"/>
              <a:t> you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3</a:t>
            </a:fld>
            <a:endParaRPr lang="en-US"/>
          </a:p>
        </p:txBody>
      </p:sp>
    </p:spTree>
    <p:extLst>
      <p:ext uri="{BB962C8B-B14F-4D97-AF65-F5344CB8AC3E}">
        <p14:creationId xmlns:p14="http://schemas.microsoft.com/office/powerpoint/2010/main" val="307834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Experience</a:t>
            </a:r>
          </a:p>
        </p:txBody>
      </p:sp>
      <p:sp>
        <p:nvSpPr>
          <p:cNvPr id="4" name="Slide Number Placeholder 3"/>
          <p:cNvSpPr>
            <a:spLocks noGrp="1"/>
          </p:cNvSpPr>
          <p:nvPr>
            <p:ph type="sldNum" sz="quarter" idx="10"/>
          </p:nvPr>
        </p:nvSpPr>
        <p:spPr/>
        <p:txBody>
          <a:bodyPr/>
          <a:lstStyle/>
          <a:p>
            <a:fld id="{A008DDF4-253B-4E36-BE28-46B8E6426B7B}" type="slidenum">
              <a:rPr lang="en-US" smtClean="0"/>
              <a:t>4</a:t>
            </a:fld>
            <a:endParaRPr lang="en-US"/>
          </a:p>
        </p:txBody>
      </p:sp>
    </p:spTree>
    <p:extLst>
      <p:ext uri="{BB962C8B-B14F-4D97-AF65-F5344CB8AC3E}">
        <p14:creationId xmlns:p14="http://schemas.microsoft.com/office/powerpoint/2010/main" val="3826695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your database, what schema you used and what data you used</a:t>
            </a:r>
          </a:p>
        </p:txBody>
      </p:sp>
      <p:sp>
        <p:nvSpPr>
          <p:cNvPr id="4" name="Slide Number Placeholder 3"/>
          <p:cNvSpPr>
            <a:spLocks noGrp="1"/>
          </p:cNvSpPr>
          <p:nvPr>
            <p:ph type="sldNum" sz="quarter" idx="10"/>
          </p:nvPr>
        </p:nvSpPr>
        <p:spPr/>
        <p:txBody>
          <a:bodyPr/>
          <a:lstStyle/>
          <a:p>
            <a:fld id="{A008DDF4-253B-4E36-BE28-46B8E6426B7B}" type="slidenum">
              <a:rPr lang="en-US" smtClean="0"/>
              <a:t>5</a:t>
            </a:fld>
            <a:endParaRPr lang="en-US"/>
          </a:p>
        </p:txBody>
      </p:sp>
    </p:spTree>
    <p:extLst>
      <p:ext uri="{BB962C8B-B14F-4D97-AF65-F5344CB8AC3E}">
        <p14:creationId xmlns:p14="http://schemas.microsoft.com/office/powerpoint/2010/main" val="2860620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your Azure features here</a:t>
            </a:r>
          </a:p>
        </p:txBody>
      </p:sp>
      <p:sp>
        <p:nvSpPr>
          <p:cNvPr id="4" name="Slide Number Placeholder 3"/>
          <p:cNvSpPr>
            <a:spLocks noGrp="1"/>
          </p:cNvSpPr>
          <p:nvPr>
            <p:ph type="sldNum" sz="quarter" idx="10"/>
          </p:nvPr>
        </p:nvSpPr>
        <p:spPr/>
        <p:txBody>
          <a:bodyPr/>
          <a:lstStyle/>
          <a:p>
            <a:fld id="{A008DDF4-253B-4E36-BE28-46B8E6426B7B}" type="slidenum">
              <a:rPr lang="en-US" smtClean="0"/>
              <a:t>6</a:t>
            </a:fld>
            <a:endParaRPr lang="en-US"/>
          </a:p>
        </p:txBody>
      </p:sp>
    </p:spTree>
    <p:extLst>
      <p:ext uri="{BB962C8B-B14F-4D97-AF65-F5344CB8AC3E}">
        <p14:creationId xmlns:p14="http://schemas.microsoft.com/office/powerpoint/2010/main" val="3424210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a:t>
            </a:r>
            <a:r>
              <a:rPr lang="en-US" baseline="0" dirty="0"/>
              <a:t> features…</a:t>
            </a:r>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7</a:t>
            </a:fld>
            <a:endParaRPr lang="en-US"/>
          </a:p>
        </p:txBody>
      </p:sp>
    </p:spTree>
    <p:extLst>
      <p:ext uri="{BB962C8B-B14F-4D97-AF65-F5344CB8AC3E}">
        <p14:creationId xmlns:p14="http://schemas.microsoft.com/office/powerpoint/2010/main" val="587569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a:t>
            </a:r>
            <a:r>
              <a:rPr lang="en-US" baseline="0" dirty="0"/>
              <a:t> features…</a:t>
            </a:r>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8</a:t>
            </a:fld>
            <a:endParaRPr lang="en-US"/>
          </a:p>
        </p:txBody>
      </p:sp>
    </p:spTree>
    <p:extLst>
      <p:ext uri="{BB962C8B-B14F-4D97-AF65-F5344CB8AC3E}">
        <p14:creationId xmlns:p14="http://schemas.microsoft.com/office/powerpoint/2010/main" val="2146667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a:t>
            </a:r>
            <a:r>
              <a:rPr lang="en-US" baseline="0" dirty="0"/>
              <a:t> considerations…</a:t>
            </a:r>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9</a:t>
            </a:fld>
            <a:endParaRPr lang="en-US"/>
          </a:p>
        </p:txBody>
      </p:sp>
    </p:spTree>
    <p:extLst>
      <p:ext uri="{BB962C8B-B14F-4D97-AF65-F5344CB8AC3E}">
        <p14:creationId xmlns:p14="http://schemas.microsoft.com/office/powerpoint/2010/main" val="6547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final</a:t>
            </a:r>
            <a:r>
              <a:rPr lang="en-US" baseline="0" dirty="0"/>
              <a:t> things you want to tell us</a:t>
            </a:r>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10</a:t>
            </a:fld>
            <a:endParaRPr lang="en-US"/>
          </a:p>
        </p:txBody>
      </p:sp>
    </p:spTree>
    <p:extLst>
      <p:ext uri="{BB962C8B-B14F-4D97-AF65-F5344CB8AC3E}">
        <p14:creationId xmlns:p14="http://schemas.microsoft.com/office/powerpoint/2010/main" val="339290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BFC623A-4806-45FB-9E07-894B153158FF}"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287457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BFC623A-4806-45FB-9E07-894B153158FF}"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192037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Segoe UI Light" panose="020B0502040204020203" pitchFamily="34" charset="0"/>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BFC623A-4806-45FB-9E07-894B153158FF}" type="datetimeFigureOut">
              <a:rPr lang="en-US" smtClean="0"/>
              <a:t>9/18/2020</a:t>
            </a:fld>
            <a:endParaRPr lang="en-US"/>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endParaRPr lang="en-US" dirty="0"/>
          </a:p>
        </p:txBody>
      </p:sp>
      <p:sp>
        <p:nvSpPr>
          <p:cNvPr id="6" name="Slide Number Placeholder 5"/>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170079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FC623A-4806-45FB-9E07-894B153158FF}"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231185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BFC623A-4806-45FB-9E07-894B153158FF}" type="datetimeFigureOut">
              <a:rPr lang="en-US" smtClean="0"/>
              <a:t>9/18/2020</a:t>
            </a:fld>
            <a:endParaRPr lang="en-US"/>
          </a:p>
        </p:txBody>
      </p:sp>
      <p:sp>
        <p:nvSpPr>
          <p:cNvPr id="4" name="Footer Placeholder 3"/>
          <p:cNvSpPr>
            <a:spLocks noGrp="1"/>
          </p:cNvSpPr>
          <p:nvPr>
            <p:ph type="ftr" sz="quarter" idx="11"/>
          </p:nvPr>
        </p:nvSpPr>
        <p:spPr/>
        <p:txBody>
          <a:bodyPr/>
          <a:lstStyle>
            <a:lvl1pPr>
              <a:defRPr>
                <a:solidFill>
                  <a:schemeClr val="bg1"/>
                </a:solidFill>
                <a:latin typeface="Segoe UI Light" panose="020B0502040204020203" pitchFamily="34" charset="0"/>
                <a:cs typeface="Segoe UI Light" panose="020B0502040204020203" pitchFamily="34" charset="0"/>
              </a:defRPr>
            </a:lvl1pPr>
          </a:lstStyle>
          <a:p>
            <a:endParaRPr lang="en-US" dirty="0"/>
          </a:p>
        </p:txBody>
      </p:sp>
      <p:sp>
        <p:nvSpPr>
          <p:cNvPr id="5" name="Slide Number Placeholder 4"/>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147841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C623A-4806-45FB-9E07-894B153158FF}" type="datetimeFigureOut">
              <a:rPr lang="en-US" smtClean="0"/>
              <a:t>9/18/2020</a:t>
            </a:fld>
            <a:endParaRPr lang="en-US"/>
          </a:p>
        </p:txBody>
      </p:sp>
      <p:sp>
        <p:nvSpPr>
          <p:cNvPr id="3" name="Footer Placeholder 2"/>
          <p:cNvSpPr>
            <a:spLocks noGrp="1"/>
          </p:cNvSpPr>
          <p:nvPr>
            <p:ph type="ftr" sz="quarter" idx="11"/>
          </p:nvPr>
        </p:nvSpPr>
        <p:spPr/>
        <p:txBody>
          <a:bodyPr/>
          <a:lstStyle>
            <a:lvl1pPr>
              <a:defRPr>
                <a:solidFill>
                  <a:schemeClr val="bg1"/>
                </a:solidFill>
                <a:latin typeface="Segoe UI Light" panose="020B0502040204020203" pitchFamily="34" charset="0"/>
                <a:cs typeface="Segoe UI Light" panose="020B0502040204020203" pitchFamily="34" charset="0"/>
              </a:defRPr>
            </a:lvl1pPr>
          </a:lstStyle>
          <a:p>
            <a:endParaRPr lang="en-US" dirty="0"/>
          </a:p>
        </p:txBody>
      </p:sp>
      <p:sp>
        <p:nvSpPr>
          <p:cNvPr id="4" name="Slide Number Placeholder 3"/>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3489345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FC623A-4806-45FB-9E07-894B153158FF}" type="datetimeFigureOut">
              <a:rPr lang="en-US" smtClean="0"/>
              <a:t>9/18/2020</a:t>
            </a:fld>
            <a:endParaRPr lang="en-US"/>
          </a:p>
        </p:txBody>
      </p:sp>
      <p:sp>
        <p:nvSpPr>
          <p:cNvPr id="6" name="Footer Placeholder 5"/>
          <p:cNvSpPr>
            <a:spLocks noGrp="1"/>
          </p:cNvSpPr>
          <p:nvPr>
            <p:ph type="ftr" sz="quarter" idx="11"/>
          </p:nvPr>
        </p:nvSpPr>
        <p:spPr/>
        <p:txBody>
          <a:bodyPr/>
          <a:lstStyle>
            <a:lvl1pPr>
              <a:defRPr>
                <a:solidFill>
                  <a:schemeClr val="bg1"/>
                </a:solidFill>
                <a:latin typeface="Segoe UI Light" panose="020B0502040204020203" pitchFamily="34" charset="0"/>
                <a:cs typeface="Segoe UI Light" panose="020B0502040204020203" pitchFamily="34" charset="0"/>
              </a:defRPr>
            </a:lvl1pPr>
          </a:lstStyle>
          <a:p>
            <a:endParaRPr lang="en-US" dirty="0"/>
          </a:p>
        </p:txBody>
      </p:sp>
      <p:sp>
        <p:nvSpPr>
          <p:cNvPr id="7" name="Slide Number Placeholder 6"/>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266126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C623A-4806-45FB-9E07-894B153158FF}" type="datetimeFigureOut">
              <a:rPr lang="en-US" smtClean="0"/>
              <a:t>9/18/2020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0A02-DE93-4198-A724-80FE5D834E84}" type="slidenum">
              <a:rPr lang="en-US" smtClean="0"/>
              <a:t>‹#›</a:t>
            </a:fld>
            <a:endParaRPr lang="en-US"/>
          </a:p>
        </p:txBody>
      </p:sp>
      <p:sp>
        <p:nvSpPr>
          <p:cNvPr id="7" name="Rectangle 6">
            <a:extLst>
              <a:ext uri="{FF2B5EF4-FFF2-40B4-BE49-F238E27FC236}">
                <a16:creationId xmlns:a16="http://schemas.microsoft.com/office/drawing/2014/main" id="{04B4CCE6-4A64-4B17-B79A-DBEE836B49F4}"/>
              </a:ext>
            </a:extLst>
          </p:cNvPr>
          <p:cNvSpPr/>
          <p:nvPr userDrawn="1"/>
        </p:nvSpPr>
        <p:spPr>
          <a:xfrm>
            <a:off x="-99552" y="6176963"/>
            <a:ext cx="12391103" cy="68103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9" name="Picture 8">
            <a:extLst>
              <a:ext uri="{FF2B5EF4-FFF2-40B4-BE49-F238E27FC236}">
                <a16:creationId xmlns:a16="http://schemas.microsoft.com/office/drawing/2014/main" id="{B64D312E-500D-437B-B3BC-D1C116C4385F}"/>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6140093"/>
            <a:ext cx="2015280" cy="741308"/>
          </a:xfrm>
          <a:prstGeom prst="rect">
            <a:avLst/>
          </a:prstGeom>
        </p:spPr>
      </p:pic>
      <p:sp>
        <p:nvSpPr>
          <p:cNvPr id="10" name="TextBox 9">
            <a:extLst>
              <a:ext uri="{FF2B5EF4-FFF2-40B4-BE49-F238E27FC236}">
                <a16:creationId xmlns:a16="http://schemas.microsoft.com/office/drawing/2014/main" id="{EC283049-03AB-4647-B58F-EF370055FF9C}"/>
              </a:ext>
            </a:extLst>
          </p:cNvPr>
          <p:cNvSpPr txBox="1"/>
          <p:nvPr userDrawn="1"/>
        </p:nvSpPr>
        <p:spPr>
          <a:xfrm>
            <a:off x="7860890" y="6311900"/>
            <a:ext cx="3805084" cy="369332"/>
          </a:xfrm>
          <a:prstGeom prst="rect">
            <a:avLst/>
          </a:prstGeom>
          <a:noFill/>
        </p:spPr>
        <p:txBody>
          <a:bodyPr wrap="square" rtlCol="0">
            <a:spAutoFit/>
          </a:bodyPr>
          <a:lstStyle/>
          <a:p>
            <a:r>
              <a:rPr lang="en-NZ" dirty="0">
                <a:solidFill>
                  <a:schemeClr val="bg1"/>
                </a:solidFill>
              </a:rPr>
              <a:t>Advanced Training Assessment Deck</a:t>
            </a:r>
          </a:p>
        </p:txBody>
      </p:sp>
    </p:spTree>
    <p:extLst>
      <p:ext uri="{BB962C8B-B14F-4D97-AF65-F5344CB8AC3E}">
        <p14:creationId xmlns:p14="http://schemas.microsoft.com/office/powerpoint/2010/main" val="317483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54355"/>
          </a:xfrm>
        </p:spPr>
        <p:txBody>
          <a:bodyPr>
            <a:normAutofit fontScale="90000"/>
          </a:bodyPr>
          <a:lstStyle/>
          <a:p>
            <a:r>
              <a:rPr lang="en-US" dirty="0">
                <a:latin typeface="Segoe UI Light"/>
                <a:cs typeface="Segoe UI Light"/>
              </a:rPr>
              <a:t>Analysis of Sentiment towards </a:t>
            </a:r>
            <a:r>
              <a:rPr lang="en-US">
                <a:latin typeface="Segoe UI Light"/>
                <a:cs typeface="Segoe UI Light"/>
              </a:rPr>
              <a:t>Donald Trump</a:t>
            </a:r>
            <a:endParaRPr lang="en-US" dirty="0">
              <a:latin typeface="Segoe UI Light"/>
              <a:cs typeface="Segoe UI Light"/>
            </a:endParaRPr>
          </a:p>
        </p:txBody>
      </p:sp>
      <p:sp>
        <p:nvSpPr>
          <p:cNvPr id="3" name="Subtitle 2"/>
          <p:cNvSpPr>
            <a:spLocks noGrp="1"/>
          </p:cNvSpPr>
          <p:nvPr>
            <p:ph type="subTitle" idx="1"/>
          </p:nvPr>
        </p:nvSpPr>
        <p:spPr/>
        <p:txBody>
          <a:bodyPr vert="horz" lIns="91440" tIns="45720" rIns="91440" bIns="45720" rtlCol="0" anchor="t">
            <a:normAutofit/>
          </a:bodyPr>
          <a:lstStyle/>
          <a:p>
            <a:pPr algn="l"/>
            <a:r>
              <a:rPr lang="en-US" dirty="0">
                <a:latin typeface="Segoe UI Light"/>
                <a:cs typeface="Segoe UI Light"/>
              </a:rPr>
              <a:t>Udit Sharma</a:t>
            </a:r>
            <a:endParaRPr lang="en-US" dirty="0">
              <a:latin typeface="Segoe UI Light" panose="020B0502040204020203" pitchFamily="34" charset="0"/>
              <a:cs typeface="Segoe UI Light" panose="020B0502040204020203" pitchFamily="34" charset="0"/>
            </a:endParaRPr>
          </a:p>
          <a:p>
            <a:pPr algn="l"/>
            <a:r>
              <a:rPr lang="en-US">
                <a:latin typeface="Segoe UI Light"/>
                <a:cs typeface="Segoe UI Light"/>
              </a:rPr>
              <a:t>uditsharma16@gmail.com</a:t>
            </a:r>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66508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Final Comments</a:t>
            </a:r>
          </a:p>
        </p:txBody>
      </p:sp>
      <p:sp>
        <p:nvSpPr>
          <p:cNvPr id="3" name="Subtitle 2"/>
          <p:cNvSpPr>
            <a:spLocks noGrp="1"/>
          </p:cNvSpPr>
          <p:nvPr>
            <p:ph idx="1"/>
          </p:nvPr>
        </p:nvSpPr>
        <p:spPr/>
        <p:txBody>
          <a:bodyPr vert="horz" lIns="91440" tIns="45720" rIns="91440" bIns="45720" rtlCol="0" anchor="t">
            <a:normAutofit/>
          </a:bodyPr>
          <a:lstStyle/>
          <a:p>
            <a:r>
              <a:rPr lang="en-US" dirty="0">
                <a:latin typeface="Segoe UI Light"/>
                <a:cs typeface="Segoe UI Light"/>
              </a:rPr>
              <a:t>Would have loved some online video discussions and classes.</a:t>
            </a:r>
          </a:p>
          <a:p>
            <a:endParaRPr lang="en-US" dirty="0">
              <a:latin typeface="Segoe UI Light"/>
              <a:cs typeface="Segoe UI Light"/>
            </a:endParaRPr>
          </a:p>
          <a:p>
            <a:r>
              <a:rPr lang="en-US" dirty="0">
                <a:latin typeface="Segoe UI Light"/>
                <a:cs typeface="Segoe UI Light"/>
              </a:rPr>
              <a:t>Overall it was fun and challenging. Resources provided were spot on.</a:t>
            </a:r>
          </a:p>
          <a:p>
            <a:endParaRPr lang="en-US" dirty="0">
              <a:latin typeface="Segoe UI Light"/>
              <a:cs typeface="Segoe UI Light"/>
            </a:endParaRPr>
          </a:p>
          <a:p>
            <a:r>
              <a:rPr lang="en-US" dirty="0">
                <a:latin typeface="Segoe UI Light"/>
                <a:cs typeface="Segoe UI Light"/>
              </a:rPr>
              <a:t>Got to learn a lot like- How to use API for collecting data, Cleaning methods for text data and how to perform sentiment analysis</a:t>
            </a:r>
          </a:p>
        </p:txBody>
      </p:sp>
    </p:spTree>
    <p:extLst>
      <p:ext uri="{BB962C8B-B14F-4D97-AF65-F5344CB8AC3E}">
        <p14:creationId xmlns:p14="http://schemas.microsoft.com/office/powerpoint/2010/main" val="109571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UI Light"/>
                <a:cs typeface="Segoe UI Light"/>
              </a:rPr>
              <a:t>A bit about Me</a:t>
            </a:r>
            <a:r>
              <a:rPr lang="en-US" dirty="0">
                <a:latin typeface="Segoe UI Light"/>
                <a:cs typeface="Segoe UI Light"/>
                <a:sym typeface="Wingdings" panose="05000000000000000000" pitchFamily="2" charset="2"/>
              </a:rPr>
              <a:t> </a:t>
            </a:r>
            <a:endParaRPr lang="en-US" dirty="0"/>
          </a:p>
        </p:txBody>
      </p:sp>
      <p:sp>
        <p:nvSpPr>
          <p:cNvPr id="3" name="Subtitle 2"/>
          <p:cNvSpPr>
            <a:spLocks noGrp="1"/>
          </p:cNvSpPr>
          <p:nvPr>
            <p:ph idx="1"/>
          </p:nvPr>
        </p:nvSpPr>
        <p:spPr/>
        <p:txBody>
          <a:bodyPr vert="horz" lIns="91440" tIns="45720" rIns="91440" bIns="45720" rtlCol="0" anchor="t">
            <a:normAutofit/>
          </a:bodyPr>
          <a:lstStyle/>
          <a:p>
            <a:r>
              <a:rPr lang="en-US" dirty="0">
                <a:latin typeface="Segoe UI Light"/>
                <a:cs typeface="Segoe UI Light"/>
              </a:rPr>
              <a:t>Software Developer with 1 year of work experience</a:t>
            </a:r>
          </a:p>
          <a:p>
            <a:r>
              <a:rPr lang="en-US" dirty="0">
                <a:latin typeface="Segoe UI Light"/>
                <a:cs typeface="Segoe UI Light"/>
              </a:rPr>
              <a:t>Interest/hobbies- Coding, Guitar, Cooking and Physics</a:t>
            </a:r>
          </a:p>
          <a:p>
            <a:r>
              <a:rPr lang="en-US" dirty="0">
                <a:latin typeface="Segoe UI Light"/>
                <a:cs typeface="Segoe UI Light"/>
              </a:rPr>
              <a:t>Studying – Master of Computer and Information Science</a:t>
            </a:r>
            <a:endParaRPr lang="en-US" dirty="0">
              <a:latin typeface="Segoe UI Light" panose="020B0502040204020203" pitchFamily="34" charset="0"/>
              <a:cs typeface="Segoe UI Light" panose="020B0502040204020203" pitchFamily="34" charset="0"/>
            </a:endParaRPr>
          </a:p>
          <a:p>
            <a:r>
              <a:rPr lang="en-US" dirty="0">
                <a:latin typeface="Segoe UI Light"/>
                <a:cs typeface="Segoe UI Light"/>
              </a:rPr>
              <a:t>Best part of MSA – Community interaction, Resource videos</a:t>
            </a:r>
            <a:endParaRPr lang="en-US" dirty="0">
              <a:latin typeface="Segoe UI Light" panose="020B0502040204020203" pitchFamily="34" charset="0"/>
              <a:cs typeface="Segoe UI Light" panose="020B0502040204020203" pitchFamily="34" charset="0"/>
            </a:endParaRPr>
          </a:p>
          <a:p>
            <a:r>
              <a:rPr lang="en-US" dirty="0">
                <a:latin typeface="Segoe UI Light"/>
                <a:cs typeface="Segoe UI Light"/>
              </a:rPr>
              <a:t>MSA improvement – More time for phase 2</a:t>
            </a:r>
            <a:endParaRPr lang="en-US" dirty="0">
              <a:latin typeface="Segoe UI Light" panose="020B0502040204020203" pitchFamily="34" charset="0"/>
              <a:cs typeface="Segoe UI Light" panose="020B0502040204020203" pitchFamily="34" charset="0"/>
            </a:endParaRPr>
          </a:p>
          <a:p>
            <a:r>
              <a:rPr lang="en-US" dirty="0">
                <a:latin typeface="Segoe UI Light"/>
                <a:cs typeface="Segoe UI Light"/>
              </a:rPr>
              <a:t>Future Goals – Want to work as Software Developer or Machine learning engineer</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645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91"/>
            <a:ext cx="10515600" cy="1325563"/>
          </a:xfrm>
        </p:spPr>
        <p:txBody>
          <a:bodyPr/>
          <a:lstStyle/>
          <a:p>
            <a:r>
              <a:rPr lang="en-US" dirty="0">
                <a:latin typeface="Segoe UI Light"/>
                <a:cs typeface="Segoe UI Light"/>
              </a:rPr>
              <a:t>The Problem and Motivation</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idx="1"/>
          </p:nvPr>
        </p:nvSpPr>
        <p:spPr>
          <a:xfrm>
            <a:off x="694426" y="1250531"/>
            <a:ext cx="10644996" cy="4710771"/>
          </a:xfrm>
        </p:spPr>
        <p:txBody>
          <a:bodyPr vert="horz" lIns="91440" tIns="45720" rIns="91440" bIns="45720" rtlCol="0" anchor="t">
            <a:normAutofit/>
          </a:bodyPr>
          <a:lstStyle/>
          <a:p>
            <a:r>
              <a:rPr lang="en-US" dirty="0">
                <a:latin typeface="Segoe UI Light"/>
                <a:cs typeface="Segoe UI Light"/>
              </a:rPr>
              <a:t>Business Problem- The business problem I am looking at is the sentiments of people towards Trump and his policies during the pandemic. This problem can be used to analyze sentiments of people in generality and can also be used to look at specific policy discussion. Republicans can use it to improve their standings whereas democrats can exploit it in a campaign against him for the upcoming USA presidential election</a:t>
            </a:r>
          </a:p>
          <a:p>
            <a:r>
              <a:rPr lang="en-US" dirty="0">
                <a:latin typeface="Segoe UI Light"/>
                <a:cs typeface="Segoe UI Light"/>
              </a:rPr>
              <a:t>Assumptions- I have taken only top recent discussions to see the current emotions of the people. I think this is okay as right now campaign can be built on those emotions. I am also assuming that both Pro and Anti Republican people are part of this discussion.</a:t>
            </a:r>
            <a:endParaRPr lang="en-US" dirty="0"/>
          </a:p>
        </p:txBody>
      </p:sp>
    </p:spTree>
    <p:extLst>
      <p:ext uri="{BB962C8B-B14F-4D97-AF65-F5344CB8AC3E}">
        <p14:creationId xmlns:p14="http://schemas.microsoft.com/office/powerpoint/2010/main" val="338787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Extraction and Cleaning</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idx="1"/>
          </p:nvPr>
        </p:nvSpPr>
        <p:spPr/>
        <p:txBody>
          <a:bodyPr vert="horz" lIns="91440" tIns="45720" rIns="91440" bIns="45720" rtlCol="0" anchor="t">
            <a:normAutofit/>
          </a:bodyPr>
          <a:lstStyle/>
          <a:p>
            <a:r>
              <a:rPr lang="en-US" dirty="0">
                <a:latin typeface="Segoe UI Light"/>
                <a:cs typeface="Segoe UI Light"/>
              </a:rPr>
              <a:t> Used Reddit API given in the MSA example</a:t>
            </a:r>
            <a:endParaRPr lang="en-US" dirty="0"/>
          </a:p>
          <a:p>
            <a:endParaRPr lang="en-US" dirty="0">
              <a:latin typeface="Segoe UI Light"/>
              <a:cs typeface="Segoe UI Light"/>
            </a:endParaRPr>
          </a:p>
          <a:p>
            <a:r>
              <a:rPr lang="en-US" dirty="0">
                <a:latin typeface="Segoe UI Light"/>
                <a:cs typeface="Segoe UI Light"/>
              </a:rPr>
              <a:t>Data Cleaning- Tokenization, Stop word removal, Lemmatization, TF-IDF Vectorizer and Website removal</a:t>
            </a:r>
          </a:p>
          <a:p>
            <a:endParaRPr lang="en-US" dirty="0">
              <a:latin typeface="Segoe UI Light"/>
              <a:cs typeface="Segoe UI Light"/>
            </a:endParaRPr>
          </a:p>
          <a:p>
            <a:r>
              <a:rPr lang="en-US" dirty="0">
                <a:latin typeface="Segoe UI Light"/>
                <a:cs typeface="Segoe UI Light"/>
              </a:rPr>
              <a:t>- Extra Data cleaning- Special character removal, email removal, removing numbers</a:t>
            </a:r>
          </a:p>
        </p:txBody>
      </p:sp>
    </p:spTree>
    <p:extLst>
      <p:ext uri="{BB962C8B-B14F-4D97-AF65-F5344CB8AC3E}">
        <p14:creationId xmlns:p14="http://schemas.microsoft.com/office/powerpoint/2010/main" val="209813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15CE-5CB8-4036-80FC-1860847CA818}"/>
              </a:ext>
            </a:extLst>
          </p:cNvPr>
          <p:cNvSpPr>
            <a:spLocks noGrp="1"/>
          </p:cNvSpPr>
          <p:nvPr>
            <p:ph type="title"/>
          </p:nvPr>
        </p:nvSpPr>
        <p:spPr/>
        <p:txBody>
          <a:bodyPr/>
          <a:lstStyle/>
          <a:p>
            <a:r>
              <a:rPr lang="en-US" dirty="0">
                <a:latin typeface="Segoe UI Light"/>
                <a:cs typeface="Segoe UI Light"/>
              </a:rPr>
              <a:t>Word Cloud Topics</a:t>
            </a:r>
            <a:endParaRPr lang="en-US" dirty="0"/>
          </a:p>
        </p:txBody>
      </p:sp>
      <p:pic>
        <p:nvPicPr>
          <p:cNvPr id="4" name="Picture 4" descr="A screenshot of a cell phone&#10;&#10;Description automatically generated">
            <a:extLst>
              <a:ext uri="{FF2B5EF4-FFF2-40B4-BE49-F238E27FC236}">
                <a16:creationId xmlns:a16="http://schemas.microsoft.com/office/drawing/2014/main" id="{97E9FE59-2BA1-4234-9E23-BCEAA4150728}"/>
              </a:ext>
            </a:extLst>
          </p:cNvPr>
          <p:cNvPicPr>
            <a:picLocks noGrp="1" noChangeAspect="1"/>
          </p:cNvPicPr>
          <p:nvPr>
            <p:ph idx="1"/>
          </p:nvPr>
        </p:nvPicPr>
        <p:blipFill>
          <a:blip r:embed="rId2"/>
          <a:stretch>
            <a:fillRect/>
          </a:stretch>
        </p:blipFill>
        <p:spPr>
          <a:xfrm>
            <a:off x="929047" y="1260251"/>
            <a:ext cx="9888207" cy="5036388"/>
          </a:xfrm>
        </p:spPr>
      </p:pic>
    </p:spTree>
    <p:extLst>
      <p:ext uri="{BB962C8B-B14F-4D97-AF65-F5344CB8AC3E}">
        <p14:creationId xmlns:p14="http://schemas.microsoft.com/office/powerpoint/2010/main" val="142380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Sentiment Analysis</a:t>
            </a:r>
            <a:endParaRPr lang="en-US" dirty="0">
              <a:latin typeface="Segoe UI Light" panose="020B0502040204020203" pitchFamily="34" charset="0"/>
              <a:cs typeface="Segoe UI Light" panose="020B0502040204020203" pitchFamily="34" charset="0"/>
            </a:endParaRPr>
          </a:p>
        </p:txBody>
      </p:sp>
      <p:pic>
        <p:nvPicPr>
          <p:cNvPr id="8" name="Picture 8" descr="A screenshot of a cell phone&#10;&#10;Description automatically generated">
            <a:extLst>
              <a:ext uri="{FF2B5EF4-FFF2-40B4-BE49-F238E27FC236}">
                <a16:creationId xmlns:a16="http://schemas.microsoft.com/office/drawing/2014/main" id="{32CDF344-922F-48C6-9BE0-D13416609695}"/>
              </a:ext>
            </a:extLst>
          </p:cNvPr>
          <p:cNvPicPr>
            <a:picLocks noGrp="1" noChangeAspect="1"/>
          </p:cNvPicPr>
          <p:nvPr>
            <p:ph idx="1"/>
          </p:nvPr>
        </p:nvPicPr>
        <p:blipFill>
          <a:blip r:embed="rId3"/>
          <a:stretch>
            <a:fillRect/>
          </a:stretch>
        </p:blipFill>
        <p:spPr>
          <a:xfrm>
            <a:off x="611217" y="1561008"/>
            <a:ext cx="6268169" cy="3931667"/>
          </a:xfrm>
        </p:spPr>
      </p:pic>
      <p:pic>
        <p:nvPicPr>
          <p:cNvPr id="9" name="Picture 9" descr="A screenshot of a cell phone&#10;&#10;Description automatically generated">
            <a:extLst>
              <a:ext uri="{FF2B5EF4-FFF2-40B4-BE49-F238E27FC236}">
                <a16:creationId xmlns:a16="http://schemas.microsoft.com/office/drawing/2014/main" id="{B2EB623B-3755-4E5D-B715-7D840079DA41}"/>
              </a:ext>
            </a:extLst>
          </p:cNvPr>
          <p:cNvPicPr>
            <a:picLocks noChangeAspect="1"/>
          </p:cNvPicPr>
          <p:nvPr/>
        </p:nvPicPr>
        <p:blipFill>
          <a:blip r:embed="rId4"/>
          <a:stretch>
            <a:fillRect/>
          </a:stretch>
        </p:blipFill>
        <p:spPr>
          <a:xfrm>
            <a:off x="6219646" y="1705424"/>
            <a:ext cx="5374255" cy="3490284"/>
          </a:xfrm>
          <a:prstGeom prst="rect">
            <a:avLst/>
          </a:prstGeom>
        </p:spPr>
      </p:pic>
    </p:spTree>
    <p:extLst>
      <p:ext uri="{BB962C8B-B14F-4D97-AF65-F5344CB8AC3E}">
        <p14:creationId xmlns:p14="http://schemas.microsoft.com/office/powerpoint/2010/main" val="73553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UI Light"/>
                <a:cs typeface="Segoe UI Light"/>
              </a:rPr>
              <a:t>Analysis and Results</a:t>
            </a:r>
            <a:endParaRPr lang="en-US">
              <a:latin typeface="Segoe UI Light" panose="020B0502040204020203" pitchFamily="34" charset="0"/>
              <a:cs typeface="Segoe UI Light" panose="020B0502040204020203" pitchFamily="34" charset="0"/>
            </a:endParaRPr>
          </a:p>
        </p:txBody>
      </p:sp>
      <p:sp>
        <p:nvSpPr>
          <p:cNvPr id="3" name="Subtitle 2"/>
          <p:cNvSpPr>
            <a:spLocks noGrp="1"/>
          </p:cNvSpPr>
          <p:nvPr>
            <p:ph idx="1"/>
          </p:nvPr>
        </p:nvSpPr>
        <p:spPr/>
        <p:txBody>
          <a:bodyPr vert="horz" lIns="91440" tIns="45720" rIns="91440" bIns="45720" rtlCol="0" anchor="t">
            <a:normAutofit/>
          </a:bodyPr>
          <a:lstStyle/>
          <a:p>
            <a:r>
              <a:rPr lang="en-US" dirty="0" err="1">
                <a:latin typeface="Segoe UI Light"/>
                <a:cs typeface="Segoe UI Light"/>
              </a:rPr>
              <a:t>Textblob</a:t>
            </a:r>
            <a:r>
              <a:rPr lang="en-US" dirty="0">
                <a:latin typeface="Segoe UI Light"/>
                <a:cs typeface="Segoe UI Light"/>
              </a:rPr>
              <a:t> shows generally positive reviews about trump whereas Vader shows more neutral ones.</a:t>
            </a:r>
            <a:endParaRPr lang="en-US" dirty="0"/>
          </a:p>
          <a:p>
            <a:endParaRPr lang="en-US" dirty="0"/>
          </a:p>
          <a:p>
            <a:r>
              <a:rPr lang="en-US" dirty="0">
                <a:latin typeface="Segoe UI Light"/>
                <a:cs typeface="Segoe UI Light"/>
              </a:rPr>
              <a:t>The sentiments of people on trump is generally neutral and somewhere leaning towards positive. </a:t>
            </a:r>
            <a:endParaRPr lang="en-US" dirty="0"/>
          </a:p>
          <a:p>
            <a:endParaRPr lang="en-US" dirty="0">
              <a:latin typeface="Segoe UI Light"/>
              <a:cs typeface="Segoe UI Light"/>
            </a:endParaRPr>
          </a:p>
          <a:p>
            <a:r>
              <a:rPr lang="en-US" dirty="0">
                <a:latin typeface="Segoe UI Light"/>
                <a:cs typeface="Segoe UI Light"/>
              </a:rPr>
              <a:t>Word cloud shows people are talking about upcoming elections.</a:t>
            </a:r>
            <a:endParaRPr lang="en-US" dirty="0"/>
          </a:p>
        </p:txBody>
      </p:sp>
    </p:spTree>
    <p:extLst>
      <p:ext uri="{BB962C8B-B14F-4D97-AF65-F5344CB8AC3E}">
        <p14:creationId xmlns:p14="http://schemas.microsoft.com/office/powerpoint/2010/main" val="276898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Kaggle Challenge</a:t>
            </a:r>
          </a:p>
        </p:txBody>
      </p:sp>
      <p:sp>
        <p:nvSpPr>
          <p:cNvPr id="3" name="Subtitle 2"/>
          <p:cNvSpPr>
            <a:spLocks noGrp="1"/>
          </p:cNvSpPr>
          <p:nvPr>
            <p:ph idx="1"/>
          </p:nvPr>
        </p:nvSpPr>
        <p:spPr>
          <a:xfrm>
            <a:off x="838200" y="1336795"/>
            <a:ext cx="10515600" cy="4351338"/>
          </a:xfrm>
        </p:spPr>
        <p:txBody>
          <a:bodyPr vert="horz" lIns="91440" tIns="45720" rIns="91440" bIns="45720" rtlCol="0" anchor="t">
            <a:normAutofit lnSpcReduction="10000"/>
          </a:bodyPr>
          <a:lstStyle/>
          <a:p>
            <a:r>
              <a:rPr lang="en-US" sz="2400" dirty="0">
                <a:latin typeface="Segoe UI Light"/>
                <a:cs typeface="Segoe UI Light"/>
              </a:rPr>
              <a:t>Kaggle challenge was very fun for me. I have done text mining as a paper and done topic modeling, so sentiment analysis was something like that and fun. I used lemmatization, tokenization and stop word removal to achieve cleaning and used SGD Classifier for classification. I also used pipeline to optimize the hyper parameters of SGD classifier.</a:t>
            </a:r>
            <a:endParaRPr lang="en-US" sz="2400" dirty="0"/>
          </a:p>
          <a:p>
            <a:r>
              <a:rPr lang="en-US" sz="2400" dirty="0">
                <a:latin typeface="Segoe UI Light"/>
                <a:cs typeface="Segoe UI Light"/>
              </a:rPr>
              <a:t>Problem- The issue I faced was testing and training data had different lengths after vectorization and classifier can't allow that. I combined them to clean and had to manually break them later.</a:t>
            </a:r>
            <a:endParaRPr lang="en-US" sz="2400" dirty="0"/>
          </a:p>
          <a:p>
            <a:r>
              <a:rPr lang="en-US" sz="2400" dirty="0">
                <a:latin typeface="Segoe UI Light"/>
                <a:cs typeface="Segoe UI Light"/>
              </a:rPr>
              <a:t>What I would do different- I did try to refactor the testing data length using prebuilt functions to induce Null columns, but it didn't work due to memory constraint errors. I would like to first solve that and try other classifiers like RNN. I avoided neural networks as optimizing them sometime can be much more time taking.</a:t>
            </a:r>
            <a:endParaRPr lang="en-US" sz="2400" dirty="0"/>
          </a:p>
          <a:p>
            <a:pPr marL="0" indent="0">
              <a:buNone/>
            </a:pPr>
            <a:endParaRPr lang="en-US" dirty="0"/>
          </a:p>
          <a:p>
            <a:pPr marL="0" indent="0">
              <a:buNone/>
            </a:pPr>
            <a:endParaRPr lang="en-US" dirty="0">
              <a:latin typeface="Segoe UI Light"/>
              <a:cs typeface="Segoe UI Light"/>
            </a:endParaRPr>
          </a:p>
        </p:txBody>
      </p:sp>
    </p:spTree>
    <p:extLst>
      <p:ext uri="{BB962C8B-B14F-4D97-AF65-F5344CB8AC3E}">
        <p14:creationId xmlns:p14="http://schemas.microsoft.com/office/powerpoint/2010/main" val="57204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Advanced Requirement</a:t>
            </a:r>
          </a:p>
        </p:txBody>
      </p:sp>
      <p:sp>
        <p:nvSpPr>
          <p:cNvPr id="3" name="Subtitle 2"/>
          <p:cNvSpPr>
            <a:spLocks noGrp="1"/>
          </p:cNvSpPr>
          <p:nvPr>
            <p:ph idx="1"/>
          </p:nvPr>
        </p:nvSpPr>
        <p:spPr/>
        <p:txBody>
          <a:bodyPr vert="horz" lIns="91440" tIns="45720" rIns="91440" bIns="45720" rtlCol="0" anchor="t">
            <a:normAutofit/>
          </a:bodyPr>
          <a:lstStyle/>
          <a:p>
            <a:r>
              <a:rPr lang="en-US">
                <a:latin typeface="Segoe UI Light"/>
                <a:cs typeface="Segoe UI Light"/>
              </a:rPr>
              <a:t>Achieved 69.7 percent accuracy in Kaggle challenge using SGD classifier after optimizing hyper parameters by use of pipeline </a:t>
            </a:r>
            <a:endParaRPr lang="en-US" dirty="0"/>
          </a:p>
        </p:txBody>
      </p:sp>
    </p:spTree>
    <p:extLst>
      <p:ext uri="{BB962C8B-B14F-4D97-AF65-F5344CB8AC3E}">
        <p14:creationId xmlns:p14="http://schemas.microsoft.com/office/powerpoint/2010/main" val="2870665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255</Words>
  <Application>Microsoft Office PowerPoint</Application>
  <PresentationFormat>Widescreen</PresentationFormat>
  <Paragraphs>48</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Analysis of Sentiment towards Donald Trump</vt:lpstr>
      <vt:lpstr>A bit about Me </vt:lpstr>
      <vt:lpstr>The Problem and Motivation</vt:lpstr>
      <vt:lpstr>Data Extraction and Cleaning</vt:lpstr>
      <vt:lpstr>Word Cloud Topics</vt:lpstr>
      <vt:lpstr>Sentiment Analysis</vt:lpstr>
      <vt:lpstr>Analysis and Results</vt:lpstr>
      <vt:lpstr>Kaggle Challenge</vt:lpstr>
      <vt:lpstr>Advanced Requirement</vt:lpstr>
      <vt:lpstr>Final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&lt;Name of Project&gt;</dc:title>
  <dc:creator>Jay Janarthanan</dc:creator>
  <cp:lastModifiedBy>Lin David</cp:lastModifiedBy>
  <cp:revision>406</cp:revision>
  <dcterms:created xsi:type="dcterms:W3CDTF">2016-10-16T03:02:52Z</dcterms:created>
  <dcterms:modified xsi:type="dcterms:W3CDTF">2020-09-19T03:24:43Z</dcterms:modified>
</cp:coreProperties>
</file>