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3097b10d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3097b10d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0f88348e5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0f88348e5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3097b10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3097b10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155023d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155023d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155023d6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155023d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0f88348e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0f88348e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0f88348e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0f88348e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155023d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155023d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0f88348e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0f88348e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0f88348e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0f88348e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0f88348e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0f88348e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29275" y="1452350"/>
            <a:ext cx="5017500" cy="17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DeskTop Assistant using Python</a:t>
            </a:r>
            <a:endParaRPr/>
          </a:p>
        </p:txBody>
      </p:sp>
      <p:sp>
        <p:nvSpPr>
          <p:cNvPr id="135" name="Google Shape;135;p13"/>
          <p:cNvSpPr txBox="1"/>
          <p:nvPr/>
        </p:nvSpPr>
        <p:spPr>
          <a:xfrm>
            <a:off x="6479850" y="3157300"/>
            <a:ext cx="2483700" cy="18783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700">
                <a:solidFill>
                  <a:srgbClr val="FFFFFF"/>
                </a:solidFill>
                <a:latin typeface="Montserrat"/>
                <a:ea typeface="Montserrat"/>
                <a:cs typeface="Montserrat"/>
                <a:sym typeface="Montserrat"/>
              </a:rPr>
              <a:t>Team Members:</a:t>
            </a:r>
            <a:endParaRPr b="1" sz="1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300">
                <a:solidFill>
                  <a:srgbClr val="FFFFFF"/>
                </a:solidFill>
                <a:latin typeface="Montserrat"/>
                <a:ea typeface="Montserrat"/>
                <a:cs typeface="Montserrat"/>
                <a:sym typeface="Montserrat"/>
              </a:rPr>
              <a:t>Prateek Agarwal - 1905814</a:t>
            </a:r>
            <a:endParaRPr sz="13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300">
                <a:solidFill>
                  <a:srgbClr val="FFFFFF"/>
                </a:solidFill>
                <a:latin typeface="Montserrat"/>
                <a:ea typeface="Montserrat"/>
                <a:cs typeface="Montserrat"/>
                <a:sym typeface="Montserrat"/>
              </a:rPr>
              <a:t>Aryan Dubey - 1905815</a:t>
            </a:r>
            <a:endParaRPr sz="13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300">
                <a:solidFill>
                  <a:srgbClr val="FFFFFF"/>
                </a:solidFill>
                <a:latin typeface="Montserrat"/>
                <a:ea typeface="Montserrat"/>
                <a:cs typeface="Montserrat"/>
                <a:sym typeface="Montserrat"/>
              </a:rPr>
              <a:t>Anirban Pal - 1905816</a:t>
            </a:r>
            <a:endParaRPr sz="13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300">
                <a:solidFill>
                  <a:srgbClr val="FFFFFF"/>
                </a:solidFill>
                <a:latin typeface="Montserrat"/>
                <a:ea typeface="Montserrat"/>
                <a:cs typeface="Montserrat"/>
                <a:sym typeface="Montserrat"/>
              </a:rPr>
              <a:t>Udit Shaw - 1905817</a:t>
            </a:r>
            <a:endParaRPr sz="1300">
              <a:solidFill>
                <a:srgbClr val="FFFFFF"/>
              </a:solidFill>
              <a:latin typeface="Montserrat"/>
              <a:ea typeface="Montserrat"/>
              <a:cs typeface="Montserrat"/>
              <a:sym typeface="Montserrat"/>
            </a:endParaRPr>
          </a:p>
        </p:txBody>
      </p:sp>
      <p:pic>
        <p:nvPicPr>
          <p:cNvPr id="136" name="Google Shape;136;p13"/>
          <p:cNvPicPr preferRelativeResize="0"/>
          <p:nvPr/>
        </p:nvPicPr>
        <p:blipFill>
          <a:blip r:embed="rId3">
            <a:alphaModFix/>
          </a:blip>
          <a:stretch>
            <a:fillRect/>
          </a:stretch>
        </p:blipFill>
        <p:spPr>
          <a:xfrm>
            <a:off x="7796275" y="177600"/>
            <a:ext cx="1167275" cy="882225"/>
          </a:xfrm>
          <a:prstGeom prst="rect">
            <a:avLst/>
          </a:prstGeom>
          <a:noFill/>
          <a:ln>
            <a:noFill/>
          </a:ln>
        </p:spPr>
      </p:pic>
      <p:sp>
        <p:nvSpPr>
          <p:cNvPr id="137" name="Google Shape;137;p13"/>
          <p:cNvSpPr txBox="1"/>
          <p:nvPr/>
        </p:nvSpPr>
        <p:spPr>
          <a:xfrm>
            <a:off x="1956150" y="320925"/>
            <a:ext cx="5231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FFFF"/>
                </a:solidFill>
                <a:latin typeface="Montserrat"/>
                <a:ea typeface="Montserrat"/>
                <a:cs typeface="Montserrat"/>
                <a:sym typeface="Montserrat"/>
              </a:rPr>
              <a:t>Tools and Techniques Laboratory</a:t>
            </a:r>
            <a:endParaRPr sz="2000">
              <a:solidFill>
                <a:srgbClr val="FFFFFF"/>
              </a:solidFill>
              <a:latin typeface="Montserrat"/>
              <a:ea typeface="Montserrat"/>
              <a:cs typeface="Montserrat"/>
              <a:sym typeface="Montserrat"/>
            </a:endParaRPr>
          </a:p>
          <a:p>
            <a:pPr indent="0" lvl="0" marL="0" rtl="0" algn="ctr">
              <a:spcBef>
                <a:spcPts val="0"/>
              </a:spcBef>
              <a:spcAft>
                <a:spcPts val="0"/>
              </a:spcAft>
              <a:buNone/>
            </a:pPr>
            <a:r>
              <a:rPr lang="en" sz="1600">
                <a:solidFill>
                  <a:srgbClr val="FFFFFF"/>
                </a:solidFill>
                <a:latin typeface="Montserrat"/>
                <a:ea typeface="Montserrat"/>
                <a:cs typeface="Montserrat"/>
                <a:sym typeface="Montserrat"/>
              </a:rPr>
              <a:t>KIIT University, Bhubaneswar</a:t>
            </a:r>
            <a:endParaRPr sz="1600">
              <a:latin typeface="Lato"/>
              <a:ea typeface="Lato"/>
              <a:cs typeface="Lato"/>
              <a:sym typeface="Lato"/>
            </a:endParaRPr>
          </a:p>
        </p:txBody>
      </p:sp>
      <p:sp>
        <p:nvSpPr>
          <p:cNvPr id="138" name="Google Shape;138;p13"/>
          <p:cNvSpPr txBox="1"/>
          <p:nvPr/>
        </p:nvSpPr>
        <p:spPr>
          <a:xfrm>
            <a:off x="592775" y="3139925"/>
            <a:ext cx="28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9" name="Google Shape;139;p13"/>
          <p:cNvSpPr txBox="1"/>
          <p:nvPr/>
        </p:nvSpPr>
        <p:spPr>
          <a:xfrm>
            <a:off x="592775" y="3259950"/>
            <a:ext cx="2483700" cy="17757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700">
                <a:solidFill>
                  <a:srgbClr val="FFFFFF"/>
                </a:solidFill>
                <a:latin typeface="Montserrat"/>
                <a:ea typeface="Montserrat"/>
                <a:cs typeface="Montserrat"/>
                <a:sym typeface="Montserrat"/>
              </a:rPr>
              <a:t>Guided by:-</a:t>
            </a:r>
            <a:endParaRPr b="1" sz="17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300">
                <a:solidFill>
                  <a:srgbClr val="FFFFFF"/>
                </a:solidFill>
                <a:latin typeface="Montserrat"/>
                <a:ea typeface="Montserrat"/>
                <a:cs typeface="Montserrat"/>
                <a:sym typeface="Montserrat"/>
              </a:rPr>
              <a:t>Dr. Debajyoty Banik</a:t>
            </a:r>
            <a:endParaRPr sz="13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300">
                <a:solidFill>
                  <a:srgbClr val="FFFFFF"/>
                </a:solidFill>
                <a:latin typeface="Montserrat"/>
                <a:ea typeface="Montserrat"/>
                <a:cs typeface="Montserrat"/>
                <a:sym typeface="Montserrat"/>
              </a:rPr>
              <a:t>Mr. Deepak Das</a:t>
            </a:r>
            <a:endParaRPr sz="13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1300">
                <a:solidFill>
                  <a:srgbClr val="FFFFFF"/>
                </a:solidFill>
                <a:latin typeface="Montserrat"/>
                <a:ea typeface="Montserrat"/>
                <a:cs typeface="Montserrat"/>
                <a:sym typeface="Montserrat"/>
              </a:rPr>
              <a:t>Ms. Sthitapragyan Pradhan</a:t>
            </a:r>
            <a:endParaRPr sz="130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Sending Email</a:t>
            </a:r>
            <a:endParaRPr/>
          </a:p>
        </p:txBody>
      </p:sp>
      <p:sp>
        <p:nvSpPr>
          <p:cNvPr id="196" name="Google Shape;196;p22"/>
          <p:cNvSpPr txBox="1"/>
          <p:nvPr>
            <p:ph idx="1" type="body"/>
          </p:nvPr>
        </p:nvSpPr>
        <p:spPr>
          <a:xfrm>
            <a:off x="515875" y="1463250"/>
            <a:ext cx="4754100" cy="3680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018"/>
              <a:buNone/>
            </a:pPr>
            <a:r>
              <a:rPr lang="en" sz="1400"/>
              <a:t>This is done possible with the SMTPlib library of python.</a:t>
            </a:r>
            <a:endParaRPr sz="1400"/>
          </a:p>
          <a:p>
            <a:pPr indent="0" lvl="0" marL="25400" marR="25400" rtl="0" algn="just">
              <a:lnSpc>
                <a:spcPct val="115000"/>
              </a:lnSpc>
              <a:spcBef>
                <a:spcPts val="1200"/>
              </a:spcBef>
              <a:spcAft>
                <a:spcPts val="0"/>
              </a:spcAft>
              <a:buSzPts val="1018"/>
              <a:buNone/>
            </a:pPr>
            <a:r>
              <a:rPr lang="en" sz="1400"/>
              <a:t>Simple Mail Transfer Protocol (SMTP) is a protocol, which handles sending </a:t>
            </a:r>
            <a:r>
              <a:rPr lang="en" sz="1400"/>
              <a:t>email</a:t>
            </a:r>
            <a:r>
              <a:rPr lang="en" sz="1400"/>
              <a:t> and routing e-mail between mail servers.</a:t>
            </a:r>
            <a:endParaRPr sz="1400"/>
          </a:p>
          <a:p>
            <a:pPr indent="0" lvl="0" marL="25400" marR="25400" rtl="0" algn="just">
              <a:lnSpc>
                <a:spcPct val="115000"/>
              </a:lnSpc>
              <a:spcBef>
                <a:spcPts val="700"/>
              </a:spcBef>
              <a:spcAft>
                <a:spcPts val="0"/>
              </a:spcAft>
              <a:buSzPts val="1018"/>
              <a:buNone/>
            </a:pPr>
            <a:r>
              <a:rPr lang="en" sz="1400"/>
              <a:t>Python provides smtplib module, which defines an SMTP client session object that can be used to send mail to any Internet machine with an SMTP or ESMTP listener daemon.</a:t>
            </a:r>
            <a:endParaRPr sz="1400"/>
          </a:p>
          <a:p>
            <a:pPr indent="0" lvl="0" marL="25400" marR="25400" rtl="0" algn="just">
              <a:lnSpc>
                <a:spcPct val="115000"/>
              </a:lnSpc>
              <a:spcBef>
                <a:spcPts val="700"/>
              </a:spcBef>
              <a:spcAft>
                <a:spcPts val="0"/>
              </a:spcAft>
              <a:buSzPts val="1018"/>
              <a:buNone/>
            </a:pPr>
            <a:r>
              <a:rPr lang="en" sz="1400"/>
              <a:t>Basic syntax:</a:t>
            </a:r>
            <a:endParaRPr sz="1400"/>
          </a:p>
          <a:p>
            <a:pPr indent="0" lvl="0" marL="25400" marR="25400" rtl="0" algn="just">
              <a:lnSpc>
                <a:spcPct val="115000"/>
              </a:lnSpc>
              <a:spcBef>
                <a:spcPts val="700"/>
              </a:spcBef>
              <a:spcAft>
                <a:spcPts val="0"/>
              </a:spcAft>
              <a:buSzPts val="1018"/>
              <a:buNone/>
            </a:pPr>
            <a:r>
              <a:rPr lang="en" sz="1400">
                <a:solidFill>
                  <a:srgbClr val="000088"/>
                </a:solidFill>
                <a:highlight>
                  <a:srgbClr val="EEEEEE"/>
                </a:highlight>
              </a:rPr>
              <a:t>import</a:t>
            </a:r>
            <a:r>
              <a:rPr lang="en" sz="1400">
                <a:solidFill>
                  <a:srgbClr val="000000"/>
                </a:solidFill>
                <a:highlight>
                  <a:srgbClr val="EEEEEE"/>
                </a:highlight>
              </a:rPr>
              <a:t> smtplib</a:t>
            </a:r>
            <a:endParaRPr sz="1400">
              <a:solidFill>
                <a:srgbClr val="000000"/>
              </a:solidFill>
              <a:highlight>
                <a:srgbClr val="EEEEEE"/>
              </a:highlight>
            </a:endParaRPr>
          </a:p>
          <a:p>
            <a:pPr indent="0" lvl="0" marL="25400" marR="25400" rtl="0" algn="l">
              <a:lnSpc>
                <a:spcPct val="115000"/>
              </a:lnSpc>
              <a:spcBef>
                <a:spcPts val="700"/>
              </a:spcBef>
              <a:spcAft>
                <a:spcPts val="0"/>
              </a:spcAft>
              <a:buSzPts val="1018"/>
              <a:buNone/>
            </a:pPr>
            <a:r>
              <a:rPr lang="en" sz="1400">
                <a:solidFill>
                  <a:srgbClr val="000000"/>
                </a:solidFill>
                <a:highlight>
                  <a:srgbClr val="EEEEEE"/>
                </a:highlight>
              </a:rPr>
              <a:t>smtpObj </a:t>
            </a:r>
            <a:r>
              <a:rPr lang="en" sz="1400">
                <a:solidFill>
                  <a:srgbClr val="666600"/>
                </a:solidFill>
                <a:highlight>
                  <a:srgbClr val="EEEEEE"/>
                </a:highlight>
              </a:rPr>
              <a:t>=</a:t>
            </a:r>
            <a:r>
              <a:rPr lang="en" sz="1400">
                <a:solidFill>
                  <a:srgbClr val="000000"/>
                </a:solidFill>
                <a:highlight>
                  <a:srgbClr val="EEEEEE"/>
                </a:highlight>
              </a:rPr>
              <a:t> smtplib</a:t>
            </a:r>
            <a:r>
              <a:rPr lang="en" sz="1400">
                <a:solidFill>
                  <a:srgbClr val="666600"/>
                </a:solidFill>
                <a:highlight>
                  <a:srgbClr val="EEEEEE"/>
                </a:highlight>
              </a:rPr>
              <a:t>.</a:t>
            </a:r>
            <a:r>
              <a:rPr lang="en" sz="1400">
                <a:solidFill>
                  <a:srgbClr val="000000"/>
                </a:solidFill>
                <a:highlight>
                  <a:srgbClr val="EEEEEE"/>
                </a:highlight>
              </a:rPr>
              <a:t>SMTP</a:t>
            </a:r>
            <a:r>
              <a:rPr lang="en" sz="1400">
                <a:solidFill>
                  <a:srgbClr val="666600"/>
                </a:solidFill>
                <a:highlight>
                  <a:srgbClr val="EEEEEE"/>
                </a:highlight>
              </a:rPr>
              <a:t>(</a:t>
            </a:r>
            <a:r>
              <a:rPr lang="en" sz="1400">
                <a:solidFill>
                  <a:srgbClr val="000000"/>
                </a:solidFill>
                <a:highlight>
                  <a:srgbClr val="EEEEEE"/>
                </a:highlight>
              </a:rPr>
              <a:t> </a:t>
            </a:r>
            <a:r>
              <a:rPr lang="en" sz="1400">
                <a:solidFill>
                  <a:srgbClr val="666600"/>
                </a:solidFill>
                <a:highlight>
                  <a:srgbClr val="EEEEEE"/>
                </a:highlight>
              </a:rPr>
              <a:t>[</a:t>
            </a:r>
            <a:r>
              <a:rPr lang="en" sz="1400">
                <a:solidFill>
                  <a:srgbClr val="000000"/>
                </a:solidFill>
                <a:highlight>
                  <a:srgbClr val="EEEEEE"/>
                </a:highlight>
              </a:rPr>
              <a:t>host </a:t>
            </a:r>
            <a:r>
              <a:rPr lang="en" sz="1400">
                <a:solidFill>
                  <a:srgbClr val="666600"/>
                </a:solidFill>
                <a:highlight>
                  <a:srgbClr val="EEEEEE"/>
                </a:highlight>
              </a:rPr>
              <a:t>[,</a:t>
            </a:r>
            <a:r>
              <a:rPr lang="en" sz="1400">
                <a:solidFill>
                  <a:srgbClr val="000000"/>
                </a:solidFill>
                <a:highlight>
                  <a:srgbClr val="EEEEEE"/>
                </a:highlight>
              </a:rPr>
              <a:t> port </a:t>
            </a:r>
            <a:r>
              <a:rPr lang="en" sz="1400">
                <a:solidFill>
                  <a:srgbClr val="666600"/>
                </a:solidFill>
                <a:highlight>
                  <a:srgbClr val="EEEEEE"/>
                </a:highlight>
              </a:rPr>
              <a:t>[,</a:t>
            </a:r>
            <a:r>
              <a:rPr lang="en" sz="1400">
                <a:solidFill>
                  <a:srgbClr val="000000"/>
                </a:solidFill>
                <a:highlight>
                  <a:srgbClr val="EEEEEE"/>
                </a:highlight>
              </a:rPr>
              <a:t> local_hostname</a:t>
            </a:r>
            <a:r>
              <a:rPr lang="en" sz="1400">
                <a:solidFill>
                  <a:srgbClr val="666600"/>
                </a:solidFill>
                <a:highlight>
                  <a:srgbClr val="EEEEEE"/>
                </a:highlight>
              </a:rPr>
              <a:t>]]]</a:t>
            </a:r>
            <a:r>
              <a:rPr lang="en" sz="1400">
                <a:solidFill>
                  <a:srgbClr val="000000"/>
                </a:solidFill>
                <a:highlight>
                  <a:srgbClr val="EEEEEE"/>
                </a:highlight>
              </a:rPr>
              <a:t> </a:t>
            </a:r>
            <a:r>
              <a:rPr lang="en" sz="1400">
                <a:solidFill>
                  <a:srgbClr val="666600"/>
                </a:solidFill>
                <a:highlight>
                  <a:srgbClr val="EEEEEE"/>
                </a:highlight>
              </a:rPr>
              <a:t>)</a:t>
            </a:r>
            <a:endParaRPr sz="1400"/>
          </a:p>
        </p:txBody>
      </p:sp>
      <p:pic>
        <p:nvPicPr>
          <p:cNvPr id="197" name="Google Shape;197;p22"/>
          <p:cNvPicPr preferRelativeResize="0"/>
          <p:nvPr/>
        </p:nvPicPr>
        <p:blipFill rotWithShape="1">
          <a:blip r:embed="rId3">
            <a:alphaModFix/>
          </a:blip>
          <a:srcRect b="47657" l="0" r="0" t="0"/>
          <a:stretch/>
        </p:blipFill>
        <p:spPr>
          <a:xfrm>
            <a:off x="5495100" y="1853300"/>
            <a:ext cx="3446226" cy="1677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Last but not the least….</a:t>
            </a:r>
            <a:endParaRPr/>
          </a:p>
          <a:p>
            <a:pPr indent="0" lvl="0" marL="0" rtl="0" algn="ctr">
              <a:spcBef>
                <a:spcPts val="0"/>
              </a:spcBef>
              <a:spcAft>
                <a:spcPts val="0"/>
              </a:spcAft>
              <a:buNone/>
            </a:pPr>
            <a:r>
              <a:rPr b="1" lang="en" sz="1988"/>
              <a:t>Graphical User Interface</a:t>
            </a:r>
            <a:endParaRPr b="1" sz="1988"/>
          </a:p>
        </p:txBody>
      </p:sp>
      <p:sp>
        <p:nvSpPr>
          <p:cNvPr id="203" name="Google Shape;203;p23"/>
          <p:cNvSpPr txBox="1"/>
          <p:nvPr>
            <p:ph idx="1" type="body"/>
          </p:nvPr>
        </p:nvSpPr>
        <p:spPr>
          <a:xfrm>
            <a:off x="605375" y="1567550"/>
            <a:ext cx="4349400" cy="2911200"/>
          </a:xfrm>
          <a:prstGeom prst="rect">
            <a:avLst/>
          </a:prstGeom>
        </p:spPr>
        <p:txBody>
          <a:bodyPr anchorCtr="0" anchor="t" bIns="91425" lIns="91425" spcFirstLastPara="1" rIns="91425" wrap="square" tIns="91425">
            <a:normAutofit/>
          </a:bodyPr>
          <a:lstStyle/>
          <a:p>
            <a:pPr indent="0" lvl="0" marL="0" rtl="0" algn="just">
              <a:lnSpc>
                <a:spcPct val="100000"/>
              </a:lnSpc>
              <a:spcBef>
                <a:spcPts val="600"/>
              </a:spcBef>
              <a:spcAft>
                <a:spcPts val="0"/>
              </a:spcAft>
              <a:buNone/>
            </a:pPr>
            <a:r>
              <a:rPr lang="en" sz="1400"/>
              <a:t>The Graphical user interface (GUI) is made with python using the tKinter module of python.</a:t>
            </a:r>
            <a:endParaRPr sz="1400"/>
          </a:p>
          <a:p>
            <a:pPr indent="0" lvl="0" marL="0" rtl="0" algn="l">
              <a:lnSpc>
                <a:spcPct val="100000"/>
              </a:lnSpc>
              <a:spcBef>
                <a:spcPts val="600"/>
              </a:spcBef>
              <a:spcAft>
                <a:spcPts val="0"/>
              </a:spcAft>
              <a:buNone/>
            </a:pPr>
            <a:r>
              <a:t/>
            </a:r>
            <a:endParaRPr sz="1400"/>
          </a:p>
          <a:p>
            <a:pPr indent="0" lvl="0" marL="0" rtl="0" algn="l">
              <a:lnSpc>
                <a:spcPct val="100000"/>
              </a:lnSpc>
              <a:spcBef>
                <a:spcPts val="600"/>
              </a:spcBef>
              <a:spcAft>
                <a:spcPts val="0"/>
              </a:spcAft>
              <a:buNone/>
            </a:pPr>
            <a:r>
              <a:rPr lang="en" sz="1400"/>
              <a:t>What is tKinter?</a:t>
            </a:r>
            <a:endParaRPr sz="1400"/>
          </a:p>
          <a:p>
            <a:pPr indent="0" lvl="0" marL="0" rtl="0" algn="l">
              <a:lnSpc>
                <a:spcPct val="100000"/>
              </a:lnSpc>
              <a:spcBef>
                <a:spcPts val="600"/>
              </a:spcBef>
              <a:spcAft>
                <a:spcPts val="0"/>
              </a:spcAft>
              <a:buNone/>
            </a:pPr>
            <a:r>
              <a:rPr lang="en">
                <a:solidFill>
                  <a:srgbClr val="273239"/>
                </a:solidFill>
                <a:highlight>
                  <a:srgbClr val="FFFFFF"/>
                </a:highlight>
                <a:latin typeface="Arial"/>
                <a:ea typeface="Arial"/>
                <a:cs typeface="Arial"/>
                <a:sym typeface="Arial"/>
              </a:rPr>
              <a:t>It is a standard Python interface to the Tk GUI toolkit shipped with Python. Python with tkinter is the fastest and easiest way to create the GUI applications.</a:t>
            </a:r>
            <a:endParaRPr sz="1400"/>
          </a:p>
          <a:p>
            <a:pPr indent="0" lvl="0" marL="457200" rtl="0" algn="l">
              <a:lnSpc>
                <a:spcPct val="100000"/>
              </a:lnSpc>
              <a:spcBef>
                <a:spcPts val="600"/>
              </a:spcBef>
              <a:spcAft>
                <a:spcPts val="0"/>
              </a:spcAft>
              <a:buNone/>
            </a:pPr>
            <a:r>
              <a:t/>
            </a:r>
            <a:endParaRPr sz="1400"/>
          </a:p>
          <a:p>
            <a:pPr indent="0" lvl="0" marL="0" rtl="0" algn="just">
              <a:lnSpc>
                <a:spcPct val="100000"/>
              </a:lnSpc>
              <a:spcBef>
                <a:spcPts val="600"/>
              </a:spcBef>
              <a:spcAft>
                <a:spcPts val="0"/>
              </a:spcAft>
              <a:buNone/>
            </a:pPr>
            <a:r>
              <a:rPr lang="en" sz="1400"/>
              <a:t>Added widgets such as Title, Label, Listbox, </a:t>
            </a:r>
            <a:r>
              <a:rPr lang="en" sz="1400"/>
              <a:t>Scroll</a:t>
            </a:r>
            <a:r>
              <a:rPr lang="en" sz="1400"/>
              <a:t> bar and Buttons in our project.</a:t>
            </a:r>
            <a:endParaRPr sz="1400"/>
          </a:p>
        </p:txBody>
      </p:sp>
      <p:pic>
        <p:nvPicPr>
          <p:cNvPr id="204" name="Google Shape;204;p23"/>
          <p:cNvPicPr preferRelativeResize="0"/>
          <p:nvPr/>
        </p:nvPicPr>
        <p:blipFill>
          <a:blip r:embed="rId3">
            <a:alphaModFix/>
          </a:blip>
          <a:stretch>
            <a:fillRect/>
          </a:stretch>
        </p:blipFill>
        <p:spPr>
          <a:xfrm>
            <a:off x="5107175" y="1775425"/>
            <a:ext cx="3884425" cy="216008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ctrTitle"/>
          </p:nvPr>
        </p:nvSpPr>
        <p:spPr>
          <a:xfrm>
            <a:off x="792825" y="204275"/>
            <a:ext cx="7035900" cy="102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45" name="Google Shape;145;p14"/>
          <p:cNvSpPr txBox="1"/>
          <p:nvPr>
            <p:ph idx="1" type="subTitle"/>
          </p:nvPr>
        </p:nvSpPr>
        <p:spPr>
          <a:xfrm>
            <a:off x="4311725" y="1294725"/>
            <a:ext cx="4425000" cy="3558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None/>
            </a:pPr>
            <a:r>
              <a:rPr lang="en" sz="1600"/>
              <a:t>A virtual assistant is an intelligent application that can perform tasks or provide services for a person responding to orders or inquiries.</a:t>
            </a:r>
            <a:endParaRPr sz="1600"/>
          </a:p>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None/>
            </a:pPr>
            <a:r>
              <a:rPr lang="en" sz="1600"/>
              <a:t>Some VAs can understand and respond to human speech using synthesized voices. </a:t>
            </a:r>
            <a:endParaRPr sz="1600"/>
          </a:p>
          <a:p>
            <a:pPr indent="0" lvl="0" marL="0" rtl="0" algn="just">
              <a:lnSpc>
                <a:spcPct val="115000"/>
              </a:lnSpc>
              <a:spcBef>
                <a:spcPts val="0"/>
              </a:spcBef>
              <a:spcAft>
                <a:spcPts val="0"/>
              </a:spcAft>
              <a:buNone/>
            </a:pPr>
            <a:r>
              <a:t/>
            </a:r>
            <a:endParaRPr sz="1600"/>
          </a:p>
          <a:p>
            <a:pPr indent="0" lvl="0" marL="0" rtl="0" algn="just">
              <a:lnSpc>
                <a:spcPct val="115000"/>
              </a:lnSpc>
              <a:spcBef>
                <a:spcPts val="0"/>
              </a:spcBef>
              <a:spcAft>
                <a:spcPts val="0"/>
              </a:spcAft>
              <a:buNone/>
            </a:pPr>
            <a:r>
              <a:rPr lang="en" sz="1600"/>
              <a:t>Users may use voice commands to request their VA to answer the questions, manage home appliances,  etc.</a:t>
            </a:r>
            <a:endParaRPr sz="1600"/>
          </a:p>
        </p:txBody>
      </p:sp>
      <p:pic>
        <p:nvPicPr>
          <p:cNvPr id="146" name="Google Shape;146;p14"/>
          <p:cNvPicPr preferRelativeResize="0"/>
          <p:nvPr/>
        </p:nvPicPr>
        <p:blipFill>
          <a:blip r:embed="rId3">
            <a:alphaModFix/>
          </a:blip>
          <a:stretch>
            <a:fillRect/>
          </a:stretch>
        </p:blipFill>
        <p:spPr>
          <a:xfrm>
            <a:off x="391925" y="1674313"/>
            <a:ext cx="3528899" cy="2691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62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52" name="Google Shape;152;p15"/>
          <p:cNvSpPr txBox="1"/>
          <p:nvPr/>
        </p:nvSpPr>
        <p:spPr>
          <a:xfrm>
            <a:off x="1399600" y="1362400"/>
            <a:ext cx="6807600" cy="228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lt1"/>
                </a:solidFill>
                <a:latin typeface="Lato"/>
                <a:ea typeface="Lato"/>
                <a:cs typeface="Lato"/>
                <a:sym typeface="Lato"/>
              </a:rPr>
              <a:t>This is a voice-enabled Desktop assistant project using which we can automate many of our daily tasks through Speech and Voice modulation which intern uses Artificial Intelligence to answer users questions.</a:t>
            </a:r>
            <a:endParaRPr sz="1600">
              <a:solidFill>
                <a:schemeClr val="lt1"/>
              </a:solidFill>
              <a:latin typeface="Lato"/>
              <a:ea typeface="Lato"/>
              <a:cs typeface="Lato"/>
              <a:sym typeface="Lato"/>
            </a:endParaRPr>
          </a:p>
          <a:p>
            <a:pPr indent="0" lvl="0" marL="0" rtl="0" algn="just">
              <a:lnSpc>
                <a:spcPct val="115000"/>
              </a:lnSpc>
              <a:spcBef>
                <a:spcPts val="1200"/>
              </a:spcBef>
              <a:spcAft>
                <a:spcPts val="1200"/>
              </a:spcAft>
              <a:buNone/>
            </a:pPr>
            <a:r>
              <a:rPr lang="en" sz="1600">
                <a:solidFill>
                  <a:schemeClr val="lt1"/>
                </a:solidFill>
                <a:latin typeface="Lato"/>
                <a:ea typeface="Lato"/>
                <a:cs typeface="Lato"/>
                <a:sym typeface="Lato"/>
              </a:rPr>
              <a:t>Using this python project, we can open various softwares  on our computer, play music and videos, get daily news,  live cricket scores, get date and time, get information from wikipedia, send email to contacts, make notes and perform various fun filed tasks using AI from Wolfram-Alpha API.</a:t>
            </a:r>
            <a:endParaRPr sz="16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62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58" name="Google Shape;158;p16"/>
          <p:cNvSpPr txBox="1"/>
          <p:nvPr/>
        </p:nvSpPr>
        <p:spPr>
          <a:xfrm>
            <a:off x="1513050" y="1261525"/>
            <a:ext cx="6580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Lato"/>
                <a:ea typeface="Lato"/>
                <a:cs typeface="Lato"/>
                <a:sym typeface="Lato"/>
              </a:rPr>
              <a:t>Python</a:t>
            </a:r>
            <a:r>
              <a:rPr b="1" lang="en" sz="2000">
                <a:solidFill>
                  <a:schemeClr val="lt1"/>
                </a:solidFill>
                <a:latin typeface="Lato"/>
                <a:ea typeface="Lato"/>
                <a:cs typeface="Lato"/>
                <a:sym typeface="Lato"/>
              </a:rPr>
              <a:t> modules used in the Project</a:t>
            </a:r>
            <a:endParaRPr b="1" sz="2000">
              <a:solidFill>
                <a:schemeClr val="lt1"/>
              </a:solidFill>
              <a:latin typeface="Lato"/>
              <a:ea typeface="Lato"/>
              <a:cs typeface="Lato"/>
              <a:sym typeface="Lato"/>
            </a:endParaRPr>
          </a:p>
        </p:txBody>
      </p:sp>
      <p:sp>
        <p:nvSpPr>
          <p:cNvPr id="159" name="Google Shape;159;p16"/>
          <p:cNvSpPr txBox="1"/>
          <p:nvPr/>
        </p:nvSpPr>
        <p:spPr>
          <a:xfrm>
            <a:off x="954000" y="1980125"/>
            <a:ext cx="3618000" cy="22530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Datetime</a:t>
            </a:r>
            <a:endParaRPr sz="1800">
              <a:solidFill>
                <a:schemeClr val="lt1"/>
              </a:solidFill>
              <a:latin typeface="Lato"/>
              <a:ea typeface="Lato"/>
              <a:cs typeface="Lato"/>
              <a:sym typeface="Lato"/>
            </a:endParaRPr>
          </a:p>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Pyttsx3</a:t>
            </a:r>
            <a:endParaRPr sz="1800">
              <a:solidFill>
                <a:schemeClr val="lt1"/>
              </a:solidFill>
              <a:latin typeface="Lato"/>
              <a:ea typeface="Lato"/>
              <a:cs typeface="Lato"/>
              <a:sym typeface="Lato"/>
            </a:endParaRPr>
          </a:p>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Subprocess</a:t>
            </a:r>
            <a:endParaRPr sz="1800">
              <a:solidFill>
                <a:schemeClr val="lt1"/>
              </a:solidFill>
              <a:latin typeface="Lato"/>
              <a:ea typeface="Lato"/>
              <a:cs typeface="Lato"/>
              <a:sym typeface="Lato"/>
            </a:endParaRPr>
          </a:p>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Speech_recognitiin</a:t>
            </a:r>
            <a:endParaRPr sz="1800">
              <a:solidFill>
                <a:schemeClr val="lt1"/>
              </a:solidFill>
              <a:latin typeface="Lato"/>
              <a:ea typeface="Lato"/>
              <a:cs typeface="Lato"/>
              <a:sym typeface="Lato"/>
            </a:endParaRPr>
          </a:p>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Wikipedia</a:t>
            </a:r>
            <a:endParaRPr sz="1800">
              <a:solidFill>
                <a:schemeClr val="lt1"/>
              </a:solidFill>
              <a:latin typeface="Lato"/>
              <a:ea typeface="Lato"/>
              <a:cs typeface="Lato"/>
              <a:sym typeface="Lato"/>
            </a:endParaRPr>
          </a:p>
        </p:txBody>
      </p:sp>
      <p:sp>
        <p:nvSpPr>
          <p:cNvPr id="160" name="Google Shape;160;p16"/>
          <p:cNvSpPr txBox="1"/>
          <p:nvPr/>
        </p:nvSpPr>
        <p:spPr>
          <a:xfrm>
            <a:off x="5181575" y="1980125"/>
            <a:ext cx="3416400" cy="28782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Webbrowser</a:t>
            </a:r>
            <a:endParaRPr sz="1800">
              <a:solidFill>
                <a:schemeClr val="lt1"/>
              </a:solidFill>
              <a:latin typeface="Lato"/>
              <a:ea typeface="Lato"/>
              <a:cs typeface="Lato"/>
              <a:sym typeface="Lato"/>
            </a:endParaRPr>
          </a:p>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OS</a:t>
            </a:r>
            <a:endParaRPr sz="1800">
              <a:solidFill>
                <a:schemeClr val="lt1"/>
              </a:solidFill>
              <a:latin typeface="Lato"/>
              <a:ea typeface="Lato"/>
              <a:cs typeface="Lato"/>
              <a:sym typeface="Lato"/>
            </a:endParaRPr>
          </a:p>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Sys</a:t>
            </a:r>
            <a:endParaRPr sz="1800">
              <a:solidFill>
                <a:schemeClr val="lt1"/>
              </a:solidFill>
              <a:latin typeface="Lato"/>
              <a:ea typeface="Lato"/>
              <a:cs typeface="Lato"/>
              <a:sym typeface="Lato"/>
            </a:endParaRPr>
          </a:p>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Pyjokes</a:t>
            </a:r>
            <a:endParaRPr sz="1800">
              <a:solidFill>
                <a:schemeClr val="lt1"/>
              </a:solidFill>
              <a:latin typeface="Lato"/>
              <a:ea typeface="Lato"/>
              <a:cs typeface="Lato"/>
              <a:sym typeface="Lato"/>
            </a:endParaRPr>
          </a:p>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Wolframalpha</a:t>
            </a:r>
            <a:endParaRPr sz="1800">
              <a:solidFill>
                <a:schemeClr val="lt1"/>
              </a:solidFill>
              <a:latin typeface="Lato"/>
              <a:ea typeface="Lato"/>
              <a:cs typeface="Lato"/>
              <a:sym typeface="Lato"/>
            </a:endParaRPr>
          </a:p>
          <a:p>
            <a:pPr indent="-342900" lvl="0" marL="457200" rtl="0" algn="just">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SMTP (email)</a:t>
            </a:r>
            <a:endParaRPr sz="1800">
              <a:solidFill>
                <a:schemeClr val="lt1"/>
              </a:solidFill>
              <a:latin typeface="Lato"/>
              <a:ea typeface="Lato"/>
              <a:cs typeface="Lato"/>
              <a:sym typeface="Lato"/>
            </a:endParaRPr>
          </a:p>
          <a:p>
            <a:pPr indent="0" lvl="0" marL="0" rtl="0" algn="just">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Libraries</a:t>
            </a:r>
            <a:endParaRPr/>
          </a:p>
        </p:txBody>
      </p:sp>
      <p:sp>
        <p:nvSpPr>
          <p:cNvPr id="166" name="Google Shape;166;p17"/>
          <p:cNvSpPr txBox="1"/>
          <p:nvPr>
            <p:ph idx="1" type="body"/>
          </p:nvPr>
        </p:nvSpPr>
        <p:spPr>
          <a:xfrm>
            <a:off x="1297500" y="1059825"/>
            <a:ext cx="7038900" cy="3807300"/>
          </a:xfrm>
          <a:prstGeom prst="rect">
            <a:avLst/>
          </a:prstGeom>
        </p:spPr>
        <p:txBody>
          <a:bodyPr anchorCtr="0" anchor="t" bIns="91425" lIns="91425" spcFirstLastPara="1" rIns="91425" wrap="square" tIns="91425">
            <a:normAutofit lnSpcReduction="10000"/>
          </a:bodyPr>
          <a:lstStyle/>
          <a:p>
            <a:pPr indent="-317500" lvl="0" marL="457200" rtl="0" algn="just">
              <a:lnSpc>
                <a:spcPct val="150000"/>
              </a:lnSpc>
              <a:spcBef>
                <a:spcPts val="0"/>
              </a:spcBef>
              <a:spcAft>
                <a:spcPts val="0"/>
              </a:spcAft>
              <a:buSzPts val="1400"/>
              <a:buChar char="●"/>
            </a:pPr>
            <a:r>
              <a:rPr b="1" lang="en" sz="1400"/>
              <a:t>Subprocess </a:t>
            </a:r>
            <a:r>
              <a:rPr lang="en" sz="1400"/>
              <a:t>- The subprocess module present in python is used to run new applications or programs through python code by creating new processes. It also helps to obtain the input/output/error pipes as well as the exit codes of various commands.</a:t>
            </a:r>
            <a:endParaRPr sz="1400"/>
          </a:p>
          <a:p>
            <a:pPr indent="-317500" lvl="0" marL="457200" rtl="0" algn="just">
              <a:lnSpc>
                <a:spcPct val="150000"/>
              </a:lnSpc>
              <a:spcBef>
                <a:spcPts val="0"/>
              </a:spcBef>
              <a:spcAft>
                <a:spcPts val="0"/>
              </a:spcAft>
              <a:buSzPts val="1400"/>
              <a:buChar char="●"/>
            </a:pPr>
            <a:r>
              <a:rPr b="1" lang="en" sz="1400"/>
              <a:t>Time </a:t>
            </a:r>
            <a:r>
              <a:rPr lang="en" sz="1400"/>
              <a:t>- Python time module allows to work with time in python. It allows functionality like getting the current time, pausing the program from executing, etc.</a:t>
            </a:r>
            <a:endParaRPr sz="1400"/>
          </a:p>
          <a:p>
            <a:pPr indent="-317500" lvl="0" marL="457200" rtl="0" algn="just">
              <a:lnSpc>
                <a:spcPct val="150000"/>
              </a:lnSpc>
              <a:spcBef>
                <a:spcPts val="0"/>
              </a:spcBef>
              <a:spcAft>
                <a:spcPts val="0"/>
              </a:spcAft>
              <a:buSzPts val="1400"/>
              <a:buChar char="●"/>
            </a:pPr>
            <a:r>
              <a:rPr b="1" lang="en" sz="1400"/>
              <a:t>Pyttsx3 </a:t>
            </a:r>
            <a:r>
              <a:rPr lang="en" sz="1400"/>
              <a:t>- pyttsx3 is a text-to-speech conversion library in python. Unlike alternative libraries, it works offline. An application invokes the pyttsx3.init() factory function to get a reference to a pyttsx3. Engine instance, it is a very easy to use tool which converts the ente</a:t>
            </a:r>
            <a:r>
              <a:rPr lang="en" sz="1400"/>
              <a:t>red text into speech.</a:t>
            </a:r>
            <a:endParaRPr sz="1400"/>
          </a:p>
          <a:p>
            <a:pPr indent="0" lvl="0" marL="457200" rtl="0" algn="ctr">
              <a:lnSpc>
                <a:spcPct val="150000"/>
              </a:lnSpc>
              <a:spcBef>
                <a:spcPts val="1200"/>
              </a:spcBef>
              <a:spcAft>
                <a:spcPts val="1200"/>
              </a:spcAft>
              <a:buNone/>
            </a:pPr>
            <a:r>
              <a:rPr i="1" lang="en" sz="1400">
                <a:highlight>
                  <a:schemeClr val="accent4"/>
                </a:highlight>
              </a:rPr>
              <a:t>pip install pyttsx3 </a:t>
            </a:r>
            <a:endParaRPr i="1" sz="1400">
              <a:highlight>
                <a:schemeClr val="accent4"/>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Libraries</a:t>
            </a:r>
            <a:endParaRPr/>
          </a:p>
        </p:txBody>
      </p:sp>
      <p:sp>
        <p:nvSpPr>
          <p:cNvPr id="172" name="Google Shape;172;p18"/>
          <p:cNvSpPr txBox="1"/>
          <p:nvPr>
            <p:ph idx="1" type="body"/>
          </p:nvPr>
        </p:nvSpPr>
        <p:spPr>
          <a:xfrm>
            <a:off x="1297500" y="1072425"/>
            <a:ext cx="7038900" cy="3895500"/>
          </a:xfrm>
          <a:prstGeom prst="rect">
            <a:avLst/>
          </a:prstGeom>
        </p:spPr>
        <p:txBody>
          <a:bodyPr anchorCtr="0" anchor="t" bIns="91425" lIns="91425" spcFirstLastPara="1" rIns="91425" wrap="square" tIns="91425">
            <a:normAutofit lnSpcReduction="20000"/>
          </a:bodyPr>
          <a:lstStyle/>
          <a:p>
            <a:pPr indent="-317500" lvl="0" marL="457200" rtl="0" algn="just">
              <a:lnSpc>
                <a:spcPct val="150000"/>
              </a:lnSpc>
              <a:spcBef>
                <a:spcPts val="0"/>
              </a:spcBef>
              <a:spcAft>
                <a:spcPts val="0"/>
              </a:spcAft>
              <a:buSzPts val="1400"/>
              <a:buChar char="●"/>
            </a:pPr>
            <a:r>
              <a:rPr b="1" lang="en" sz="1400"/>
              <a:t>Datetime </a:t>
            </a:r>
            <a:r>
              <a:rPr lang="en" sz="1400"/>
              <a:t>- Python Datetime module supplies classes to work with date and time. These classes provide a number of functions to deal with dates, times and time intervals. Date and datetime are an object in Python.</a:t>
            </a:r>
            <a:endParaRPr sz="1400"/>
          </a:p>
          <a:p>
            <a:pPr indent="-317500" lvl="0" marL="457200" rtl="0" algn="just">
              <a:lnSpc>
                <a:spcPct val="150000"/>
              </a:lnSpc>
              <a:spcBef>
                <a:spcPts val="0"/>
              </a:spcBef>
              <a:spcAft>
                <a:spcPts val="0"/>
              </a:spcAft>
              <a:buSzPts val="1400"/>
              <a:buChar char="●"/>
            </a:pPr>
            <a:r>
              <a:rPr b="1" lang="en" sz="1400"/>
              <a:t>Webbrowser </a:t>
            </a:r>
            <a:r>
              <a:rPr lang="en" sz="1400"/>
              <a:t>- Webbrowser module is a convenient web browser controller. It provides a high-level interface that allows displaying Web-based documents to users. Webbrowser can also be used as a CLI tool. It accepts a URL as the argument with the following optional parameters: -n opens the URL in a new browser window, if possible, and -t opens the URL in a new browser tab.</a:t>
            </a:r>
            <a:endParaRPr sz="1400"/>
          </a:p>
          <a:p>
            <a:pPr indent="-317500" lvl="0" marL="457200" rtl="0" algn="just">
              <a:lnSpc>
                <a:spcPct val="150000"/>
              </a:lnSpc>
              <a:spcBef>
                <a:spcPts val="0"/>
              </a:spcBef>
              <a:spcAft>
                <a:spcPts val="0"/>
              </a:spcAft>
              <a:buSzPts val="1400"/>
              <a:buChar char="●"/>
            </a:pPr>
            <a:r>
              <a:rPr b="1" lang="en" sz="1400"/>
              <a:t>Wikipedia </a:t>
            </a:r>
            <a:r>
              <a:rPr lang="en" sz="1400"/>
              <a:t>- Wikipedia is a multilingual online encyclopedia created and maintained as an open collaboration project by a community of volunteer editors using a wiki-based editing system.</a:t>
            </a:r>
            <a:endParaRPr sz="1400"/>
          </a:p>
          <a:p>
            <a:pPr indent="0" lvl="0" marL="457200" rtl="0" algn="ctr">
              <a:lnSpc>
                <a:spcPct val="150000"/>
              </a:lnSpc>
              <a:spcBef>
                <a:spcPts val="1200"/>
              </a:spcBef>
              <a:spcAft>
                <a:spcPts val="1200"/>
              </a:spcAft>
              <a:buNone/>
            </a:pPr>
            <a:r>
              <a:rPr i="1" lang="en" sz="1400">
                <a:highlight>
                  <a:schemeClr val="accent4"/>
                </a:highlight>
              </a:rPr>
              <a:t>pip install wikipedia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1" type="body"/>
          </p:nvPr>
        </p:nvSpPr>
        <p:spPr>
          <a:xfrm>
            <a:off x="1297500" y="1307850"/>
            <a:ext cx="7038900" cy="3685200"/>
          </a:xfrm>
          <a:prstGeom prst="rect">
            <a:avLst/>
          </a:prstGeom>
        </p:spPr>
        <p:txBody>
          <a:bodyPr anchorCtr="0" anchor="t" bIns="91425" lIns="91425" spcFirstLastPara="1" rIns="91425" wrap="square" tIns="91425">
            <a:normAutofit fontScale="85000" lnSpcReduction="10000"/>
          </a:bodyPr>
          <a:lstStyle/>
          <a:p>
            <a:pPr indent="-314960" lvl="0" marL="457200" rtl="0" algn="just">
              <a:lnSpc>
                <a:spcPct val="150000"/>
              </a:lnSpc>
              <a:spcBef>
                <a:spcPts val="0"/>
              </a:spcBef>
              <a:spcAft>
                <a:spcPts val="0"/>
              </a:spcAft>
              <a:buSzPct val="100000"/>
              <a:buChar char="●"/>
            </a:pPr>
            <a:r>
              <a:rPr lang="en" sz="1600"/>
              <a:t>OS - The OS module in Python provides functions for interacting with the operating system. OS comes under Python’s standard utility modules. This module provides a portable way of using operating system-dependent functionality. The *os* and *os.path* modules include many functions to interact with the file system.</a:t>
            </a:r>
            <a:endParaRPr sz="1600"/>
          </a:p>
          <a:p>
            <a:pPr indent="-314960" lvl="0" marL="457200" rtl="0" algn="just">
              <a:lnSpc>
                <a:spcPct val="150000"/>
              </a:lnSpc>
              <a:spcBef>
                <a:spcPts val="0"/>
              </a:spcBef>
              <a:spcAft>
                <a:spcPts val="0"/>
              </a:spcAft>
              <a:buSzPct val="100000"/>
              <a:buChar char="●"/>
            </a:pPr>
            <a:r>
              <a:rPr lang="en" sz="1600"/>
              <a:t>SMTPlib - The smtplib module defines an SMTP client session object that can be used to send email to any internet machine with an SMTP or ESMTP listener daemon.</a:t>
            </a:r>
            <a:endParaRPr sz="1600"/>
          </a:p>
          <a:p>
            <a:pPr indent="-314960" lvl="0" marL="457200" rtl="0" algn="just">
              <a:lnSpc>
                <a:spcPct val="150000"/>
              </a:lnSpc>
              <a:spcBef>
                <a:spcPts val="0"/>
              </a:spcBef>
              <a:spcAft>
                <a:spcPts val="0"/>
              </a:spcAft>
              <a:buSzPct val="100000"/>
              <a:buChar char="●"/>
            </a:pPr>
            <a:r>
              <a:rPr lang="en" sz="1600"/>
              <a:t>Speech_recognition - Speech Recognition is an important feature in several applications used such as home automation, artificial intelligence, etc. It plays an important role in the Speech to text translation. This is done with the help of Google Speech Recognition.</a:t>
            </a:r>
            <a:endParaRPr sz="1600"/>
          </a:p>
          <a:p>
            <a:pPr indent="0" lvl="0" marL="457200" rtl="0" algn="ctr">
              <a:lnSpc>
                <a:spcPct val="150000"/>
              </a:lnSpc>
              <a:spcBef>
                <a:spcPts val="1200"/>
              </a:spcBef>
              <a:spcAft>
                <a:spcPts val="1200"/>
              </a:spcAft>
              <a:buNone/>
            </a:pPr>
            <a:r>
              <a:rPr i="1" lang="en" sz="1500">
                <a:highlight>
                  <a:schemeClr val="accent4"/>
                </a:highlight>
              </a:rPr>
              <a:t>pip install SpeechRecognition</a:t>
            </a:r>
            <a:endParaRPr sz="1600"/>
          </a:p>
        </p:txBody>
      </p:sp>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1" type="body"/>
          </p:nvPr>
        </p:nvSpPr>
        <p:spPr>
          <a:xfrm>
            <a:off x="1297500" y="1307850"/>
            <a:ext cx="7038900" cy="3835500"/>
          </a:xfrm>
          <a:prstGeom prst="rect">
            <a:avLst/>
          </a:prstGeom>
        </p:spPr>
        <p:txBody>
          <a:bodyPr anchorCtr="0" anchor="t" bIns="91425" lIns="91425" spcFirstLastPara="1" rIns="91425" wrap="square" tIns="91425">
            <a:normAutofit fontScale="92500" lnSpcReduction="20000"/>
          </a:bodyPr>
          <a:lstStyle/>
          <a:p>
            <a:pPr indent="-310832" lvl="0" marL="457200" rtl="0" algn="just">
              <a:lnSpc>
                <a:spcPct val="150000"/>
              </a:lnSpc>
              <a:spcBef>
                <a:spcPts val="0"/>
              </a:spcBef>
              <a:spcAft>
                <a:spcPts val="0"/>
              </a:spcAft>
              <a:buSzPct val="100000"/>
              <a:buChar char="●"/>
            </a:pPr>
            <a:r>
              <a:rPr lang="en" sz="1400"/>
              <a:t>Sys - The sys module in Python provides various functions and variables that are used to manipulate different parts of the Python runtime environment. It allows operating on the interpreter as it provides access to the variables and functions that interact strongly with the interpreter.</a:t>
            </a:r>
            <a:endParaRPr sz="1400"/>
          </a:p>
          <a:p>
            <a:pPr indent="-310832" lvl="0" marL="457200" rtl="0" algn="just">
              <a:lnSpc>
                <a:spcPct val="150000"/>
              </a:lnSpc>
              <a:spcBef>
                <a:spcPts val="0"/>
              </a:spcBef>
              <a:spcAft>
                <a:spcPts val="0"/>
              </a:spcAft>
              <a:buSzPct val="100000"/>
              <a:buChar char="●"/>
            </a:pPr>
            <a:r>
              <a:rPr lang="en" sz="1400"/>
              <a:t>Pyjokes - Python supports creation of random jokes using one of its libraries.</a:t>
            </a:r>
            <a:endParaRPr sz="1400"/>
          </a:p>
          <a:p>
            <a:pPr indent="0" lvl="0" marL="457200" rtl="0" algn="ctr">
              <a:spcBef>
                <a:spcPts val="1200"/>
              </a:spcBef>
              <a:spcAft>
                <a:spcPts val="0"/>
              </a:spcAft>
              <a:buNone/>
            </a:pPr>
            <a:r>
              <a:rPr i="1" lang="en" sz="1400">
                <a:highlight>
                  <a:schemeClr val="accent4"/>
                </a:highlight>
              </a:rPr>
              <a:t>pip install pyjokes</a:t>
            </a:r>
            <a:endParaRPr i="1" sz="1500">
              <a:highlight>
                <a:schemeClr val="accent4"/>
              </a:highlight>
            </a:endParaRPr>
          </a:p>
          <a:p>
            <a:pPr indent="-310832" lvl="0" marL="457200" rtl="0" algn="just">
              <a:lnSpc>
                <a:spcPct val="150000"/>
              </a:lnSpc>
              <a:spcBef>
                <a:spcPts val="1200"/>
              </a:spcBef>
              <a:spcAft>
                <a:spcPts val="0"/>
              </a:spcAft>
              <a:buSzPct val="100000"/>
              <a:buChar char="●"/>
            </a:pPr>
            <a:r>
              <a:rPr lang="en" sz="1400"/>
              <a:t>Wolframalpha - The Wolfram|Alpha Webservice API provides a web-based API allowing the computational and presentation capabilities of Wolfram|Alpha to be integrated into web, mobile, desktop, and enterprise applications. Wolfram Alpha is an API which can compute expert-level answers using Wolfram’s algorithms, knowledgebase and AI technology. It is made possible by the Wolfram Language.</a:t>
            </a:r>
            <a:endParaRPr sz="1400"/>
          </a:p>
          <a:p>
            <a:pPr indent="0" lvl="0" marL="457200" rtl="0" algn="ctr">
              <a:spcBef>
                <a:spcPts val="1200"/>
              </a:spcBef>
              <a:spcAft>
                <a:spcPts val="1200"/>
              </a:spcAft>
              <a:buNone/>
            </a:pPr>
            <a:r>
              <a:rPr i="1" lang="en" sz="1400">
                <a:highlight>
                  <a:schemeClr val="accent4"/>
                </a:highlight>
              </a:rPr>
              <a:t>pip install wolframalpha</a:t>
            </a:r>
            <a:endParaRPr/>
          </a:p>
        </p:txBody>
      </p:sp>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Functions / Features</a:t>
            </a:r>
            <a:endParaRPr/>
          </a:p>
        </p:txBody>
      </p:sp>
      <p:sp>
        <p:nvSpPr>
          <p:cNvPr id="190" name="Google Shape;190;p21"/>
          <p:cNvSpPr txBox="1"/>
          <p:nvPr>
            <p:ph idx="1" type="body"/>
          </p:nvPr>
        </p:nvSpPr>
        <p:spPr>
          <a:xfrm>
            <a:off x="1297500" y="1307850"/>
            <a:ext cx="7038900" cy="3835800"/>
          </a:xfrm>
          <a:prstGeom prst="rect">
            <a:avLst/>
          </a:prstGeom>
        </p:spPr>
        <p:txBody>
          <a:bodyPr anchorCtr="0" anchor="t" bIns="91425" lIns="91425" spcFirstLastPara="1" rIns="91425" wrap="square" tIns="91425">
            <a:noAutofit/>
          </a:bodyPr>
          <a:lstStyle/>
          <a:p>
            <a:pPr indent="-317500" lvl="0" marL="457200" rtl="0" algn="just">
              <a:lnSpc>
                <a:spcPct val="130000"/>
              </a:lnSpc>
              <a:spcBef>
                <a:spcPts val="0"/>
              </a:spcBef>
              <a:spcAft>
                <a:spcPts val="0"/>
              </a:spcAft>
              <a:buSzPts val="1400"/>
              <a:buChar char="●"/>
            </a:pPr>
            <a:r>
              <a:rPr lang="en" sz="1400"/>
              <a:t>Speak(audio) - This function is used to speak and print  the command which is generated by the program prints in return of the voice entered by the user. It also inserts the text into the ListBox and updates it.</a:t>
            </a:r>
            <a:endParaRPr sz="1400"/>
          </a:p>
          <a:p>
            <a:pPr indent="-317500" lvl="0" marL="457200" rtl="0" algn="just">
              <a:lnSpc>
                <a:spcPct val="130000"/>
              </a:lnSpc>
              <a:spcBef>
                <a:spcPts val="0"/>
              </a:spcBef>
              <a:spcAft>
                <a:spcPts val="0"/>
              </a:spcAft>
              <a:buSzPts val="1400"/>
              <a:buChar char="●"/>
            </a:pPr>
            <a:r>
              <a:rPr lang="en" sz="1400"/>
              <a:t>wishMe() - This function is used to greet the user as soon as the program starts in which it interprets the time from the system/local machine and then greets appropriately depending on the time of the day.</a:t>
            </a:r>
            <a:endParaRPr sz="1400"/>
          </a:p>
          <a:p>
            <a:pPr indent="-317500" lvl="0" marL="457200" rtl="0" algn="just">
              <a:lnSpc>
                <a:spcPct val="130000"/>
              </a:lnSpc>
              <a:spcBef>
                <a:spcPts val="0"/>
              </a:spcBef>
              <a:spcAft>
                <a:spcPts val="0"/>
              </a:spcAft>
              <a:buSzPts val="1400"/>
              <a:buChar char="●"/>
            </a:pPr>
            <a:r>
              <a:rPr lang="en" sz="1400"/>
              <a:t>takeCommand - This function takes the voice input from the microphone as command and analyzes it. It then gives the result of the command accordingly by activating another function or printing the command in text format.</a:t>
            </a:r>
            <a:endParaRPr sz="1400"/>
          </a:p>
          <a:p>
            <a:pPr indent="-317500" lvl="0" marL="457200" rtl="0" algn="just">
              <a:lnSpc>
                <a:spcPct val="130000"/>
              </a:lnSpc>
              <a:spcBef>
                <a:spcPts val="0"/>
              </a:spcBef>
              <a:spcAft>
                <a:spcPts val="0"/>
              </a:spcAft>
              <a:buSzPts val="1400"/>
              <a:buChar char="●"/>
            </a:pPr>
            <a:r>
              <a:rPr lang="en" sz="1400"/>
              <a:t>Date - This function takes the current date from the local machine and gives the output in audio format telling the date and the day.</a:t>
            </a:r>
            <a:endParaRPr sz="1400"/>
          </a:p>
          <a:p>
            <a:pPr indent="-317500" lvl="0" marL="457200" rtl="0" algn="just">
              <a:lnSpc>
                <a:spcPct val="130000"/>
              </a:lnSpc>
              <a:spcBef>
                <a:spcPts val="0"/>
              </a:spcBef>
              <a:spcAft>
                <a:spcPts val="0"/>
              </a:spcAft>
              <a:buSzPts val="1400"/>
              <a:buChar char="●"/>
            </a:pPr>
            <a:r>
              <a:rPr lang="en" sz="1400"/>
              <a:t>Note - This function opens the notepad of the system and then takes all the voice input from the microphone and converts it to text and keeps it as a note.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