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391" r:id="rId6"/>
    <p:sldId id="411" r:id="rId7"/>
    <p:sldId id="412" r:id="rId8"/>
    <p:sldId id="414" r:id="rId9"/>
    <p:sldId id="413" r:id="rId10"/>
    <p:sldId id="416" r:id="rId11"/>
    <p:sldId id="408" r:id="rId12"/>
    <p:sldId id="417" r:id="rId13"/>
    <p:sldId id="3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1B0E5A-EEF8-4E60-8A44-81B03982A2F2}" v="24" dt="2024-08-18T16:28:59.092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i Vaknin" userId="adf4de8bd431df76" providerId="LiveId" clId="{211B0E5A-EEF8-4E60-8A44-81B03982A2F2}"/>
    <pc:docChg chg="undo custSel modSld">
      <pc:chgData name="Udi Vaknin" userId="adf4de8bd431df76" providerId="LiveId" clId="{211B0E5A-EEF8-4E60-8A44-81B03982A2F2}" dt="2024-08-18T16:30:32.806" v="472" actId="20577"/>
      <pc:docMkLst>
        <pc:docMk/>
      </pc:docMkLst>
      <pc:sldChg chg="addSp delSp modSp mod">
        <pc:chgData name="Udi Vaknin" userId="adf4de8bd431df76" providerId="LiveId" clId="{211B0E5A-EEF8-4E60-8A44-81B03982A2F2}" dt="2024-08-18T16:30:32.806" v="472" actId="20577"/>
        <pc:sldMkLst>
          <pc:docMk/>
          <pc:sldMk cId="888484295" sldId="408"/>
        </pc:sldMkLst>
        <pc:spChg chg="mod">
          <ac:chgData name="Udi Vaknin" userId="adf4de8bd431df76" providerId="LiveId" clId="{211B0E5A-EEF8-4E60-8A44-81B03982A2F2}" dt="2024-08-18T16:30:32.806" v="472" actId="20577"/>
          <ac:spMkLst>
            <pc:docMk/>
            <pc:sldMk cId="888484295" sldId="408"/>
            <ac:spMk id="3" creationId="{DB097449-5B72-ADA0-3B2D-1CBC160D6B90}"/>
          </ac:spMkLst>
        </pc:spChg>
        <pc:spChg chg="del">
          <ac:chgData name="Udi Vaknin" userId="adf4de8bd431df76" providerId="LiveId" clId="{211B0E5A-EEF8-4E60-8A44-81B03982A2F2}" dt="2024-08-14T16:03:59.829" v="333" actId="478"/>
          <ac:spMkLst>
            <pc:docMk/>
            <pc:sldMk cId="888484295" sldId="408"/>
            <ac:spMk id="4" creationId="{41FC7B50-71A6-D8BE-C032-5EB4CF5706D5}"/>
          </ac:spMkLst>
        </pc:spChg>
        <pc:spChg chg="add del mod">
          <ac:chgData name="Udi Vaknin" userId="adf4de8bd431df76" providerId="LiveId" clId="{211B0E5A-EEF8-4E60-8A44-81B03982A2F2}" dt="2024-08-14T16:04:07.968" v="334" actId="478"/>
          <ac:spMkLst>
            <pc:docMk/>
            <pc:sldMk cId="888484295" sldId="408"/>
            <ac:spMk id="7" creationId="{BE5FED6A-7960-336E-0D1F-A7B1D8F9FD8B}"/>
          </ac:spMkLst>
        </pc:spChg>
        <pc:graphicFrameChg chg="del">
          <ac:chgData name="Udi Vaknin" userId="adf4de8bd431df76" providerId="LiveId" clId="{211B0E5A-EEF8-4E60-8A44-81B03982A2F2}" dt="2024-08-14T16:03:58.633" v="332" actId="478"/>
          <ac:graphicFrameMkLst>
            <pc:docMk/>
            <pc:sldMk cId="888484295" sldId="408"/>
            <ac:graphicFrameMk id="5" creationId="{04F88C2F-5157-FD58-D247-12D07E8FDB32}"/>
          </ac:graphicFrameMkLst>
        </pc:graphicFrameChg>
        <pc:graphicFrameChg chg="add mod modGraphic">
          <ac:chgData name="Udi Vaknin" userId="adf4de8bd431df76" providerId="LiveId" clId="{211B0E5A-EEF8-4E60-8A44-81B03982A2F2}" dt="2024-08-18T16:30:15.773" v="470" actId="1076"/>
          <ac:graphicFrameMkLst>
            <pc:docMk/>
            <pc:sldMk cId="888484295" sldId="408"/>
            <ac:graphicFrameMk id="8" creationId="{73E40A36-D968-9C77-B940-1241CEDCD264}"/>
          </ac:graphicFrameMkLst>
        </pc:graphicFrameChg>
      </pc:sldChg>
      <pc:sldChg chg="delSp modSp">
        <pc:chgData name="Udi Vaknin" userId="adf4de8bd431df76" providerId="LiveId" clId="{211B0E5A-EEF8-4E60-8A44-81B03982A2F2}" dt="2024-08-18T16:21:41.050" v="396" actId="478"/>
        <pc:sldMkLst>
          <pc:docMk/>
          <pc:sldMk cId="1733957883" sldId="411"/>
        </pc:sldMkLst>
        <pc:spChg chg="del mod">
          <ac:chgData name="Udi Vaknin" userId="adf4de8bd431df76" providerId="LiveId" clId="{211B0E5A-EEF8-4E60-8A44-81B03982A2F2}" dt="2024-08-18T16:21:41.050" v="396" actId="478"/>
          <ac:spMkLst>
            <pc:docMk/>
            <pc:sldMk cId="1733957883" sldId="411"/>
            <ac:spMk id="2" creationId="{E88A25D6-C8C1-5535-5A79-E3A51985A083}"/>
          </ac:spMkLst>
        </pc:spChg>
      </pc:sldChg>
      <pc:sldChg chg="modSp">
        <pc:chgData name="Udi Vaknin" userId="adf4de8bd431df76" providerId="LiveId" clId="{211B0E5A-EEF8-4E60-8A44-81B03982A2F2}" dt="2024-08-18T16:21:15.103" v="393" actId="14100"/>
        <pc:sldMkLst>
          <pc:docMk/>
          <pc:sldMk cId="658100101" sldId="412"/>
        </pc:sldMkLst>
        <pc:spChg chg="mod">
          <ac:chgData name="Udi Vaknin" userId="adf4de8bd431df76" providerId="LiveId" clId="{211B0E5A-EEF8-4E60-8A44-81B03982A2F2}" dt="2024-08-18T16:21:15.103" v="393" actId="14100"/>
          <ac:spMkLst>
            <pc:docMk/>
            <pc:sldMk cId="658100101" sldId="412"/>
            <ac:spMk id="2" creationId="{E88A25D6-C8C1-5535-5A79-E3A51985A083}"/>
          </ac:spMkLst>
        </pc:spChg>
      </pc:sldChg>
      <pc:sldChg chg="addSp delSp modSp mod">
        <pc:chgData name="Udi Vaknin" userId="adf4de8bd431df76" providerId="LiveId" clId="{211B0E5A-EEF8-4E60-8A44-81B03982A2F2}" dt="2024-08-18T16:23:33.066" v="421" actId="20577"/>
        <pc:sldMkLst>
          <pc:docMk/>
          <pc:sldMk cId="3649750662" sldId="413"/>
        </pc:sldMkLst>
        <pc:spChg chg="mod">
          <ac:chgData name="Udi Vaknin" userId="adf4de8bd431df76" providerId="LiveId" clId="{211B0E5A-EEF8-4E60-8A44-81B03982A2F2}" dt="2024-08-14T15:40:21.739" v="10" actId="20577"/>
          <ac:spMkLst>
            <pc:docMk/>
            <pc:sldMk cId="3649750662" sldId="413"/>
            <ac:spMk id="3" creationId="{DB097449-5B72-ADA0-3B2D-1CBC160D6B90}"/>
          </ac:spMkLst>
        </pc:spChg>
        <pc:spChg chg="del mod">
          <ac:chgData name="Udi Vaknin" userId="adf4de8bd431df76" providerId="LiveId" clId="{211B0E5A-EEF8-4E60-8A44-81B03982A2F2}" dt="2024-08-14T16:02:18.416" v="304" actId="478"/>
          <ac:spMkLst>
            <pc:docMk/>
            <pc:sldMk cId="3649750662" sldId="413"/>
            <ac:spMk id="4" creationId="{41FC7B50-71A6-D8BE-C032-5EB4CF5706D5}"/>
          </ac:spMkLst>
        </pc:spChg>
        <pc:spChg chg="add del mod">
          <ac:chgData name="Udi Vaknin" userId="adf4de8bd431df76" providerId="LiveId" clId="{211B0E5A-EEF8-4E60-8A44-81B03982A2F2}" dt="2024-08-14T16:02:20.772" v="305" actId="478"/>
          <ac:spMkLst>
            <pc:docMk/>
            <pc:sldMk cId="3649750662" sldId="413"/>
            <ac:spMk id="8" creationId="{22182106-E757-FD7B-18D1-E8B530C94A4A}"/>
          </ac:spMkLst>
        </pc:spChg>
        <pc:graphicFrameChg chg="mod modGraphic">
          <ac:chgData name="Udi Vaknin" userId="adf4de8bd431df76" providerId="LiveId" clId="{211B0E5A-EEF8-4E60-8A44-81B03982A2F2}" dt="2024-08-18T16:23:33.066" v="421" actId="20577"/>
          <ac:graphicFrameMkLst>
            <pc:docMk/>
            <pc:sldMk cId="3649750662" sldId="413"/>
            <ac:graphicFrameMk id="5" creationId="{04F88C2F-5157-FD58-D247-12D07E8FDB32}"/>
          </ac:graphicFrameMkLst>
        </pc:graphicFrameChg>
        <pc:graphicFrameChg chg="add mod">
          <ac:chgData name="Udi Vaknin" userId="adf4de8bd431df76" providerId="LiveId" clId="{211B0E5A-EEF8-4E60-8A44-81B03982A2F2}" dt="2024-08-14T15:47:12.487" v="242"/>
          <ac:graphicFrameMkLst>
            <pc:docMk/>
            <pc:sldMk cId="3649750662" sldId="413"/>
            <ac:graphicFrameMk id="6" creationId="{CD2CBA51-65D8-45EA-1EBF-7622715A1A05}"/>
          </ac:graphicFrameMkLst>
        </pc:graphicFrameChg>
      </pc:sldChg>
      <pc:sldChg chg="addSp delSp modSp mod">
        <pc:chgData name="Udi Vaknin" userId="adf4de8bd431df76" providerId="LiveId" clId="{211B0E5A-EEF8-4E60-8A44-81B03982A2F2}" dt="2024-08-14T15:44:37.720" v="181" actId="1076"/>
        <pc:sldMkLst>
          <pc:docMk/>
          <pc:sldMk cId="4220973882" sldId="416"/>
        </pc:sldMkLst>
        <pc:spChg chg="mod">
          <ac:chgData name="Udi Vaknin" userId="adf4de8bd431df76" providerId="LiveId" clId="{211B0E5A-EEF8-4E60-8A44-81B03982A2F2}" dt="2024-08-14T15:44:37.720" v="181" actId="1076"/>
          <ac:spMkLst>
            <pc:docMk/>
            <pc:sldMk cId="4220973882" sldId="416"/>
            <ac:spMk id="3" creationId="{0F77F5F5-682B-F4CF-A199-571FF63DAAA6}"/>
          </ac:spMkLst>
        </pc:spChg>
        <pc:picChg chg="add del mod">
          <ac:chgData name="Udi Vaknin" userId="adf4de8bd431df76" providerId="LiveId" clId="{211B0E5A-EEF8-4E60-8A44-81B03982A2F2}" dt="2024-08-14T15:43:31.156" v="29" actId="478"/>
          <ac:picMkLst>
            <pc:docMk/>
            <pc:sldMk cId="4220973882" sldId="416"/>
            <ac:picMk id="4" creationId="{0A646382-42D2-D9E4-8CF5-CBE2AB4CB48F}"/>
          </ac:picMkLst>
        </pc:picChg>
        <pc:picChg chg="add mod">
          <ac:chgData name="Udi Vaknin" userId="adf4de8bd431df76" providerId="LiveId" clId="{211B0E5A-EEF8-4E60-8A44-81B03982A2F2}" dt="2024-08-14T15:43:35.837" v="31" actId="1076"/>
          <ac:picMkLst>
            <pc:docMk/>
            <pc:sldMk cId="4220973882" sldId="416"/>
            <ac:picMk id="6" creationId="{7E389F27-36A9-8CF8-C346-6997688706A7}"/>
          </ac:picMkLst>
        </pc:picChg>
        <pc:picChg chg="del">
          <ac:chgData name="Udi Vaknin" userId="adf4de8bd431df76" providerId="LiveId" clId="{211B0E5A-EEF8-4E60-8A44-81B03982A2F2}" dt="2024-08-14T15:41:34.954" v="12" actId="478"/>
          <ac:picMkLst>
            <pc:docMk/>
            <pc:sldMk cId="4220973882" sldId="416"/>
            <ac:picMk id="9" creationId="{7A5F8485-1EDD-C883-7773-7BB8272E70C7}"/>
          </ac:picMkLst>
        </pc:picChg>
      </pc:sldChg>
      <pc:sldChg chg="addSp delSp modSp mod">
        <pc:chgData name="Udi Vaknin" userId="adf4de8bd431df76" providerId="LiveId" clId="{211B0E5A-EEF8-4E60-8A44-81B03982A2F2}" dt="2024-08-14T16:13:32.491" v="387" actId="1076"/>
        <pc:sldMkLst>
          <pc:docMk/>
          <pc:sldMk cId="2380767637" sldId="417"/>
        </pc:sldMkLst>
        <pc:spChg chg="mod">
          <ac:chgData name="Udi Vaknin" userId="adf4de8bd431df76" providerId="LiveId" clId="{211B0E5A-EEF8-4E60-8A44-81B03982A2F2}" dt="2024-08-14T16:13:05.602" v="385" actId="20577"/>
          <ac:spMkLst>
            <pc:docMk/>
            <pc:sldMk cId="2380767637" sldId="417"/>
            <ac:spMk id="3" creationId="{0F77F5F5-682B-F4CF-A199-571FF63DAAA6}"/>
          </ac:spMkLst>
        </pc:spChg>
        <pc:spChg chg="mod">
          <ac:chgData name="Udi Vaknin" userId="adf4de8bd431df76" providerId="LiveId" clId="{211B0E5A-EEF8-4E60-8A44-81B03982A2F2}" dt="2024-08-14T16:12:39.222" v="383"/>
          <ac:spMkLst>
            <pc:docMk/>
            <pc:sldMk cId="2380767637" sldId="417"/>
            <ac:spMk id="7" creationId="{12018D70-051D-8461-D813-E86836A1B8FA}"/>
          </ac:spMkLst>
        </pc:spChg>
        <pc:picChg chg="del">
          <ac:chgData name="Udi Vaknin" userId="adf4de8bd431df76" providerId="LiveId" clId="{211B0E5A-EEF8-4E60-8A44-81B03982A2F2}" dt="2024-08-14T16:13:03.007" v="384" actId="478"/>
          <ac:picMkLst>
            <pc:docMk/>
            <pc:sldMk cId="2380767637" sldId="417"/>
            <ac:picMk id="4" creationId="{08583859-4C4B-F659-F268-29850E705832}"/>
          </ac:picMkLst>
        </pc:picChg>
        <pc:picChg chg="add mod">
          <ac:chgData name="Udi Vaknin" userId="adf4de8bd431df76" providerId="LiveId" clId="{211B0E5A-EEF8-4E60-8A44-81B03982A2F2}" dt="2024-08-14T16:13:32.491" v="387" actId="1076"/>
          <ac:picMkLst>
            <pc:docMk/>
            <pc:sldMk cId="2380767637" sldId="417"/>
            <ac:picMk id="5" creationId="{49794DF3-B85B-110A-CFB7-811C52310A3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11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8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18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72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9475" y="411479"/>
            <a:ext cx="8376830" cy="3291840"/>
          </a:xfrm>
        </p:spPr>
        <p:txBody>
          <a:bodyPr/>
          <a:lstStyle/>
          <a:p>
            <a:r>
              <a:rPr lang="en-US" dirty="0"/>
              <a:t>House Pricing Models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Ehud Vaknin</a:t>
            </a:r>
          </a:p>
          <a:p>
            <a:r>
              <a:rPr lang="en-US" dirty="0"/>
              <a:t>Moshe </a:t>
            </a:r>
            <a:r>
              <a:rPr lang="en-US" dirty="0" err="1"/>
              <a:t>Bercovich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Problem	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The primary problem we are addressing is predicting house prices based on property features. The goal is to develop a model that provides accurate price estimates, helping stakeholders in the real estate market.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b="1" dirty="0"/>
              <a:t>High-Level Description:</a:t>
            </a:r>
            <a:r>
              <a:rPr lang="en-US" dirty="0"/>
              <a:t> We use machine learning techniques to build a predictive model for house prices. The process involves data preprocessing, model selection, training, and evaluation.</a:t>
            </a:r>
          </a:p>
          <a:p>
            <a:r>
              <a:rPr lang="en-US" b="1" dirty="0"/>
              <a:t>Model Types:</a:t>
            </a:r>
            <a:r>
              <a:rPr lang="en-US" dirty="0"/>
              <a:t> Random Forest Regressor, Decision Tree Regressor, Linear Regression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395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39" y="321989"/>
            <a:ext cx="10873740" cy="694460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88A25D6-C8C1-5535-5A79-E3A51985A08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615820" y="1488399"/>
            <a:ext cx="1280782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Scikit-learn, Pandas, NumPy, Matplotlib, Seaborn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Types: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Random Forest Regressor, Decision Tree Regressor, Linear Regression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F5C88-99AC-23B2-80BE-CD4AAA06B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95" y="1338437"/>
            <a:ext cx="11772846" cy="507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0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CD87B6-7CF4-C430-BE35-5B9B33879AB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35039" y="1745230"/>
            <a:ext cx="5047315" cy="472118"/>
          </a:xfrm>
        </p:spPr>
        <p:txBody>
          <a:bodyPr/>
          <a:lstStyle/>
          <a:p>
            <a:r>
              <a:rPr lang="en-US" dirty="0"/>
              <a:t>Find each house location 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C66126-8047-9B8E-9D5C-14E4F56AC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924" y="2217348"/>
            <a:ext cx="6165058" cy="4480501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BFCDD03-4214-5A3F-8FBC-2F099D2453D9}"/>
              </a:ext>
            </a:extLst>
          </p:cNvPr>
          <p:cNvSpPr txBox="1">
            <a:spLocks/>
          </p:cNvSpPr>
          <p:nvPr/>
        </p:nvSpPr>
        <p:spPr>
          <a:xfrm>
            <a:off x="430458" y="2361098"/>
            <a:ext cx="4226943" cy="433675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Process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Drop unnecessary features – date, </a:t>
            </a:r>
            <a:r>
              <a:rPr lang="en-US" dirty="0" err="1"/>
              <a:t>zipcode</a:t>
            </a:r>
            <a:r>
              <a:rPr lang="en-US" dirty="0"/>
              <a:t>, 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each house location by its </a:t>
            </a:r>
            <a:r>
              <a:rPr lang="en-US" dirty="0" err="1"/>
              <a:t>lat</a:t>
            </a:r>
            <a:r>
              <a:rPr lang="en-US" dirty="0"/>
              <a:t>, long values using </a:t>
            </a:r>
            <a:r>
              <a:rPr lang="en-US" dirty="0" err="1"/>
              <a:t>geopy</a:t>
            </a:r>
            <a:r>
              <a:rPr lang="en-US" dirty="0"/>
              <a:t> library.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All houses are in Washington– location is unnecessary feature - drop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Target Class -&gt;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331467"/>
            <a:ext cx="5047315" cy="4336751"/>
          </a:xfrm>
        </p:spPr>
        <p:txBody>
          <a:bodyPr/>
          <a:lstStyle/>
          <a:p>
            <a:r>
              <a:rPr lang="en-US" dirty="0"/>
              <a:t>We used the following models to predict the price:</a:t>
            </a:r>
          </a:p>
          <a:p>
            <a:pPr lvl="1"/>
            <a:r>
              <a:rPr lang="en-US" dirty="0"/>
              <a:t>Random Forest Classifier</a:t>
            </a:r>
          </a:p>
          <a:p>
            <a:pPr lvl="1"/>
            <a:r>
              <a:rPr lang="en-US" dirty="0"/>
              <a:t>ID3</a:t>
            </a:r>
          </a:p>
          <a:p>
            <a:pPr lvl="1"/>
            <a:r>
              <a:rPr lang="en-US" dirty="0"/>
              <a:t>Linear Regressor</a:t>
            </a:r>
          </a:p>
          <a:p>
            <a:endParaRPr lang="en-US" dirty="0"/>
          </a:p>
          <a:p>
            <a:r>
              <a:rPr lang="en-US" dirty="0"/>
              <a:t>Process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Split the </a:t>
            </a:r>
            <a:r>
              <a:rPr lang="en-US" dirty="0" err="1"/>
              <a:t>DataSet</a:t>
            </a:r>
            <a:r>
              <a:rPr lang="en-US" dirty="0"/>
              <a:t> to train,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Init, train, and predict each model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F88C2F-5157-FD58-D247-12D07E8FD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764865"/>
              </p:ext>
            </p:extLst>
          </p:nvPr>
        </p:nvGraphicFramePr>
        <p:xfrm>
          <a:off x="5275386" y="3200802"/>
          <a:ext cx="6561575" cy="27258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64033">
                  <a:extLst>
                    <a:ext uri="{9D8B030D-6E8A-4147-A177-3AD203B41FA5}">
                      <a16:colId xmlns:a16="http://schemas.microsoft.com/office/drawing/2014/main" val="3025757349"/>
                    </a:ext>
                  </a:extLst>
                </a:gridCol>
                <a:gridCol w="3022456">
                  <a:extLst>
                    <a:ext uri="{9D8B030D-6E8A-4147-A177-3AD203B41FA5}">
                      <a16:colId xmlns:a16="http://schemas.microsoft.com/office/drawing/2014/main" val="519997932"/>
                    </a:ext>
                  </a:extLst>
                </a:gridCol>
                <a:gridCol w="1575086">
                  <a:extLst>
                    <a:ext uri="{9D8B030D-6E8A-4147-A177-3AD203B41FA5}">
                      <a16:colId xmlns:a16="http://schemas.microsoft.com/office/drawing/2014/main" val="3763670642"/>
                    </a:ext>
                  </a:extLst>
                </a:gridCol>
              </a:tblGrid>
              <a:tr h="585678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Over-Fitting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854826"/>
                  </a:ext>
                </a:extLst>
              </a:tr>
              <a:tr h="585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0.9211195928753181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 </a:t>
                      </a:r>
                      <a:endParaRPr lang="en-US" dirty="0"/>
                    </a:p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457881"/>
                  </a:ext>
                </a:extLst>
              </a:tr>
              <a:tr h="585678"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0.8924358084663429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(0.107)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733934"/>
                  </a:ext>
                </a:extLst>
              </a:tr>
              <a:tr h="585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 Regressor</a:t>
                      </a:r>
                    </a:p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I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IL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/>
                        <a:t> = </a:t>
                      </a:r>
                      <a:r>
                        <a:rPr lang="en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0.6534026663127288</a:t>
                      </a:r>
                      <a:r>
                        <a:rPr lang="en-US" dirty="0"/>
                        <a:t> </a:t>
                      </a:r>
                    </a:p>
                    <a:p>
                      <a:pPr algn="l" rtl="1"/>
                      <a:r>
                        <a:rPr lang="en-US" dirty="0"/>
                        <a:t>MSE = </a:t>
                      </a:r>
                      <a:r>
                        <a:rPr lang="en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59823036364.11011</a:t>
                      </a:r>
                      <a:r>
                        <a:rPr lang="en-US" dirty="0"/>
                        <a:t> 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- - 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09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75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F5F5-682B-F4CF-A199-571FF63DAAA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45353"/>
            <a:ext cx="4490827" cy="3597470"/>
          </a:xfrm>
        </p:spPr>
        <p:txBody>
          <a:bodyPr/>
          <a:lstStyle/>
          <a:p>
            <a:r>
              <a:rPr lang="en-US" dirty="0"/>
              <a:t>Find best RFC by dropping a feature from the DF each Iteration 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discovered that none of the features has significant influence on the model’s prediction skills.</a:t>
            </a:r>
            <a:endParaRPr lang="en-IL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018D70-051D-8461-D813-E86836A1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Target Class -&gt; Price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389F27-36A9-8CF8-C346-699768870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626" y="1609609"/>
            <a:ext cx="5243014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7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Target Class -&gt; Bedrooms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used the following models to predict the price:</a:t>
            </a:r>
          </a:p>
          <a:p>
            <a:pPr lvl="1"/>
            <a:r>
              <a:rPr lang="en-US" dirty="0"/>
              <a:t>Random Forest Regressor</a:t>
            </a:r>
          </a:p>
          <a:p>
            <a:pPr lvl="1"/>
            <a:r>
              <a:rPr lang="en-US" dirty="0"/>
              <a:t>ID3</a:t>
            </a:r>
          </a:p>
          <a:p>
            <a:pPr lvl="1"/>
            <a:r>
              <a:rPr lang="en-US" dirty="0"/>
              <a:t>Linear Regressor</a:t>
            </a:r>
          </a:p>
          <a:p>
            <a:pPr lvl="1"/>
            <a:r>
              <a:rPr lang="en-US" dirty="0"/>
              <a:t>Bayesian Classifier</a:t>
            </a:r>
          </a:p>
          <a:p>
            <a:r>
              <a:rPr lang="en-US" dirty="0"/>
              <a:t>Process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Split the Dataset to train,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Init, train, and predict each model</a:t>
            </a:r>
          </a:p>
          <a:p>
            <a:pPr lvl="1"/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3E40A36-D968-9C77-B940-1241CEDCD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910872"/>
              </p:ext>
            </p:extLst>
          </p:nvPr>
        </p:nvGraphicFramePr>
        <p:xfrm>
          <a:off x="5275385" y="2217391"/>
          <a:ext cx="6561575" cy="41888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64033">
                  <a:extLst>
                    <a:ext uri="{9D8B030D-6E8A-4147-A177-3AD203B41FA5}">
                      <a16:colId xmlns:a16="http://schemas.microsoft.com/office/drawing/2014/main" val="3025757349"/>
                    </a:ext>
                  </a:extLst>
                </a:gridCol>
                <a:gridCol w="3022456">
                  <a:extLst>
                    <a:ext uri="{9D8B030D-6E8A-4147-A177-3AD203B41FA5}">
                      <a16:colId xmlns:a16="http://schemas.microsoft.com/office/drawing/2014/main" val="519997932"/>
                    </a:ext>
                  </a:extLst>
                </a:gridCol>
                <a:gridCol w="1575086">
                  <a:extLst>
                    <a:ext uri="{9D8B030D-6E8A-4147-A177-3AD203B41FA5}">
                      <a16:colId xmlns:a16="http://schemas.microsoft.com/office/drawing/2014/main" val="3763670642"/>
                    </a:ext>
                  </a:extLst>
                </a:gridCol>
              </a:tblGrid>
              <a:tr h="585678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Over-Fitting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854826"/>
                  </a:ext>
                </a:extLst>
              </a:tr>
              <a:tr h="585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IL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/>
                        <a:t> =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0.5175256066967985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MSE = 0.40103919407818645</a:t>
                      </a:r>
                      <a:r>
                        <a:rPr lang="en-US" dirty="0"/>
                        <a:t> </a:t>
                      </a:r>
                    </a:p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- -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457881"/>
                  </a:ext>
                </a:extLst>
              </a:tr>
              <a:tr h="585678"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0.7362942401110341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(</a:t>
                      </a:r>
                      <a:r>
                        <a:rPr lang="en-IL" dirty="0"/>
                        <a:t>0.263</a:t>
                      </a:r>
                      <a:r>
                        <a:rPr lang="en-US" dirty="0"/>
                        <a:t>)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733934"/>
                  </a:ext>
                </a:extLst>
              </a:tr>
              <a:tr h="585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 Regressor</a:t>
                      </a:r>
                    </a:p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I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IL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/>
                        <a:t> = </a:t>
                      </a:r>
                      <a:r>
                        <a:rPr lang="en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0.31818225710200665</a:t>
                      </a:r>
                      <a:r>
                        <a:rPr lang="en-US" dirty="0"/>
                        <a:t> </a:t>
                      </a:r>
                    </a:p>
                    <a:p>
                      <a:pPr algn="l" rtl="1"/>
                      <a:r>
                        <a:rPr lang="en-US" dirty="0"/>
                        <a:t>MSE = </a:t>
                      </a:r>
                      <a:r>
                        <a:rPr lang="en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0.566736062919269</a:t>
                      </a:r>
                      <a:r>
                        <a:rPr lang="en-US" dirty="0"/>
                        <a:t> 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- - 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098343"/>
                  </a:ext>
                </a:extLst>
              </a:tr>
              <a:tr h="585678">
                <a:tc>
                  <a:txBody>
                    <a:bodyPr/>
                    <a:lstStyle/>
                    <a:p>
                      <a:r>
                        <a:rPr lang="en-US" dirty="0"/>
                        <a:t>Bayesian Classifier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0.44332467532467534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- -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78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F5F5-682B-F4CF-A199-571FF63DAAA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1448" y="2253821"/>
            <a:ext cx="4490827" cy="3597470"/>
          </a:xfrm>
        </p:spPr>
        <p:txBody>
          <a:bodyPr/>
          <a:lstStyle/>
          <a:p>
            <a:r>
              <a:rPr lang="en-US" dirty="0"/>
              <a:t>Find best RFR by dropping different feature each iteration: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018D70-051D-8461-D813-E86836A1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Target Class -&gt; Bedrooms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94DF3-B85B-110A-CFB7-811C52310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421" y="1969371"/>
            <a:ext cx="5997460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676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{5CAD7C16-3E6B-4DE3-9398-48B76923DA09}tf78853419_win32</Template>
  <TotalTime>135</TotalTime>
  <Words>362</Words>
  <Application>Microsoft Office PowerPoint</Application>
  <PresentationFormat>Widescreen</PresentationFormat>
  <Paragraphs>83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Wingdings</vt:lpstr>
      <vt:lpstr>Custom</vt:lpstr>
      <vt:lpstr>House Pricing Models</vt:lpstr>
      <vt:lpstr>Problem </vt:lpstr>
      <vt:lpstr>Methodology</vt:lpstr>
      <vt:lpstr>Dataset Description</vt:lpstr>
      <vt:lpstr>Pre-Processing</vt:lpstr>
      <vt:lpstr>Target Class -&gt; Price</vt:lpstr>
      <vt:lpstr>Target Class -&gt; Price</vt:lpstr>
      <vt:lpstr>Target Class -&gt; Bedrooms</vt:lpstr>
      <vt:lpstr>Target Class -&gt; Bedrooms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Udi Vaknin</dc:creator>
  <cp:lastModifiedBy>Udi Vaknin</cp:lastModifiedBy>
  <cp:revision>1</cp:revision>
  <dcterms:created xsi:type="dcterms:W3CDTF">2024-08-10T15:09:25Z</dcterms:created>
  <dcterms:modified xsi:type="dcterms:W3CDTF">2024-08-18T16:30:37Z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